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60" r:id="rId3"/>
    <p:sldId id="270" r:id="rId4"/>
    <p:sldId id="262" r:id="rId5"/>
    <p:sldId id="272" r:id="rId6"/>
    <p:sldId id="264" r:id="rId7"/>
    <p:sldId id="271" r:id="rId8"/>
    <p:sldId id="268" r:id="rId9"/>
    <p:sldId id="263" r:id="rId10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521415D9-36F7-43E2-AB2F-B90AF26B5E84}">
      <p14:sectionLst xmlns:p14="http://schemas.microsoft.com/office/powerpoint/2010/main">
        <p14:section name="Výchozí oddíl" id="{82AA1ED6-55AD-49E0-B9E5-52204A1DE4AE}">
          <p14:sldIdLst>
            <p14:sldId id="256"/>
            <p14:sldId id="260"/>
            <p14:sldId id="270"/>
            <p14:sldId id="262"/>
            <p14:sldId id="272"/>
          </p14:sldIdLst>
        </p14:section>
        <p14:section name="Oddíl bez názvu" id="{D7820746-2AA1-4E60-9E94-19EDBA2B134F}">
          <p14:sldIdLst>
            <p14:sldId id="264"/>
            <p14:sldId id="271"/>
            <p14:sldId id="268"/>
            <p14:sldId id="263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99"/>
    <a:srgbClr val="800080"/>
    <a:srgbClr val="0033CC"/>
    <a:srgbClr val="33CC33"/>
    <a:srgbClr val="FF33CC"/>
    <a:srgbClr val="000099"/>
    <a:srgbClr val="3366FF"/>
    <a:srgbClr val="422C16"/>
    <a:srgbClr val="0C788E"/>
    <a:srgbClr val="02519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575" autoAdjust="0"/>
    <p:restoredTop sz="94652" autoAdjust="0"/>
  </p:normalViewPr>
  <p:slideViewPr>
    <p:cSldViewPr>
      <p:cViewPr>
        <p:scale>
          <a:sx n="72" d="100"/>
          <a:sy n="72" d="100"/>
        </p:scale>
        <p:origin x="-1710" y="-3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79801D-C9A4-4DE9-9BB0-125182B137EE}" type="datetimeFigureOut">
              <a:rPr lang="cs-CZ" smtClean="0"/>
              <a:t>28.11.2013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6E078A-E468-4A2F-A81B-9804548015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73257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39F434-8BE4-4208-A27E-B9B0B17D628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7631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7948D7-217B-42B3-9B3E-CC725A00947F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04161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AC0463-8D9C-450B-A9A2-6CA0597A71DD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97648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C8BFDA-E500-44F2-85FC-B2426E4B1CCB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000381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B32B3D-0D89-4B9C-A18B-4D1DA1F15187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8261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666CE3-F1DB-4D75-B7FD-C25BB1B2707A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09099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549CBA-DBB3-4C32-94E5-A572CD1F54E0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858246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492895-68B5-48A6-92A6-018F1FE7C680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60084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584CB9-8E75-4F4E-B8CC-E8D87C00B4F8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181085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18C222-FD71-4F18-B6AC-9E757B9C42F7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04804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0BFFE5-D54F-4522-8F30-F6D4599B6F79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18470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745651-017E-4E57-A438-00B4FFD2082C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906359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E8C26F1A-DB4D-4325-814D-D6D3B62D6DEF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rovnice.kosanet.cz/reseni.htm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10"/>
          <p:cNvSpPr>
            <a:spLocks noGrp="1" noChangeArrowheads="1"/>
          </p:cNvSpPr>
          <p:nvPr>
            <p:ph type="ctrTitle"/>
          </p:nvPr>
        </p:nvSpPr>
        <p:spPr>
          <a:xfrm>
            <a:off x="179388" y="2205038"/>
            <a:ext cx="5040312" cy="544512"/>
          </a:xfrm>
          <a:noFill/>
        </p:spPr>
        <p:txBody>
          <a:bodyPr/>
          <a:lstStyle/>
          <a:p>
            <a:pPr algn="l" eaLnBrk="1" hangingPunct="1"/>
            <a:r>
              <a:rPr lang="cs-CZ" sz="3600" b="1" dirty="0" smtClean="0">
                <a:solidFill>
                  <a:schemeClr val="bg1"/>
                </a:solidFill>
              </a:rPr>
              <a:t>Rovnice a nerovnice</a:t>
            </a:r>
            <a:endParaRPr lang="es-ES" sz="3600" b="1" dirty="0" smtClean="0">
              <a:solidFill>
                <a:schemeClr val="bg1"/>
              </a:solidFill>
            </a:endParaRPr>
          </a:p>
        </p:txBody>
      </p:sp>
      <p:sp>
        <p:nvSpPr>
          <p:cNvPr id="2051" name="Rectangle 115"/>
          <p:cNvSpPr>
            <a:spLocks noGrp="1" noChangeArrowheads="1"/>
          </p:cNvSpPr>
          <p:nvPr>
            <p:ph type="subTitle" idx="1"/>
          </p:nvPr>
        </p:nvSpPr>
        <p:spPr>
          <a:xfrm>
            <a:off x="285750" y="3094038"/>
            <a:ext cx="3992563" cy="695002"/>
          </a:xfrm>
        </p:spPr>
        <p:txBody>
          <a:bodyPr/>
          <a:lstStyle/>
          <a:p>
            <a:pPr eaLnBrk="1" hangingPunct="1"/>
            <a:r>
              <a:rPr lang="cs-CZ" sz="2400" dirty="0" smtClean="0">
                <a:solidFill>
                  <a:schemeClr val="bg1"/>
                </a:solidFill>
              </a:rPr>
              <a:t>Vztah </a:t>
            </a:r>
            <a:r>
              <a:rPr lang="cs-CZ" sz="2400" dirty="0">
                <a:solidFill>
                  <a:schemeClr val="bg1"/>
                </a:solidFill>
              </a:rPr>
              <a:t>kořenů a koeficientů kvadratické rovnice</a:t>
            </a:r>
            <a:endParaRPr lang="es-ES" sz="2400" dirty="0">
              <a:solidFill>
                <a:schemeClr val="bg1"/>
              </a:solidFill>
            </a:endParaRPr>
          </a:p>
          <a:p>
            <a:pPr eaLnBrk="1" hangingPunct="1"/>
            <a:endParaRPr lang="es-ES" sz="2000" dirty="0" smtClean="0">
              <a:solidFill>
                <a:schemeClr val="bg1"/>
              </a:solidFill>
            </a:endParaRPr>
          </a:p>
        </p:txBody>
      </p:sp>
      <p:pic>
        <p:nvPicPr>
          <p:cNvPr id="2052" name="Obrázek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5013325"/>
            <a:ext cx="4895850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3" name="TextovéPole 5"/>
          <p:cNvSpPr txBox="1">
            <a:spLocks noChangeArrowheads="1"/>
          </p:cNvSpPr>
          <p:nvPr/>
        </p:nvSpPr>
        <p:spPr bwMode="auto">
          <a:xfrm>
            <a:off x="285750" y="260350"/>
            <a:ext cx="273831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dirty="0" smtClean="0">
                <a:solidFill>
                  <a:schemeClr val="bg1"/>
                </a:solidFill>
                <a:latin typeface="Calibri" pitchFamily="34" charset="0"/>
              </a:rPr>
              <a:t>VY_32_INOVACE_RONE_11</a:t>
            </a:r>
            <a:endParaRPr lang="cs-CZ" dirty="0">
              <a:solidFill>
                <a:schemeClr val="bg1"/>
              </a:solidFill>
              <a:latin typeface="Calibri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359693"/>
            <a:ext cx="8229600" cy="981075"/>
          </a:xfrm>
        </p:spPr>
        <p:txBody>
          <a:bodyPr/>
          <a:lstStyle/>
          <a:p>
            <a:pPr eaLnBrk="1" hangingPunct="1"/>
            <a:r>
              <a:rPr lang="cs-CZ" dirty="0" smtClean="0">
                <a:solidFill>
                  <a:schemeClr val="bg1"/>
                </a:solidFill>
              </a:rPr>
              <a:t>Základní pojmy 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1927672"/>
            <a:ext cx="8686800" cy="4453656"/>
          </a:xfrm>
          <a:ln w="31750">
            <a:noFill/>
          </a:ln>
        </p:spPr>
        <p:txBody>
          <a:bodyPr/>
          <a:lstStyle/>
          <a:p>
            <a:pPr marL="0" indent="0">
              <a:buNone/>
            </a:pPr>
            <a:r>
              <a:rPr lang="cs-CZ" sz="2800" dirty="0" smtClean="0">
                <a:cs typeface="Times New Roman" pitchFamily="18" charset="0"/>
              </a:rPr>
              <a:t>Pro kořeny  </a:t>
            </a:r>
            <a:r>
              <a:rPr lang="cs-CZ" sz="2800" dirty="0" smtClean="0"/>
              <a:t>x</a:t>
            </a:r>
            <a:r>
              <a:rPr lang="cs-CZ" sz="2800" baseline="-25000" dirty="0" smtClean="0"/>
              <a:t>1 </a:t>
            </a:r>
            <a:r>
              <a:rPr lang="cs-CZ" sz="2800" dirty="0" smtClean="0"/>
              <a:t>, </a:t>
            </a:r>
            <a:r>
              <a:rPr lang="cs-CZ" sz="2800" dirty="0"/>
              <a:t>x</a:t>
            </a:r>
            <a:r>
              <a:rPr lang="cs-CZ" sz="2800" baseline="-25000" dirty="0"/>
              <a:t>2</a:t>
            </a:r>
            <a:r>
              <a:rPr lang="cs-CZ" sz="2800" dirty="0"/>
              <a:t>  </a:t>
            </a:r>
            <a:r>
              <a:rPr lang="cs-CZ" sz="2800" dirty="0" smtClean="0"/>
              <a:t>a </a:t>
            </a:r>
            <a:r>
              <a:rPr lang="cs-CZ" sz="2800" dirty="0" smtClean="0">
                <a:cs typeface="Times New Roman" pitchFamily="18" charset="0"/>
              </a:rPr>
              <a:t>koeficienty </a:t>
            </a:r>
            <a:r>
              <a:rPr lang="cs-CZ" sz="2800" dirty="0">
                <a:solidFill>
                  <a:srgbClr val="FF0000"/>
                </a:solidFill>
              </a:rPr>
              <a:t>a</a:t>
            </a:r>
            <a:r>
              <a:rPr lang="cs-CZ" sz="2800" dirty="0"/>
              <a:t>, </a:t>
            </a:r>
            <a:r>
              <a:rPr lang="cs-CZ" sz="2800" dirty="0">
                <a:solidFill>
                  <a:srgbClr val="000099"/>
                </a:solidFill>
              </a:rPr>
              <a:t>b</a:t>
            </a:r>
            <a:r>
              <a:rPr lang="cs-CZ" sz="2800" dirty="0"/>
              <a:t>, </a:t>
            </a:r>
            <a:r>
              <a:rPr lang="cs-CZ" sz="2800" dirty="0">
                <a:solidFill>
                  <a:srgbClr val="CC6600"/>
                </a:solidFill>
              </a:rPr>
              <a:t>c</a:t>
            </a:r>
            <a:r>
              <a:rPr lang="cs-CZ" sz="2800" dirty="0"/>
              <a:t> </a:t>
            </a:r>
            <a:r>
              <a:rPr lang="cs-CZ" sz="2800" dirty="0" smtClean="0">
                <a:cs typeface="Times New Roman" pitchFamily="18" charset="0"/>
              </a:rPr>
              <a:t>kvadratické rovnice </a:t>
            </a:r>
          </a:p>
          <a:p>
            <a:pPr marL="0" indent="0" algn="ctr">
              <a:buNone/>
            </a:pPr>
            <a:r>
              <a:rPr lang="cs-CZ" b="1" i="1" dirty="0" smtClean="0">
                <a:solidFill>
                  <a:srgbClr val="FF0000"/>
                </a:solidFill>
              </a:rPr>
              <a:t>a</a:t>
            </a:r>
            <a:r>
              <a:rPr lang="cs-CZ" b="1" i="1" dirty="0" smtClean="0"/>
              <a:t>x</a:t>
            </a:r>
            <a:r>
              <a:rPr lang="cs-CZ" b="1" i="1" baseline="30000" dirty="0" smtClean="0"/>
              <a:t>2</a:t>
            </a:r>
            <a:r>
              <a:rPr lang="cs-CZ" b="1" i="1" dirty="0"/>
              <a:t> + </a:t>
            </a:r>
            <a:r>
              <a:rPr lang="cs-CZ" b="1" i="1" dirty="0" err="1" smtClean="0">
                <a:solidFill>
                  <a:srgbClr val="000099"/>
                </a:solidFill>
              </a:rPr>
              <a:t>b</a:t>
            </a:r>
            <a:r>
              <a:rPr lang="cs-CZ" b="1" i="1" dirty="0" err="1" smtClean="0"/>
              <a:t>x</a:t>
            </a:r>
            <a:r>
              <a:rPr lang="cs-CZ" b="1" i="1" dirty="0" smtClean="0"/>
              <a:t>  + </a:t>
            </a:r>
            <a:r>
              <a:rPr lang="cs-CZ" b="1" dirty="0" smtClean="0">
                <a:solidFill>
                  <a:srgbClr val="00B050"/>
                </a:solidFill>
              </a:rPr>
              <a:t>c  </a:t>
            </a:r>
            <a:r>
              <a:rPr lang="cs-CZ" b="1" dirty="0" smtClean="0"/>
              <a:t>= 0</a:t>
            </a:r>
          </a:p>
          <a:p>
            <a:pPr marL="0" indent="0" algn="ctr">
              <a:buNone/>
            </a:pPr>
            <a:r>
              <a:rPr lang="cs-CZ" sz="2800" b="1" cap="all" dirty="0" smtClean="0"/>
              <a:t>      </a:t>
            </a:r>
          </a:p>
          <a:p>
            <a:pPr marL="0" indent="0">
              <a:buNone/>
            </a:pPr>
            <a:r>
              <a:rPr lang="cs-CZ" sz="2400" dirty="0" smtClean="0">
                <a:solidFill>
                  <a:srgbClr val="FF0000"/>
                </a:solidFill>
              </a:rPr>
              <a:t>	</a:t>
            </a:r>
            <a:r>
              <a:rPr lang="cs-CZ" sz="2800" dirty="0">
                <a:cs typeface="Times New Roman" pitchFamily="18" charset="0"/>
              </a:rPr>
              <a:t>platí </a:t>
            </a:r>
          </a:p>
          <a:p>
            <a:pPr marL="0" indent="0">
              <a:buNone/>
            </a:pPr>
            <a:r>
              <a:rPr lang="cs-CZ" sz="2400" dirty="0" smtClean="0">
                <a:solidFill>
                  <a:srgbClr val="FF0000"/>
                </a:solidFill>
              </a:rPr>
              <a:t>		</a:t>
            </a:r>
            <a:r>
              <a:rPr lang="cs-CZ" sz="2400" dirty="0" smtClean="0">
                <a:solidFill>
                  <a:srgbClr val="CC6600"/>
                </a:solidFill>
              </a:rPr>
              <a:t>	</a:t>
            </a:r>
            <a:endParaRPr lang="cs-CZ" sz="2400" dirty="0" smtClean="0"/>
          </a:p>
          <a:p>
            <a:pPr marL="0" indent="0">
              <a:buNone/>
            </a:pPr>
            <a:r>
              <a:rPr lang="cs-CZ" sz="2400" i="1" dirty="0" smtClean="0"/>
              <a:t>		</a:t>
            </a:r>
            <a:r>
              <a:rPr lang="cs-CZ" sz="2400" i="1" dirty="0" smtClean="0">
                <a:solidFill>
                  <a:srgbClr val="FF0000"/>
                </a:solidFill>
              </a:rPr>
              <a:t>		</a:t>
            </a:r>
            <a:endParaRPr lang="cs-CZ" sz="2400" dirty="0" smtClean="0"/>
          </a:p>
        </p:txBody>
      </p:sp>
      <p:sp>
        <p:nvSpPr>
          <p:cNvPr id="2" name="Zaoblený obdélník 1"/>
          <p:cNvSpPr>
            <a:spLocks noChangeAspect="1"/>
          </p:cNvSpPr>
          <p:nvPr/>
        </p:nvSpPr>
        <p:spPr>
          <a:xfrm>
            <a:off x="2843808" y="2924944"/>
            <a:ext cx="373292" cy="576064"/>
          </a:xfrm>
          <a:prstGeom prst="roundRect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Zaoblený obdélník 4"/>
          <p:cNvSpPr>
            <a:spLocks noChangeAspect="1"/>
          </p:cNvSpPr>
          <p:nvPr/>
        </p:nvSpPr>
        <p:spPr>
          <a:xfrm>
            <a:off x="3707904" y="2924944"/>
            <a:ext cx="576064" cy="576064"/>
          </a:xfrm>
          <a:prstGeom prst="roundRect">
            <a:avLst/>
          </a:prstGeom>
          <a:noFill/>
          <a:ln w="31750"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Zaoblený obdélník 5"/>
          <p:cNvSpPr>
            <a:spLocks noChangeAspect="1"/>
          </p:cNvSpPr>
          <p:nvPr/>
        </p:nvSpPr>
        <p:spPr>
          <a:xfrm>
            <a:off x="4716016" y="2924944"/>
            <a:ext cx="648072" cy="576064"/>
          </a:xfrm>
          <a:prstGeom prst="roundRect">
            <a:avLst/>
          </a:prstGeom>
          <a:noFill/>
          <a:ln w="317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Obdélník 7"/>
              <p:cNvSpPr/>
              <p:nvPr/>
            </p:nvSpPr>
            <p:spPr>
              <a:xfrm>
                <a:off x="3432989" y="4005064"/>
                <a:ext cx="2363147" cy="79707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cs-CZ" sz="2400" dirty="0"/>
                  <a:t> </a:t>
                </a:r>
                <a:r>
                  <a:rPr lang="cs-CZ" sz="2800" dirty="0" smtClean="0"/>
                  <a:t>x</a:t>
                </a:r>
                <a:r>
                  <a:rPr lang="cs-CZ" sz="2800" baseline="-25000" dirty="0" smtClean="0"/>
                  <a:t>1 </a:t>
                </a:r>
                <a:r>
                  <a:rPr lang="cs-CZ" sz="2800" dirty="0" smtClean="0"/>
                  <a:t> + x</a:t>
                </a:r>
                <a:r>
                  <a:rPr lang="cs-CZ" sz="2800" baseline="-25000" dirty="0" smtClean="0"/>
                  <a:t>2 </a:t>
                </a:r>
                <a:r>
                  <a:rPr lang="cs-CZ" sz="2800" dirty="0" smtClean="0"/>
                  <a:t> =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2800" i="1" smtClean="0"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cs-CZ" sz="2800" dirty="0">
                            <a:solidFill>
                              <a:srgbClr val="000099"/>
                            </a:solidFill>
                          </a:rPr>
                          <m:t>b</m:t>
                        </m:r>
                      </m:num>
                      <m:den>
                        <m:r>
                          <m:rPr>
                            <m:nor/>
                          </m:rPr>
                          <a:rPr lang="cs-CZ" sz="2800" dirty="0">
                            <a:solidFill>
                              <a:srgbClr val="FF0000"/>
                            </a:solidFill>
                          </a:rPr>
                          <m:t>a</m:t>
                        </m:r>
                      </m:den>
                    </m:f>
                  </m:oMath>
                </a14:m>
                <a:r>
                  <a:rPr lang="cs-CZ" sz="2800" dirty="0" smtClean="0"/>
                  <a:t> </a:t>
                </a:r>
                <a:endParaRPr lang="cs-CZ" sz="2800" baseline="-25000" dirty="0" smtClean="0"/>
              </a:p>
            </p:txBody>
          </p:sp>
        </mc:Choice>
        <mc:Fallback xmlns="">
          <p:sp>
            <p:nvSpPr>
              <p:cNvPr id="8" name="Obdélník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32989" y="4005064"/>
                <a:ext cx="2363147" cy="797078"/>
              </a:xfrm>
              <a:prstGeom prst="rect">
                <a:avLst/>
              </a:prstGeom>
              <a:blipFill rotWithShape="1">
                <a:blip r:embed="rId2"/>
                <a:stretch>
                  <a:fillRect l="-1546" b="-687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Obdélník 9"/>
              <p:cNvSpPr/>
              <p:nvPr/>
            </p:nvSpPr>
            <p:spPr>
              <a:xfrm>
                <a:off x="3624166" y="5146816"/>
                <a:ext cx="2171970" cy="73045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cs-CZ" sz="2400" dirty="0"/>
                  <a:t> </a:t>
                </a:r>
                <a:r>
                  <a:rPr lang="cs-CZ" sz="2800" dirty="0" smtClean="0"/>
                  <a:t>x</a:t>
                </a:r>
                <a:r>
                  <a:rPr lang="cs-CZ" sz="2800" baseline="-25000" dirty="0" smtClean="0"/>
                  <a:t>1 </a:t>
                </a:r>
                <a:r>
                  <a:rPr lang="cs-CZ" sz="2800" dirty="0"/>
                  <a:t>.</a:t>
                </a:r>
                <a:r>
                  <a:rPr lang="cs-CZ" sz="2800" dirty="0" smtClean="0"/>
                  <a:t> x</a:t>
                </a:r>
                <a:r>
                  <a:rPr lang="cs-CZ" sz="2800" baseline="-25000" dirty="0" smtClean="0"/>
                  <a:t>2 </a:t>
                </a:r>
                <a:r>
                  <a:rPr lang="cs-CZ" sz="2800" dirty="0" smtClean="0"/>
                  <a:t> 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2800" i="1" smtClean="0"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cs-CZ" sz="2800" dirty="0">
                            <a:solidFill>
                              <a:srgbClr val="00B050"/>
                            </a:solidFill>
                          </a:rPr>
                          <m:t>c</m:t>
                        </m:r>
                      </m:num>
                      <m:den>
                        <m:r>
                          <m:rPr>
                            <m:nor/>
                          </m:rPr>
                          <a:rPr lang="cs-CZ" sz="2800" dirty="0">
                            <a:solidFill>
                              <a:srgbClr val="FF0000"/>
                            </a:solidFill>
                          </a:rPr>
                          <m:t>a</m:t>
                        </m:r>
                      </m:den>
                    </m:f>
                  </m:oMath>
                </a14:m>
                <a:r>
                  <a:rPr lang="cs-CZ" sz="2800" dirty="0" smtClean="0"/>
                  <a:t> </a:t>
                </a:r>
                <a:endParaRPr lang="cs-CZ" sz="2800" baseline="-25000" dirty="0" smtClean="0"/>
              </a:p>
            </p:txBody>
          </p:sp>
        </mc:Choice>
        <mc:Fallback xmlns="">
          <p:sp>
            <p:nvSpPr>
              <p:cNvPr id="10" name="Obdélník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24166" y="5146816"/>
                <a:ext cx="2171970" cy="730456"/>
              </a:xfrm>
              <a:prstGeom prst="rect">
                <a:avLst/>
              </a:prstGeom>
              <a:blipFill rotWithShape="1">
                <a:blip r:embed="rId3"/>
                <a:stretch>
                  <a:fillRect l="-1966" b="-833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Obdélník 10"/>
          <p:cNvSpPr/>
          <p:nvPr/>
        </p:nvSpPr>
        <p:spPr>
          <a:xfrm>
            <a:off x="6084168" y="5415607"/>
            <a:ext cx="2181238" cy="461665"/>
          </a:xfrm>
          <a:prstGeom prst="rect">
            <a:avLst/>
          </a:prstGeom>
          <a:gradFill>
            <a:gsLst>
              <a:gs pos="0">
                <a:srgbClr val="CCCCFF">
                  <a:alpha val="67000"/>
                </a:srgbClr>
              </a:gs>
              <a:gs pos="14000">
                <a:srgbClr val="99CCFF"/>
              </a:gs>
              <a:gs pos="0">
                <a:srgbClr val="9966FF"/>
              </a:gs>
              <a:gs pos="87000">
                <a:srgbClr val="CC99FF"/>
              </a:gs>
              <a:gs pos="99000">
                <a:srgbClr val="99CCFF"/>
              </a:gs>
              <a:gs pos="100000">
                <a:srgbClr val="CCCCFF"/>
              </a:gs>
            </a:gsLst>
            <a:lin ang="5400000" scaled="0"/>
          </a:gradFill>
          <a:effectLst>
            <a:glow rad="127000">
              <a:schemeClr val="accent1">
                <a:alpha val="67000"/>
              </a:schemeClr>
            </a:glow>
            <a:reflection endPos="0" dir="5400000" sy="-100000" algn="bl" rotWithShape="0"/>
            <a:softEdge rad="63500"/>
          </a:effectLst>
        </p:spPr>
        <p:txBody>
          <a:bodyPr wrap="none">
            <a:spAutoFit/>
          </a:bodyPr>
          <a:lstStyle/>
          <a:p>
            <a:r>
              <a:rPr lang="cs-CZ" sz="2400" dirty="0" err="1" smtClean="0">
                <a:solidFill>
                  <a:srgbClr val="0033CC"/>
                </a:solidFill>
                <a:latin typeface="+mn-lt"/>
              </a:rPr>
              <a:t>Viètovy</a:t>
            </a:r>
            <a:r>
              <a:rPr lang="cs-CZ" sz="2400" dirty="0" smtClean="0">
                <a:solidFill>
                  <a:srgbClr val="0033CC"/>
                </a:solidFill>
                <a:latin typeface="+mn-lt"/>
              </a:rPr>
              <a:t> vzorce</a:t>
            </a:r>
            <a:endParaRPr lang="cs-CZ" sz="2400" dirty="0">
              <a:solidFill>
                <a:srgbClr val="0033CC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1150962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1" presetClass="entr" presetSubtype="1" fill="hold" grpId="0" nodeType="click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06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06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064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064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106499" grpId="0" build="p"/>
      <p:bldP spid="2" grpId="0" animBg="1"/>
      <p:bldP spid="5" grpId="0" animBg="1"/>
      <p:bldP spid="6" grpId="0" animBg="1"/>
      <p:bldP spid="8" grpId="0"/>
      <p:bldP spid="10" grpId="0"/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359693"/>
            <a:ext cx="8229600" cy="981075"/>
          </a:xfrm>
        </p:spPr>
        <p:txBody>
          <a:bodyPr/>
          <a:lstStyle/>
          <a:p>
            <a:pPr eaLnBrk="1" hangingPunct="1"/>
            <a:r>
              <a:rPr lang="cs-CZ" dirty="0" smtClean="0">
                <a:solidFill>
                  <a:schemeClr val="bg1"/>
                </a:solidFill>
              </a:rPr>
              <a:t>Základní pomy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6499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294743" y="1700808"/>
                <a:ext cx="8686800" cy="4453656"/>
              </a:xfrm>
              <a:ln w="31750">
                <a:noFill/>
              </a:ln>
            </p:spPr>
            <p:txBody>
              <a:bodyPr/>
              <a:lstStyle/>
              <a:p>
                <a:pPr marL="0" indent="0">
                  <a:buNone/>
                </a:pPr>
                <a:r>
                  <a:rPr lang="cs-CZ" sz="2800" dirty="0" smtClean="0">
                    <a:cs typeface="Times New Roman" pitchFamily="18" charset="0"/>
                  </a:rPr>
                  <a:t>Normovaná</a:t>
                </a:r>
                <a:r>
                  <a:rPr lang="cs-CZ" sz="2800" dirty="0" smtClean="0"/>
                  <a:t> </a:t>
                </a:r>
                <a:r>
                  <a:rPr lang="cs-CZ" sz="2800" dirty="0" smtClean="0">
                    <a:cs typeface="Times New Roman" pitchFamily="18" charset="0"/>
                  </a:rPr>
                  <a:t>kvadratická rovnice (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cs-CZ" sz="2800" dirty="0">
                        <a:solidFill>
                          <a:srgbClr val="FF0000"/>
                        </a:solidFill>
                      </a:rPr>
                      <m:t>a</m:t>
                    </m:r>
                  </m:oMath>
                </a14:m>
                <a:r>
                  <a:rPr lang="cs-CZ" sz="2800" dirty="0" smtClean="0">
                    <a:cs typeface="Times New Roman" pitchFamily="18" charset="0"/>
                  </a:rPr>
                  <a:t> =1)</a:t>
                </a:r>
              </a:p>
              <a:p>
                <a:pPr marL="0" indent="0" algn="ctr">
                  <a:lnSpc>
                    <a:spcPct val="200000"/>
                  </a:lnSpc>
                  <a:buNone/>
                </a:pPr>
                <a:r>
                  <a:rPr lang="cs-CZ" b="1" i="1" dirty="0" smtClean="0"/>
                  <a:t>x</a:t>
                </a:r>
                <a:r>
                  <a:rPr lang="cs-CZ" b="1" i="1" baseline="30000" dirty="0" smtClean="0"/>
                  <a:t>2</a:t>
                </a:r>
                <a:r>
                  <a:rPr lang="cs-CZ" b="1" i="1" dirty="0"/>
                  <a:t> + </a:t>
                </a:r>
                <a:r>
                  <a:rPr lang="cs-CZ" b="1" i="1" dirty="0" err="1" smtClean="0">
                    <a:solidFill>
                      <a:srgbClr val="7030A0"/>
                    </a:solidFill>
                  </a:rPr>
                  <a:t>p</a:t>
                </a:r>
                <a:r>
                  <a:rPr lang="cs-CZ" b="1" i="1" dirty="0" err="1" smtClean="0"/>
                  <a:t>x</a:t>
                </a:r>
                <a:r>
                  <a:rPr lang="cs-CZ" b="1" i="1" dirty="0" smtClean="0"/>
                  <a:t>  + </a:t>
                </a:r>
                <a:r>
                  <a:rPr lang="cs-CZ" b="1" i="1" dirty="0" smtClean="0">
                    <a:solidFill>
                      <a:srgbClr val="CC0099"/>
                    </a:solidFill>
                  </a:rPr>
                  <a:t>q</a:t>
                </a:r>
                <a:r>
                  <a:rPr lang="cs-CZ" b="1" dirty="0" smtClean="0">
                    <a:solidFill>
                      <a:srgbClr val="00B050"/>
                    </a:solidFill>
                  </a:rPr>
                  <a:t>  </a:t>
                </a:r>
                <a:r>
                  <a:rPr lang="cs-CZ" b="1" dirty="0" smtClean="0"/>
                  <a:t>= 0</a:t>
                </a:r>
              </a:p>
              <a:p>
                <a:pPr marL="0" indent="0">
                  <a:lnSpc>
                    <a:spcPct val="150000"/>
                  </a:lnSpc>
                  <a:buNone/>
                </a:pPr>
                <a:r>
                  <a:rPr lang="cs-CZ" sz="2800" dirty="0" smtClean="0">
                    <a:cs typeface="Times New Roman" pitchFamily="18" charset="0"/>
                  </a:rPr>
                  <a:t>pro </a:t>
                </a:r>
                <a:r>
                  <a:rPr lang="cs-CZ" sz="2800" dirty="0">
                    <a:cs typeface="Times New Roman" pitchFamily="18" charset="0"/>
                  </a:rPr>
                  <a:t>kořeny  </a:t>
                </a:r>
                <a:r>
                  <a:rPr lang="cs-CZ" sz="2800" dirty="0"/>
                  <a:t>x</a:t>
                </a:r>
                <a:r>
                  <a:rPr lang="cs-CZ" sz="2800" baseline="-25000" dirty="0"/>
                  <a:t>1 </a:t>
                </a:r>
                <a:r>
                  <a:rPr lang="cs-CZ" sz="2800" dirty="0"/>
                  <a:t>, x</a:t>
                </a:r>
                <a:r>
                  <a:rPr lang="cs-CZ" sz="2800" baseline="-25000" dirty="0"/>
                  <a:t>2</a:t>
                </a:r>
                <a:r>
                  <a:rPr lang="cs-CZ" sz="2800" dirty="0"/>
                  <a:t>  a </a:t>
                </a:r>
                <a:r>
                  <a:rPr lang="cs-CZ" sz="2800" dirty="0">
                    <a:cs typeface="Times New Roman" pitchFamily="18" charset="0"/>
                  </a:rPr>
                  <a:t>koeficienty </a:t>
                </a:r>
                <a:r>
                  <a:rPr lang="cs-CZ" sz="2800" dirty="0" smtClean="0">
                    <a:cs typeface="Times New Roman" pitchFamily="18" charset="0"/>
                  </a:rPr>
                  <a:t>platí </a:t>
                </a:r>
              </a:p>
              <a:p>
                <a:pPr marL="0" indent="0">
                  <a:buNone/>
                </a:pPr>
                <a:r>
                  <a:rPr lang="cs-CZ" sz="2400" dirty="0" smtClean="0">
                    <a:solidFill>
                      <a:srgbClr val="FF0000"/>
                    </a:solidFill>
                  </a:rPr>
                  <a:t>		</a:t>
                </a:r>
                <a:r>
                  <a:rPr lang="cs-CZ" sz="2400" dirty="0" smtClean="0">
                    <a:solidFill>
                      <a:srgbClr val="CC6600"/>
                    </a:solidFill>
                  </a:rPr>
                  <a:t>	</a:t>
                </a:r>
                <a:r>
                  <a:rPr lang="cs-CZ" sz="2400" i="1" dirty="0" smtClean="0"/>
                  <a:t>	</a:t>
                </a:r>
                <a:r>
                  <a:rPr lang="cs-CZ" sz="2400" i="1" dirty="0" smtClean="0">
                    <a:solidFill>
                      <a:srgbClr val="FF0000"/>
                    </a:solidFill>
                  </a:rPr>
                  <a:t>		</a:t>
                </a:r>
                <a:endParaRPr lang="cs-CZ" sz="2400" dirty="0" smtClean="0"/>
              </a:p>
            </p:txBody>
          </p:sp>
        </mc:Choice>
        <mc:Fallback xmlns="">
          <p:sp>
            <p:nvSpPr>
              <p:cNvPr id="106499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294743" y="1700808"/>
                <a:ext cx="8686800" cy="4453656"/>
              </a:xfrm>
              <a:blipFill rotWithShape="1">
                <a:blip r:embed="rId2"/>
                <a:stretch>
                  <a:fillRect l="-1404" t="-1368"/>
                </a:stretch>
              </a:blipFill>
              <a:ln w="31750"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Zaoblený obdélník 4"/>
          <p:cNvSpPr>
            <a:spLocks noChangeAspect="1"/>
          </p:cNvSpPr>
          <p:nvPr/>
        </p:nvSpPr>
        <p:spPr>
          <a:xfrm>
            <a:off x="3635968" y="2630877"/>
            <a:ext cx="648000" cy="510091"/>
          </a:xfrm>
          <a:prstGeom prst="roundRect">
            <a:avLst/>
          </a:prstGeom>
          <a:noFill/>
          <a:ln w="31750"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rgbClr val="7030A0"/>
              </a:solidFill>
            </a:endParaRPr>
          </a:p>
        </p:txBody>
      </p:sp>
      <p:sp>
        <p:nvSpPr>
          <p:cNvPr id="6" name="Zaoblený obdélník 5"/>
          <p:cNvSpPr>
            <a:spLocks noChangeAspect="1"/>
          </p:cNvSpPr>
          <p:nvPr/>
        </p:nvSpPr>
        <p:spPr>
          <a:xfrm>
            <a:off x="4716016" y="2564904"/>
            <a:ext cx="648072" cy="576064"/>
          </a:xfrm>
          <a:prstGeom prst="roundRect">
            <a:avLst/>
          </a:prstGeom>
          <a:noFill/>
          <a:ln w="317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rgbClr val="CC0099"/>
              </a:solidFill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3349251" y="4221088"/>
            <a:ext cx="228299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dirty="0"/>
              <a:t> </a:t>
            </a:r>
            <a:r>
              <a:rPr lang="cs-CZ" sz="2800" dirty="0" smtClean="0"/>
              <a:t>x</a:t>
            </a:r>
            <a:r>
              <a:rPr lang="cs-CZ" sz="2800" baseline="-25000" dirty="0" smtClean="0"/>
              <a:t>1 </a:t>
            </a:r>
            <a:r>
              <a:rPr lang="cs-CZ" sz="2800" dirty="0" smtClean="0"/>
              <a:t> + x</a:t>
            </a:r>
            <a:r>
              <a:rPr lang="cs-CZ" sz="2800" baseline="-25000" dirty="0" smtClean="0"/>
              <a:t>2 </a:t>
            </a:r>
            <a:r>
              <a:rPr lang="cs-CZ" sz="2800" dirty="0" smtClean="0"/>
              <a:t> = - </a:t>
            </a:r>
            <a:r>
              <a:rPr lang="cs-CZ" sz="2800" b="1" i="1" dirty="0" smtClean="0">
                <a:solidFill>
                  <a:srgbClr val="7030A0"/>
                </a:solidFill>
              </a:rPr>
              <a:t>p</a:t>
            </a:r>
            <a:endParaRPr lang="cs-CZ" sz="2800" baseline="-25000" dirty="0" smtClean="0"/>
          </a:p>
        </p:txBody>
      </p:sp>
      <p:sp>
        <p:nvSpPr>
          <p:cNvPr id="10" name="Obdélník 9"/>
          <p:cNvSpPr/>
          <p:nvPr/>
        </p:nvSpPr>
        <p:spPr>
          <a:xfrm>
            <a:off x="3552158" y="4797152"/>
            <a:ext cx="217197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dirty="0"/>
              <a:t> </a:t>
            </a:r>
            <a:r>
              <a:rPr lang="cs-CZ" sz="2800" dirty="0" smtClean="0"/>
              <a:t>x</a:t>
            </a:r>
            <a:r>
              <a:rPr lang="cs-CZ" sz="2800" baseline="-25000" dirty="0" smtClean="0"/>
              <a:t>1 </a:t>
            </a:r>
            <a:r>
              <a:rPr lang="cs-CZ" sz="2800" dirty="0"/>
              <a:t>.</a:t>
            </a:r>
            <a:r>
              <a:rPr lang="cs-CZ" sz="2800" dirty="0" smtClean="0"/>
              <a:t> x</a:t>
            </a:r>
            <a:r>
              <a:rPr lang="cs-CZ" sz="2800" baseline="-25000" dirty="0" smtClean="0"/>
              <a:t>2 </a:t>
            </a:r>
            <a:r>
              <a:rPr lang="cs-CZ" sz="2800" dirty="0" smtClean="0"/>
              <a:t> = </a:t>
            </a:r>
            <a:r>
              <a:rPr lang="cs-CZ" sz="2800" b="1" i="1" dirty="0" smtClean="0">
                <a:solidFill>
                  <a:srgbClr val="CC0099"/>
                </a:solidFill>
              </a:rPr>
              <a:t>q</a:t>
            </a:r>
            <a:endParaRPr lang="cs-CZ" sz="2800" baseline="-25000" dirty="0" smtClean="0"/>
          </a:p>
        </p:txBody>
      </p:sp>
      <p:sp>
        <p:nvSpPr>
          <p:cNvPr id="9" name="Obdélník 8"/>
          <p:cNvSpPr/>
          <p:nvPr/>
        </p:nvSpPr>
        <p:spPr>
          <a:xfrm>
            <a:off x="6084168" y="5085184"/>
            <a:ext cx="2181238" cy="461665"/>
          </a:xfrm>
          <a:prstGeom prst="rect">
            <a:avLst/>
          </a:prstGeom>
          <a:gradFill>
            <a:gsLst>
              <a:gs pos="0">
                <a:srgbClr val="CCCCFF">
                  <a:alpha val="67000"/>
                </a:srgbClr>
              </a:gs>
              <a:gs pos="14000">
                <a:srgbClr val="99CCFF"/>
              </a:gs>
              <a:gs pos="0">
                <a:srgbClr val="9966FF"/>
              </a:gs>
              <a:gs pos="87000">
                <a:srgbClr val="CC99FF"/>
              </a:gs>
              <a:gs pos="99000">
                <a:srgbClr val="99CCFF"/>
              </a:gs>
              <a:gs pos="100000">
                <a:srgbClr val="CCCCFF"/>
              </a:gs>
            </a:gsLst>
            <a:lin ang="5400000" scaled="0"/>
          </a:gradFill>
          <a:effectLst>
            <a:glow rad="127000">
              <a:schemeClr val="accent1">
                <a:alpha val="67000"/>
              </a:schemeClr>
            </a:glow>
            <a:reflection endPos="0" dir="5400000" sy="-100000" algn="bl" rotWithShape="0"/>
            <a:softEdge rad="63500"/>
          </a:effectLst>
        </p:spPr>
        <p:txBody>
          <a:bodyPr wrap="none">
            <a:spAutoFit/>
          </a:bodyPr>
          <a:lstStyle/>
          <a:p>
            <a:r>
              <a:rPr lang="cs-CZ" sz="2400" dirty="0" err="1" smtClean="0">
                <a:solidFill>
                  <a:srgbClr val="0033CC"/>
                </a:solidFill>
                <a:latin typeface="+mn-lt"/>
              </a:rPr>
              <a:t>Viètovy</a:t>
            </a:r>
            <a:r>
              <a:rPr lang="cs-CZ" sz="2400" dirty="0" smtClean="0">
                <a:solidFill>
                  <a:srgbClr val="0033CC"/>
                </a:solidFill>
                <a:latin typeface="+mn-lt"/>
              </a:rPr>
              <a:t> vzorce</a:t>
            </a:r>
            <a:endParaRPr lang="cs-CZ" sz="2400" dirty="0">
              <a:solidFill>
                <a:srgbClr val="0033CC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615050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1" presetClass="entr" presetSubtype="1" fill="hold" grpId="0" nodeType="click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06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06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106499" grpId="0" build="p"/>
      <p:bldP spid="5" grpId="0" animBg="1"/>
      <p:bldP spid="6" grpId="0" animBg="1"/>
      <p:bldP spid="8" grpId="0"/>
      <p:bldP spid="10" grpId="0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476672"/>
            <a:ext cx="8229600" cy="981075"/>
          </a:xfrm>
        </p:spPr>
        <p:txBody>
          <a:bodyPr/>
          <a:lstStyle/>
          <a:p>
            <a:pPr eaLnBrk="1" hangingPunct="1"/>
            <a:r>
              <a:rPr lang="cs-CZ" dirty="0" smtClean="0">
                <a:solidFill>
                  <a:schemeClr val="bg1"/>
                </a:solidFill>
              </a:rPr>
              <a:t>Příklad 1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21958" y="2060848"/>
            <a:ext cx="7838474" cy="505254"/>
          </a:xfrm>
        </p:spPr>
        <p:txBody>
          <a:bodyPr/>
          <a:lstStyle/>
          <a:p>
            <a:pPr marL="0" lvl="0" indent="0" eaLnBrk="1" hangingPunct="1">
              <a:lnSpc>
                <a:spcPct val="150000"/>
              </a:lnSpc>
              <a:buNone/>
              <a:defRPr/>
            </a:pPr>
            <a:r>
              <a:rPr lang="cs-CZ" sz="2400" dirty="0"/>
              <a:t>Řešte rovnici pomocí </a:t>
            </a:r>
            <a:r>
              <a:rPr lang="cs-CZ" sz="2400" dirty="0" err="1" smtClean="0"/>
              <a:t>Viètových</a:t>
            </a:r>
            <a:r>
              <a:rPr lang="cs-CZ" sz="2400" dirty="0" smtClean="0"/>
              <a:t> vzorců  </a:t>
            </a:r>
            <a:r>
              <a:rPr lang="cs-CZ" sz="2400" b="1" dirty="0" smtClean="0"/>
              <a:t>x</a:t>
            </a:r>
            <a:r>
              <a:rPr lang="cs-CZ" sz="2400" b="1" baseline="30000" dirty="0" smtClean="0"/>
              <a:t>2</a:t>
            </a:r>
            <a:r>
              <a:rPr lang="cs-CZ" sz="2400" b="1" dirty="0" smtClean="0"/>
              <a:t> </a:t>
            </a:r>
            <a:r>
              <a:rPr lang="cs-CZ" sz="2400" b="1" dirty="0"/>
              <a:t>– 7</a:t>
            </a:r>
            <a:r>
              <a:rPr lang="cs-CZ" sz="2400" b="1" dirty="0" smtClean="0"/>
              <a:t>x + 12 = 0</a:t>
            </a:r>
          </a:p>
          <a:p>
            <a:pPr marL="0" indent="0" eaLnBrk="1" hangingPunct="1">
              <a:lnSpc>
                <a:spcPct val="150000"/>
              </a:lnSpc>
              <a:buNone/>
              <a:defRPr/>
            </a:pPr>
            <a:endParaRPr lang="cs-CZ" sz="2400" dirty="0" smtClean="0">
              <a:solidFill>
                <a:srgbClr val="3366FF"/>
              </a:solidFill>
            </a:endParaRPr>
          </a:p>
        </p:txBody>
      </p:sp>
      <p:sp>
        <p:nvSpPr>
          <p:cNvPr id="3" name="AutoShape 12" descr="data:image/jpeg;base64,/9j/4AAQSkZJRgABAQAAAQABAAD/2wCEAAkGBhISEBMRERMWFRUWFRgXFhUTGRIVFRoYFBQWFxkWHhkYHiYeHxwvGhUVJC8sJScpLDgsFR49NTAsNSYrLCkBCQoKDgwOFg8PFiwfHiQsLSopKSkyNDE1KTUsNCwwNTQ2NTAsMi01LDUtLCw1LzA1LDUpNSo1KS8vKSwsMi4uLf/AABEIALAAsAMBIgACEQEDEQH/xAAbAAEBAQADAQEAAAAAAAAAAAAABQQBAgYDB//EAD4QAAICAQIDBAUJBwMFAAAAAAECAAMRBCEFEjEGE0FRIjNhcYEyQ1JTcpGhscEUFSNCYoKSFmTRNHOUpML/xAAXAQEBAQEAAAAAAAAAAAAAAAAAAwIB/8QAKhEAAQIDBgcAAwEAAAAAAAAAAAECEbHwAxIhQYHREzJRYXGRoSJSwfH/2gAMAwEAAhEDEQA/AP3GIiAIiIAiJ1dwASSABuSdgIB2iQ/9RNacaOvvvO1iUoHubGXP2R8ROf3DbbvqtQ7D6unNNfuODzt8Tj2SvDhzLCdeSXEjyJGVeDbruOaen111aexmAP3dZiHa2pvVJfb5Guq0qf7iAv4zboOCaen1VKJ7VUZ+/rJ3EePOmq7oGsKO59F+bvLO/sZCUOQBy4z0bP8AT1iNmmSrVZiFouaJ9r0fUdobT00Op+P7OPzszB7Q2jrotT8P2c/lZPOcD7SahdKjlzqFp09LXBEJs5sMr1dSS+yt4tsc/KE33cf1NPMLPTtrGTSiesVdPztYCNwO8yo6jbHUzl9v6p93O3HfsvzYpntbSvrUvq8zZVaFH9wBX8Zt0PG9Pd6m6t/YrAn7usmdlta11moc6mvUKO6QNTgVhgnO2AGbfFq+PQCU9fwTT3etpR/ayjP39Z2NmuSpVZnIWiZovyvRuiRP3DbVvpdQ6j6u7N1fuBJ51+8j2Tj/AFE1R5dZX3PlapL0H3tjKn7Q+Jjhx5VjMcSHOkJV5LkTqjggEEEHcEbgztJFRERAEREAREQBESTxjjDIy0UKH1DglVJwqqOtjnwUZ+JmmtVywQy5yNSKn14txtKOVcF7X9XUm7t/wvmTtMVfAnvIs1xDeK6dM9yv2vrG9p28hNnB+CinmdmNlz+stb5TewD+VR4ASlKX0Zgz3tUSaMV+L/W/WUzhVAGBsB0AnMRIlhOpQEgkDI6HxGes7RAEREA4AnMRAE4ZQRgjIPUHpOYgEGzgT0E2aEhfFtO+e5b7P1be0beYm3hPG0v5lwUtT1lT7Op/UeRGxlGTeMcFF3K6sa7k9XavUZ8CP5lPiDK30fg/3vUSNxWYs9bdJTKUSTwbjLOzUXqK9QgBZQcqynpYh8VOPhK0w5qtWClGuRyRQRETJoRE6u4AJJwAMknoAPGAYON8W7hByrz2ueSqvxZj/wDI6k+QnHBeD9yrM7c91h5rbPpHwA8lHQCY+BVm+w66wY5hy0Kf5as/K+02xPsCiXpZ/wCCXE12rMixL631031lqIiJEsIiIAiIgCIiAIiIAiIgCIiATeNcH75VZG5LqzzVWeR8QfNT0InPBOLd+h5l5LUPLbX4q4/Q9QfEGUZ5TtLxajSahNQLaw4AS6osod6mOzBevMpJI8wWEq380uLptWZF6XFvprvpLQ9XE6o4IBByCMgjoQfGdpIsJD7RZtavRj53LWkeFKEcw97EhfifKXJE4D/Ft1GqPRn7qv8A7dJIz8XLn3BZWzwi7pOsSVpjBnWVYFpVAGBsB0AnMRJFRERAEREAREQBERAEREAREQBOHcAEkgADJJ2AA8ZP1HGRzNXQvfWLsVU4RTts77heo23b2TonBjZhtUwtPUVgYpU5yPRJPMem7Z6bAQDqeKWXDGkA5T8/YD3YyDuijBs8OhVd/leEzjsXpzqq9ZaDbeiOgezB2fA+TjAwOYDHg7ecvRAIfZwmprNG3zOGqJ8aXJ5R71IK/AecuSJx7+Fdp9V0Cv3Nn2LiAD8HCfAtLcraYwd1nWJKzwizpKsNDDxzXdzprrvoVsw94G344jgmg7nTU1fQRQffjf8AHMxdrRzUpV9ZfShHmpsBYf4hpbhcLNO6ypQmNovZJ0giIkioiIgCIiAInV7AMZOMkAZ8z0E+Ok1q2cxXPosVOQy7jqN+sA0RPm2pUOtZYc7KzKviVQqGPuBdf8hPpAET46vWJUpexgijxY4GTsB78yebr79qwaK/rHH8Zs/RQ7J4btk/0+MA163ildRCsSXb5NaDmsbHUhR4bjJOwzuZlGkvu3ubuq/CqsnnP27B8PRXGPpNNei4bXVzci+k27Ocs7EdOZjufZ5TVAPlptKlaCutVRFGAqgAAewCfWIgCIiAYeOaDvtNdV9OtgPfjb8cTngmu77TU3fTrVj7yN/xzNsidkhy0PX9XfcgHkosYqP8SsqmNmvZZ0hJcLRO6S/1TntCM26Ef7n8qLj+eJakXtCcW6E/7n86Lh+eJanH8rfH9U6zmd5/iCIiTKCIiAIiIB5HVdmWa2xmpFiGwORYULsRZnAbxXlzgNjGwBxOmu7K2Mq45iCL+YI6hxZY4NdqmwEAhQQCN1zsDvPYyfquMKGNVam20dUTHo56c7dE+O/kDAJXD+FPVqTqLFVQqajvLSwJfntrdGPkAiHr06DYTeOMNcB+yKHB+efIpA8xjez3Lgf1Cc/udrd9WwcH5lcikew53sPtbbb5IkLg3YU6DUajU6R+ZbWBGmcla0TAJVDk8rc3MemMYGB1gHotLwdVYW2E22gbO+PRz15F6IPdvtuTKEyaDiaW5C5V1xz1vs656ZHlscEZBxsTNcARPlTq0csqOrFDhgCCVPXBHhPrAEREAREQBIvZ4Yt1o/3X50Un8yZakXs8c260/wC6/KikfmDKM5XVmhJ/M3z/ABTjtaeWlLfq76XJ8lFgDH/EtLcw8b0Pfaa6n6dbKPeRt+OI4Jr++01Nv061J9+N/wAczq42adlnShMLRe6SpDdET4a3WpTW9trBUQFmY9AB4yRU7ajUpWvNYyov0nIUb9NztMvEeN00slbsDZZnu6gR3jkDJCrnfbJ+BkLi3E31DnTrUBhS/JbzK7smCadtkzW3ysnIY7ei0+dXCRzX6i5u5qYDL24W3Fbd5Q/MT6JR3uUAg5Vl8twMN3GHtNtdFxPMyuqMSl1myMK1Y7hGUMhIQcu/pcwM9nq+KV1BeckM/wAlAM2MfEBRucZ38BMFRsfI06CislmNrr6ZLNluSs9Mkk5bx/lOZv0XC66iWUZdvlWMeaxsdMsd8bnA6DOwgGQUX372E0V/Vof4rZ+k42Xx2TJ/q8JQ0mkSpAlahFHQKMDfqffPtEAREQDHruFpbhjlXXPJYm1i564PlsMg5BwMiT9XxG+qtktKISMJqcHugTj0rFz6BGT48px1GcC5OGXIwekA8YeFXaW2ol/QFNid5p6me0kMj+lnm5ndt8kYHI2+X2pcE7Td4wW4qp5a1woYjvDkM3N8kKXyqZ68jEZyJrPDrKN9Lg1+OnY4XGfm2/kOM+ifRO3yesnNwtL1ddNYajzoz0kKprZQqq3Lyk5CoCo+SSgPSAeoieM0XGG0dgrsY90c4rcl7KgcLSpsZsktyWNg9ADk7b+l4PrntrLOFU8zABSSeUMQCQQOU7Hbfp1gG6IiAJE7JHmoez62+5wfNTYwU/4hZt45r+5011v0K2I9+NvxxOeCaHudNTT9CtVPvA3/ABzKphZr3WVISXG0Tsk/8U2yJwH+FbqNKeiv3tf2LiSR8HDj3FZbkPtFmpq9YvzWVtA8aXI5j71IDfA+cWeMW9Z1gLTCD+kqxLk6XUq6sjAFWBBB6EEYIPwkz/U1DWWU0nvrayoaurBK86hlLH5Kgg9SfPGYXhdlwzqyCD8xWT3Q9jMcGzx6hV/pkipM4OpVStGNTZzY/aLCe7CplUy+PSYKSCE6nmyRmWNNwccy2XN31i7hmGFU77om4Xqd9zjxMoKoAAAwBsANgAPCcwBERAEREAREQBERAEx67haWkNutighbEwHXPUZ8RsNjkbdJsiAQNXYQFTWHk5W9DU1eihJXl9INkISCRhsqc9c7DXwfs/XRlgB3hyCyjkHLn0UCg4CgYAH/ACZTZQQQRkHYg9CD4ST+wWaffTelWOunY4wNvVsfk7Z9E+idsFfECvEy6HiKWg8h3U4dG2dT5Mp3H6+E0swAJJwBuSYBF49/Fu0+l6hn76z7FJBA+LlPgGluQ+zgNrWaxvnsCoHwpTPKfexJb4jylyVtMIN6TrAlZ4xf1lWOonV0BBBGQRgg9CD4TtEkVPK9luF06O+3TCtFcjnrsAAayrmJ5SfFlJwfYwPiZ6qTuN8J79BytyWoeeqzxVx+h6EeIM44LxjvlZXXkurPLbX9E+BHmp6gyrkvJfTXesyLFuLcXTbSWpSiIkiwiIgCIiAIiIAiIgCIiAIiIBh4jwxbP4gytqghHQhX8+XJ2Kk42IInjuFXcSv5+H68Vhy3eW2UNlRp2PqvAhiQV+zk9RPW8a4x3IVUXnusOKq/M+LHyUdSZzwThPcIeZuexzzW2eLOf0HQDwAlWpcS+um9ZkX/AJrcTXbWWhvRAAABgAYAHQAeE7REkWEREASTxngzOy30MK9QgIViMqynrW48VOPhK0TTXK1YoZc1HJBSbwfjQu5kZTXcnrKm6rnxB/mU+BEpSdxbgiX8rZKWp6u1NnU/qPMHYzFXx16CK9cAvguoTPct9r6tvYdvIylxH4s9bVEnfVmD/e/SUi9E4VgRkHIPQjpOZEsIiIAiIgCIiAIicMwAJJwB1J6QDmTeMcaFPKiqbLn9XUvU48Sf5VHiTMdnHXvJTQgMOjah89yv2frG923mZt4TwVKOZsl7H9Za+7sf0HkBsJa4jMX+t6iRvq/BnvbrKR8uDcGatmvvYWahwAzAYVVHStB4KM/GVoiTc5XLFSjWo1IIIiJk0IiIAiIgCdXQEEEAg7EHcGdogEM9nWqPNo7O586mBeg+5c5U/ZPwM5/f1tW2q07qB85Rm6v3kAc6/cR7ZbiV4keZIzJcOHIsJV4gYdBxzT3equR/YrDP3dZumLXcE093rqUf2soJ+/rMI7JUr6t7qvIV22hR/aSV/CIWa5qlVkI2iZIvyvZbiRR2esHTW6n/ANc/nXB7PWHrrdSf/HH5Vzlxv7T2F936r83LUw6/jmnp9bciewsM/d1mI9kqW9Y91vmLLbSp/tzy/hN2h4Lp6fU0ontVQD9/WdhZpmq1WQjaLkifa9mH9/W2/wDS6dmB+cvzTX7wCOdvuA9s4HZw2nm1lnfeVSgpQP7c5Y/aJ9wlyI4kOVITrwOHHnWMq8xOqIAAAAANgBsBO0RJFRERAEREA//Z"/>
          <p:cNvSpPr>
            <a:spLocks noChangeAspect="1" noChangeArrowheads="1"/>
          </p:cNvSpPr>
          <p:nvPr/>
        </p:nvSpPr>
        <p:spPr bwMode="auto">
          <a:xfrm>
            <a:off x="317158" y="447700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5" name="Šipka doleva 4"/>
          <p:cNvSpPr/>
          <p:nvPr/>
        </p:nvSpPr>
        <p:spPr>
          <a:xfrm>
            <a:off x="5796136" y="2970660"/>
            <a:ext cx="360040" cy="24231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Obdélník 1"/>
          <p:cNvSpPr/>
          <p:nvPr/>
        </p:nvSpPr>
        <p:spPr>
          <a:xfrm>
            <a:off x="6377811" y="2915652"/>
            <a:ext cx="20826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 smtClean="0"/>
              <a:t>Určíme koeficienty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799215" y="3411961"/>
            <a:ext cx="341632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dirty="0"/>
              <a:t> </a:t>
            </a:r>
            <a:r>
              <a:rPr lang="cs-CZ" sz="2000" dirty="0" smtClean="0"/>
              <a:t>normovaná  kvadratická </a:t>
            </a:r>
            <a:r>
              <a:rPr lang="cs-CZ" sz="2000" dirty="0" err="1" smtClean="0"/>
              <a:t>rce</a:t>
            </a:r>
            <a:endParaRPr lang="cs-CZ" sz="2000" dirty="0">
              <a:latin typeface="+mn-lt"/>
            </a:endParaRPr>
          </a:p>
        </p:txBody>
      </p:sp>
      <p:sp>
        <p:nvSpPr>
          <p:cNvPr id="11" name="Šipka doleva 10"/>
          <p:cNvSpPr/>
          <p:nvPr/>
        </p:nvSpPr>
        <p:spPr>
          <a:xfrm>
            <a:off x="5004048" y="4410820"/>
            <a:ext cx="360040" cy="24231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bdélník 8"/>
          <p:cNvSpPr/>
          <p:nvPr/>
        </p:nvSpPr>
        <p:spPr>
          <a:xfrm>
            <a:off x="5436096" y="4077072"/>
            <a:ext cx="345638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>Rozložíme na součin celých čísel</a:t>
            </a:r>
            <a:endParaRPr lang="cs-CZ" dirty="0"/>
          </a:p>
        </p:txBody>
      </p:sp>
      <p:sp>
        <p:nvSpPr>
          <p:cNvPr id="12" name="Obdélník 11"/>
          <p:cNvSpPr/>
          <p:nvPr/>
        </p:nvSpPr>
        <p:spPr>
          <a:xfrm>
            <a:off x="1907704" y="5559623"/>
            <a:ext cx="161294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i="1" dirty="0"/>
              <a:t> </a:t>
            </a:r>
            <a:r>
              <a:rPr lang="cs-CZ" sz="2400" b="1" i="1" dirty="0"/>
              <a:t>K </a:t>
            </a:r>
            <a:r>
              <a:rPr lang="cs-CZ" sz="2400" b="1" dirty="0"/>
              <a:t>= </a:t>
            </a:r>
            <a:r>
              <a:rPr lang="cs-CZ" sz="2400" b="1" dirty="0" smtClean="0"/>
              <a:t>{3; </a:t>
            </a:r>
            <a:r>
              <a:rPr lang="cs-CZ" sz="2400" b="1" dirty="0"/>
              <a:t>4</a:t>
            </a:r>
            <a:r>
              <a:rPr lang="cs-CZ" sz="2400" b="1" dirty="0" smtClean="0"/>
              <a:t>}</a:t>
            </a:r>
            <a:endParaRPr lang="cs-CZ" sz="2400" dirty="0"/>
          </a:p>
        </p:txBody>
      </p:sp>
      <p:sp>
        <p:nvSpPr>
          <p:cNvPr id="20" name="Obdélník 19"/>
          <p:cNvSpPr/>
          <p:nvPr/>
        </p:nvSpPr>
        <p:spPr>
          <a:xfrm>
            <a:off x="2281435" y="3873626"/>
            <a:ext cx="272222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dirty="0"/>
              <a:t> </a:t>
            </a:r>
            <a:r>
              <a:rPr lang="cs-CZ" sz="2400" dirty="0" smtClean="0"/>
              <a:t>x</a:t>
            </a:r>
            <a:r>
              <a:rPr lang="cs-CZ" sz="2400" baseline="-25000" dirty="0" smtClean="0"/>
              <a:t>1 </a:t>
            </a:r>
            <a:r>
              <a:rPr lang="cs-CZ" sz="2400" dirty="0" smtClean="0"/>
              <a:t> + x</a:t>
            </a:r>
            <a:r>
              <a:rPr lang="cs-CZ" sz="2400" baseline="-25000" dirty="0" smtClean="0"/>
              <a:t>2 </a:t>
            </a:r>
            <a:r>
              <a:rPr lang="cs-CZ" sz="2400" dirty="0" smtClean="0"/>
              <a:t> = - (-7)= 7</a:t>
            </a:r>
            <a:endParaRPr lang="cs-CZ" sz="2400" baseline="-25000" dirty="0" smtClean="0"/>
          </a:p>
        </p:txBody>
      </p:sp>
      <p:sp>
        <p:nvSpPr>
          <p:cNvPr id="23" name="Obdélník 22"/>
          <p:cNvSpPr/>
          <p:nvPr/>
        </p:nvSpPr>
        <p:spPr>
          <a:xfrm>
            <a:off x="2483768" y="4293096"/>
            <a:ext cx="217197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dirty="0"/>
              <a:t> </a:t>
            </a:r>
            <a:r>
              <a:rPr lang="cs-CZ" sz="2400" dirty="0" smtClean="0"/>
              <a:t>x</a:t>
            </a:r>
            <a:r>
              <a:rPr lang="cs-CZ" sz="2400" baseline="-25000" dirty="0" smtClean="0"/>
              <a:t>1 </a:t>
            </a:r>
            <a:r>
              <a:rPr lang="cs-CZ" sz="2400" dirty="0"/>
              <a:t>.</a:t>
            </a:r>
            <a:r>
              <a:rPr lang="cs-CZ" sz="2400" dirty="0" smtClean="0"/>
              <a:t> x</a:t>
            </a:r>
            <a:r>
              <a:rPr lang="cs-CZ" sz="2400" baseline="-25000" dirty="0" smtClean="0"/>
              <a:t>2 </a:t>
            </a:r>
            <a:r>
              <a:rPr lang="cs-CZ" sz="2400" dirty="0" smtClean="0"/>
              <a:t> = 12</a:t>
            </a:r>
            <a:endParaRPr lang="cs-CZ" sz="2400" baseline="-25000" dirty="0" smtClean="0"/>
          </a:p>
        </p:txBody>
      </p:sp>
      <p:sp>
        <p:nvSpPr>
          <p:cNvPr id="24" name="Obdélník 23"/>
          <p:cNvSpPr/>
          <p:nvPr/>
        </p:nvSpPr>
        <p:spPr>
          <a:xfrm>
            <a:off x="1799692" y="2852936"/>
            <a:ext cx="385242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cs-CZ" sz="2400" dirty="0" smtClean="0">
                <a:solidFill>
                  <a:srgbClr val="FF0000"/>
                </a:solidFill>
              </a:rPr>
              <a:t>a = 1  </a:t>
            </a:r>
            <a:r>
              <a:rPr lang="cs-CZ" sz="2400" dirty="0" smtClean="0"/>
              <a:t>    </a:t>
            </a:r>
            <a:r>
              <a:rPr lang="cs-CZ" sz="2400" dirty="0" smtClean="0">
                <a:solidFill>
                  <a:srgbClr val="000099"/>
                </a:solidFill>
              </a:rPr>
              <a:t>b = - 4      </a:t>
            </a:r>
            <a:r>
              <a:rPr lang="cs-CZ" sz="2400" dirty="0" smtClean="0">
                <a:solidFill>
                  <a:srgbClr val="00B050"/>
                </a:solidFill>
              </a:rPr>
              <a:t>c = 12</a:t>
            </a:r>
          </a:p>
        </p:txBody>
      </p:sp>
      <p:sp>
        <p:nvSpPr>
          <p:cNvPr id="26" name="Obdélník 25"/>
          <p:cNvSpPr/>
          <p:nvPr/>
        </p:nvSpPr>
        <p:spPr>
          <a:xfrm>
            <a:off x="4430593" y="4767535"/>
            <a:ext cx="4342856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cs-CZ" dirty="0" smtClean="0">
                <a:sym typeface="Symbol"/>
              </a:rPr>
              <a:t>   </a:t>
            </a:r>
            <a:r>
              <a:rPr lang="cs-CZ" dirty="0" smtClean="0"/>
              <a:t>1.12; -1.(-12); 2.6; -2.(-6); 3.4; -3.(-4)</a:t>
            </a:r>
            <a:r>
              <a:rPr lang="cs-CZ" dirty="0" smtClean="0">
                <a:sym typeface="Symbol"/>
              </a:rPr>
              <a:t></a:t>
            </a:r>
          </a:p>
          <a:p>
            <a:pPr>
              <a:lnSpc>
                <a:spcPct val="150000"/>
              </a:lnSpc>
            </a:pPr>
            <a:r>
              <a:rPr lang="cs-CZ" dirty="0" smtClean="0"/>
              <a:t> 1+12=13   -13      8       -8       7       -7 </a:t>
            </a:r>
            <a:endParaRPr lang="cs-CZ" dirty="0"/>
          </a:p>
        </p:txBody>
      </p:sp>
      <p:sp>
        <p:nvSpPr>
          <p:cNvPr id="10" name="Levá složená závorka 9"/>
          <p:cNvSpPr/>
          <p:nvPr/>
        </p:nvSpPr>
        <p:spPr>
          <a:xfrm rot="16200000">
            <a:off x="5006281" y="5028183"/>
            <a:ext cx="114398" cy="457200"/>
          </a:xfrm>
          <a:prstGeom prst="leftBrac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7" name="Levá složená závorka 26"/>
          <p:cNvSpPr/>
          <p:nvPr/>
        </p:nvSpPr>
        <p:spPr>
          <a:xfrm rot="16200000">
            <a:off x="5726361" y="5057800"/>
            <a:ext cx="114398" cy="457200"/>
          </a:xfrm>
          <a:prstGeom prst="leftBrac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8" name="Levá složená závorka 27"/>
          <p:cNvSpPr/>
          <p:nvPr/>
        </p:nvSpPr>
        <p:spPr>
          <a:xfrm rot="16200000">
            <a:off x="6374433" y="5057800"/>
            <a:ext cx="114398" cy="457200"/>
          </a:xfrm>
          <a:prstGeom prst="leftBrac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9" name="Levá složená závorka 28"/>
          <p:cNvSpPr/>
          <p:nvPr/>
        </p:nvSpPr>
        <p:spPr>
          <a:xfrm rot="16200000">
            <a:off x="7526561" y="5057800"/>
            <a:ext cx="114398" cy="457200"/>
          </a:xfrm>
          <a:prstGeom prst="leftBrac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0" name="Levá složená závorka 29"/>
          <p:cNvSpPr/>
          <p:nvPr/>
        </p:nvSpPr>
        <p:spPr>
          <a:xfrm rot="16200000">
            <a:off x="8174633" y="5057800"/>
            <a:ext cx="114398" cy="457200"/>
          </a:xfrm>
          <a:prstGeom prst="leftBrac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1" name="Levá složená závorka 30"/>
          <p:cNvSpPr/>
          <p:nvPr/>
        </p:nvSpPr>
        <p:spPr>
          <a:xfrm rot="16200000">
            <a:off x="6975649" y="5057800"/>
            <a:ext cx="114398" cy="457200"/>
          </a:xfrm>
          <a:prstGeom prst="leftBrac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2" name="Zaoblený obdélník 31"/>
          <p:cNvSpPr>
            <a:spLocks/>
          </p:cNvSpPr>
          <p:nvPr/>
        </p:nvSpPr>
        <p:spPr>
          <a:xfrm>
            <a:off x="7308375" y="4869160"/>
            <a:ext cx="575993" cy="779314"/>
          </a:xfrm>
          <a:prstGeom prst="roundRect">
            <a:avLst/>
          </a:prstGeom>
          <a:noFill/>
          <a:ln w="31750">
            <a:solidFill>
              <a:srgbClr val="800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rgbClr val="7030A0"/>
              </a:solidFill>
            </a:endParaRPr>
          </a:p>
        </p:txBody>
      </p:sp>
      <p:sp>
        <p:nvSpPr>
          <p:cNvPr id="33" name="Zaoblený obdélník 32"/>
          <p:cNvSpPr>
            <a:spLocks noChangeAspect="1"/>
          </p:cNvSpPr>
          <p:nvPr/>
        </p:nvSpPr>
        <p:spPr>
          <a:xfrm>
            <a:off x="4644008" y="3855013"/>
            <a:ext cx="504056" cy="510091"/>
          </a:xfrm>
          <a:prstGeom prst="roundRect">
            <a:avLst/>
          </a:prstGeom>
          <a:noFill/>
          <a:ln w="31750">
            <a:solidFill>
              <a:srgbClr val="800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rgbClr val="7030A0"/>
              </a:solidFill>
            </a:endParaRPr>
          </a:p>
        </p:txBody>
      </p:sp>
      <p:cxnSp>
        <p:nvCxnSpPr>
          <p:cNvPr id="16" name="Přímá spojnice 15"/>
          <p:cNvCxnSpPr/>
          <p:nvPr/>
        </p:nvCxnSpPr>
        <p:spPr>
          <a:xfrm>
            <a:off x="2411761" y="4725144"/>
            <a:ext cx="2423119" cy="1493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Obdélník 35"/>
          <p:cNvSpPr/>
          <p:nvPr/>
        </p:nvSpPr>
        <p:spPr>
          <a:xfrm>
            <a:off x="2483768" y="4797152"/>
            <a:ext cx="217197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dirty="0"/>
              <a:t> </a:t>
            </a:r>
            <a:r>
              <a:rPr lang="cs-CZ" sz="2400" dirty="0" smtClean="0"/>
              <a:t>x</a:t>
            </a:r>
            <a:r>
              <a:rPr lang="cs-CZ" sz="2400" baseline="-25000" dirty="0" smtClean="0"/>
              <a:t>1</a:t>
            </a:r>
            <a:r>
              <a:rPr lang="cs-CZ" sz="2400" dirty="0" smtClean="0"/>
              <a:t>=3 x</a:t>
            </a:r>
            <a:r>
              <a:rPr lang="cs-CZ" sz="2400" baseline="-25000" dirty="0" smtClean="0"/>
              <a:t>2 </a:t>
            </a:r>
            <a:r>
              <a:rPr lang="cs-CZ" sz="2400" dirty="0" smtClean="0"/>
              <a:t>= 4</a:t>
            </a:r>
            <a:endParaRPr lang="cs-CZ" sz="2400" baseline="-25000" dirty="0" smtClean="0"/>
          </a:p>
        </p:txBody>
      </p:sp>
    </p:spTree>
    <p:extLst>
      <p:ext uri="{BB962C8B-B14F-4D97-AF65-F5344CB8AC3E}">
        <p14:creationId xmlns:p14="http://schemas.microsoft.com/office/powerpoint/2010/main" val="16439523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5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0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106499" grpId="0" build="p"/>
      <p:bldP spid="5" grpId="0" animBg="1"/>
      <p:bldP spid="2" grpId="0"/>
      <p:bldP spid="4" grpId="0"/>
      <p:bldP spid="11" grpId="0" animBg="1"/>
      <p:bldP spid="9" grpId="0"/>
      <p:bldP spid="12" grpId="0"/>
      <p:bldP spid="20" grpId="0"/>
      <p:bldP spid="23" grpId="0"/>
      <p:bldP spid="24" grpId="0"/>
      <p:bldP spid="10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476672"/>
            <a:ext cx="8229600" cy="981075"/>
          </a:xfrm>
        </p:spPr>
        <p:txBody>
          <a:bodyPr/>
          <a:lstStyle/>
          <a:p>
            <a:pPr eaLnBrk="1" hangingPunct="1"/>
            <a:r>
              <a:rPr lang="cs-CZ" dirty="0" smtClean="0">
                <a:solidFill>
                  <a:schemeClr val="bg1"/>
                </a:solidFill>
              </a:rPr>
              <a:t>Příklad </a:t>
            </a:r>
            <a:r>
              <a:rPr lang="cs-CZ" dirty="0">
                <a:solidFill>
                  <a:schemeClr val="bg1"/>
                </a:solidFill>
              </a:rPr>
              <a:t>2</a:t>
            </a:r>
            <a:endParaRPr lang="cs-CZ" dirty="0" smtClean="0">
              <a:solidFill>
                <a:schemeClr val="bg1"/>
              </a:solidFill>
            </a:endParaRP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21958" y="1916832"/>
            <a:ext cx="7838474" cy="1656184"/>
          </a:xfrm>
        </p:spPr>
        <p:txBody>
          <a:bodyPr/>
          <a:lstStyle/>
          <a:p>
            <a:pPr marL="0" indent="0" eaLnBrk="1" hangingPunct="1">
              <a:lnSpc>
                <a:spcPct val="150000"/>
              </a:lnSpc>
              <a:buNone/>
              <a:defRPr/>
            </a:pPr>
            <a:r>
              <a:rPr lang="cs-CZ" sz="2400" dirty="0" smtClean="0"/>
              <a:t>Sestavte normovanou kvadratickou rovnici s koeficienty p a q, jestliže </a:t>
            </a:r>
            <a:r>
              <a:rPr lang="cs-CZ" sz="2400" dirty="0"/>
              <a:t>má kořeny </a:t>
            </a:r>
            <a:r>
              <a:rPr lang="cs-CZ" sz="2400" dirty="0" smtClean="0"/>
              <a:t>x</a:t>
            </a:r>
            <a:r>
              <a:rPr lang="cs-CZ" sz="2400" baseline="-25000" dirty="0" smtClean="0"/>
              <a:t>1</a:t>
            </a:r>
            <a:r>
              <a:rPr lang="cs-CZ" sz="2400" dirty="0" smtClean="0"/>
              <a:t>= 3 </a:t>
            </a:r>
            <a:r>
              <a:rPr lang="cs-CZ" sz="2400" dirty="0"/>
              <a:t>x</a:t>
            </a:r>
            <a:r>
              <a:rPr lang="cs-CZ" sz="2400" baseline="-25000" dirty="0"/>
              <a:t>2 </a:t>
            </a:r>
            <a:r>
              <a:rPr lang="cs-CZ" sz="2400" dirty="0" smtClean="0"/>
              <a:t>=- 4. Řešte pomocí </a:t>
            </a:r>
            <a:r>
              <a:rPr lang="cs-CZ" sz="2400" dirty="0" err="1" smtClean="0"/>
              <a:t>Viètových</a:t>
            </a:r>
            <a:r>
              <a:rPr lang="cs-CZ" sz="2400" dirty="0" smtClean="0"/>
              <a:t> vzorců  </a:t>
            </a:r>
            <a:endParaRPr lang="cs-CZ" sz="2400" dirty="0" smtClean="0">
              <a:solidFill>
                <a:srgbClr val="3366FF"/>
              </a:solidFill>
            </a:endParaRPr>
          </a:p>
        </p:txBody>
      </p:sp>
      <p:sp>
        <p:nvSpPr>
          <p:cNvPr id="3" name="AutoShape 12" descr="data:image/jpeg;base64,/9j/4AAQSkZJRgABAQAAAQABAAD/2wCEAAkGBhISEBMRERMWFRUWFRgXFhUTGRIVFRoYFBQWFxkWHhkYHiYeHxwvGhUVJC8sJScpLDgsFR49NTAsNSYrLCkBCQoKDgwOFg8PFiwfHiQsLSopKSkyNDE1KTUsNCwwNTQ2NTAsMi01LDUtLCw1LzA1LDUpNSo1KS8vKSwsMi4uLf/AABEIALAAsAMBIgACEQEDEQH/xAAbAAEBAQADAQEAAAAAAAAAAAAABQQBAgYDB//EAD4QAAICAQIDBAUJBwMFAAAAAAECAAMRBCEFEjEGE0FRIjNhcYEyQ1JTcpGhscEUFSNCYoKSFmTRNHOUpML/xAAXAQEBAQEAAAAAAAAAAAAAAAAAAwIB/8QAKhEAAQIDBgcAAwEAAAAAAAAAAAECEbHwAxIhQYHREzJRYXGRoSJSwfH/2gAMAwEAAhEDEQA/AP3GIiAIiIAiJ1dwASSABuSdgIB2iQ/9RNacaOvvvO1iUoHubGXP2R8ROf3DbbvqtQ7D6unNNfuODzt8Tj2SvDhzLCdeSXEjyJGVeDbruOaen111aexmAP3dZiHa2pvVJfb5Guq0qf7iAv4zboOCaen1VKJ7VUZ+/rJ3EePOmq7oGsKO59F+bvLO/sZCUOQBy4z0bP8AT1iNmmSrVZiFouaJ9r0fUdobT00Op+P7OPzszB7Q2jrotT8P2c/lZPOcD7SahdKjlzqFp09LXBEJs5sMr1dSS+yt4tsc/KE33cf1NPMLPTtrGTSiesVdPztYCNwO8yo6jbHUzl9v6p93O3HfsvzYpntbSvrUvq8zZVaFH9wBX8Zt0PG9Pd6m6t/YrAn7usmdlta11moc6mvUKO6QNTgVhgnO2AGbfFq+PQCU9fwTT3etpR/ayjP39Z2NmuSpVZnIWiZovyvRuiRP3DbVvpdQ6j6u7N1fuBJ51+8j2Tj/AFE1R5dZX3PlapL0H3tjKn7Q+Jjhx5VjMcSHOkJV5LkTqjggEEEHcEbgztJFRERAEREAREQBESTxjjDIy0UKH1DglVJwqqOtjnwUZ+JmmtVywQy5yNSKn14txtKOVcF7X9XUm7t/wvmTtMVfAnvIs1xDeK6dM9yv2vrG9p28hNnB+CinmdmNlz+stb5TewD+VR4ASlKX0Zgz3tUSaMV+L/W/WUzhVAGBsB0AnMRIlhOpQEgkDI6HxGes7RAEREA4AnMRAE4ZQRgjIPUHpOYgEGzgT0E2aEhfFtO+e5b7P1be0beYm3hPG0v5lwUtT1lT7Op/UeRGxlGTeMcFF3K6sa7k9XavUZ8CP5lPiDK30fg/3vUSNxWYs9bdJTKUSTwbjLOzUXqK9QgBZQcqynpYh8VOPhK0w5qtWClGuRyRQRETJoRE6u4AJJwAMknoAPGAYON8W7hByrz2ueSqvxZj/wDI6k+QnHBeD9yrM7c91h5rbPpHwA8lHQCY+BVm+w66wY5hy0Kf5as/K+02xPsCiXpZ/wCCXE12rMixL631031lqIiJEsIiIAiIgCIiAIiIAiIgCIiATeNcH75VZG5LqzzVWeR8QfNT0InPBOLd+h5l5LUPLbX4q4/Q9QfEGUZ5TtLxajSahNQLaw4AS6osod6mOzBevMpJI8wWEq380uLptWZF6XFvprvpLQ9XE6o4IBByCMgjoQfGdpIsJD7RZtavRj53LWkeFKEcw97EhfifKXJE4D/Ft1GqPRn7qv8A7dJIz8XLn3BZWzwi7pOsSVpjBnWVYFpVAGBsB0AnMRJFRERAEREAREQBERAEREAREQBOHcAEkgADJJ2AA8ZP1HGRzNXQvfWLsVU4RTts77heo23b2TonBjZhtUwtPUVgYpU5yPRJPMem7Z6bAQDqeKWXDGkA5T8/YD3YyDuijBs8OhVd/leEzjsXpzqq9ZaDbeiOgezB2fA+TjAwOYDHg7ecvRAIfZwmprNG3zOGqJ8aXJ5R71IK/AecuSJx7+Fdp9V0Cv3Nn2LiAD8HCfAtLcraYwd1nWJKzwizpKsNDDxzXdzprrvoVsw94G344jgmg7nTU1fQRQffjf8AHMxdrRzUpV9ZfShHmpsBYf4hpbhcLNO6ypQmNovZJ0giIkioiIgCIiAInV7AMZOMkAZ8z0E+Ok1q2cxXPosVOQy7jqN+sA0RPm2pUOtZYc7KzKviVQqGPuBdf8hPpAET46vWJUpexgijxY4GTsB78yebr79qwaK/rHH8Zs/RQ7J4btk/0+MA163ildRCsSXb5NaDmsbHUhR4bjJOwzuZlGkvu3ubuq/CqsnnP27B8PRXGPpNNei4bXVzci+k27Ocs7EdOZjufZ5TVAPlptKlaCutVRFGAqgAAewCfWIgCIiAYeOaDvtNdV9OtgPfjb8cTngmu77TU3fTrVj7yN/xzNsidkhy0PX9XfcgHkosYqP8SsqmNmvZZ0hJcLRO6S/1TntCM26Ef7n8qLj+eJakXtCcW6E/7n86Lh+eJanH8rfH9U6zmd5/iCIiTKCIiAIiIB5HVdmWa2xmpFiGwORYULsRZnAbxXlzgNjGwBxOmu7K2Mq45iCL+YI6hxZY4NdqmwEAhQQCN1zsDvPYyfquMKGNVam20dUTHo56c7dE+O/kDAJXD+FPVqTqLFVQqajvLSwJfntrdGPkAiHr06DYTeOMNcB+yKHB+efIpA8xjez3Lgf1Cc/udrd9WwcH5lcikew53sPtbbb5IkLg3YU6DUajU6R+ZbWBGmcla0TAJVDk8rc3MemMYGB1gHotLwdVYW2E22gbO+PRz15F6IPdvtuTKEyaDiaW5C5V1xz1vs656ZHlscEZBxsTNcARPlTq0csqOrFDhgCCVPXBHhPrAEREAREQBIvZ4Yt1o/3X50Un8yZakXs8c260/wC6/KikfmDKM5XVmhJ/M3z/ABTjtaeWlLfq76XJ8lFgDH/EtLcw8b0Pfaa6n6dbKPeRt+OI4Jr++01Nv061J9+N/wAczq42adlnShMLRe6SpDdET4a3WpTW9trBUQFmY9AB4yRU7ajUpWvNYyov0nIUb9NztMvEeN00slbsDZZnu6gR3jkDJCrnfbJ+BkLi3E31DnTrUBhS/JbzK7smCadtkzW3ysnIY7ei0+dXCRzX6i5u5qYDL24W3Fbd5Q/MT6JR3uUAg5Vl8twMN3GHtNtdFxPMyuqMSl1myMK1Y7hGUMhIQcu/pcwM9nq+KV1BeckM/wAlAM2MfEBRucZ38BMFRsfI06CislmNrr6ZLNluSs9Mkk5bx/lOZv0XC66iWUZdvlWMeaxsdMsd8bnA6DOwgGQUX372E0V/Vof4rZ+k42Xx2TJ/q8JQ0mkSpAlahFHQKMDfqffPtEAREQDHruFpbhjlXXPJYm1i564PlsMg5BwMiT9XxG+qtktKISMJqcHugTj0rFz6BGT48px1GcC5OGXIwekA8YeFXaW2ol/QFNid5p6me0kMj+lnm5ndt8kYHI2+X2pcE7Td4wW4qp5a1woYjvDkM3N8kKXyqZ68jEZyJrPDrKN9Lg1+OnY4XGfm2/kOM+ifRO3yesnNwtL1ddNYajzoz0kKprZQqq3Lyk5CoCo+SSgPSAeoieM0XGG0dgrsY90c4rcl7KgcLSpsZsktyWNg9ADk7b+l4PrntrLOFU8zABSSeUMQCQQOU7Hbfp1gG6IiAJE7JHmoez62+5wfNTYwU/4hZt45r+5011v0K2I9+NvxxOeCaHudNTT9CtVPvA3/ABzKphZr3WVISXG0Tsk/8U2yJwH+FbqNKeiv3tf2LiSR8HDj3FZbkPtFmpq9YvzWVtA8aXI5j71IDfA+cWeMW9Z1gLTCD+kqxLk6XUq6sjAFWBBB6EEYIPwkz/U1DWWU0nvrayoaurBK86hlLH5Kgg9SfPGYXhdlwzqyCD8xWT3Q9jMcGzx6hV/pkipM4OpVStGNTZzY/aLCe7CplUy+PSYKSCE6nmyRmWNNwccy2XN31i7hmGFU77om4Xqd9zjxMoKoAAAwBsANgAPCcwBERAEREAREQBERAEx67haWkNutighbEwHXPUZ8RsNjkbdJsiAQNXYQFTWHk5W9DU1eihJXl9INkISCRhsqc9c7DXwfs/XRlgB3hyCyjkHLn0UCg4CgYAH/ACZTZQQQRkHYg9CD4ST+wWaffTelWOunY4wNvVsfk7Z9E+idsFfECvEy6HiKWg8h3U4dG2dT5Mp3H6+E0swAJJwBuSYBF49/Fu0+l6hn76z7FJBA+LlPgGluQ+zgNrWaxvnsCoHwpTPKfexJb4jylyVtMIN6TrAlZ4xf1lWOonV0BBBGQRgg9CD4TtEkVPK9luF06O+3TCtFcjnrsAAayrmJ5SfFlJwfYwPiZ6qTuN8J79BytyWoeeqzxVx+h6EeIM44LxjvlZXXkurPLbX9E+BHmp6gyrkvJfTXesyLFuLcXTbSWpSiIkiwiIgCIiAIiIAiIgCIiAIiIBh4jwxbP4gytqghHQhX8+XJ2Kk42IInjuFXcSv5+H68Vhy3eW2UNlRp2PqvAhiQV+zk9RPW8a4x3IVUXnusOKq/M+LHyUdSZzwThPcIeZuexzzW2eLOf0HQDwAlWpcS+um9ZkX/AJrcTXbWWhvRAAABgAYAHQAeE7REkWEREASTxngzOy30MK9QgIViMqynrW48VOPhK0TTXK1YoZc1HJBSbwfjQu5kZTXcnrKm6rnxB/mU+BEpSdxbgiX8rZKWp6u1NnU/qPMHYzFXx16CK9cAvguoTPct9r6tvYdvIylxH4s9bVEnfVmD/e/SUi9E4VgRkHIPQjpOZEsIiIAiIgCIiAIicMwAJJwB1J6QDmTeMcaFPKiqbLn9XUvU48Sf5VHiTMdnHXvJTQgMOjah89yv2frG923mZt4TwVKOZsl7H9Za+7sf0HkBsJa4jMX+t6iRvq/BnvbrKR8uDcGatmvvYWahwAzAYVVHStB4KM/GVoiTc5XLFSjWo1IIIiJk0IiIAiIgCdXQEEEAg7EHcGdogEM9nWqPNo7O586mBeg+5c5U/ZPwM5/f1tW2q07qB85Rm6v3kAc6/cR7ZbiV4keZIzJcOHIsJV4gYdBxzT3equR/YrDP3dZumLXcE093rqUf2soJ+/rMI7JUr6t7qvIV22hR/aSV/CIWa5qlVkI2iZIvyvZbiRR2esHTW6n/ANc/nXB7PWHrrdSf/HH5Vzlxv7T2F936r83LUw6/jmnp9bciewsM/d1mI9kqW9Y91vmLLbSp/tzy/hN2h4Lp6fU0ontVQD9/WdhZpmq1WQjaLkifa9mH9/W2/wDS6dmB+cvzTX7wCOdvuA9s4HZw2nm1lnfeVSgpQP7c5Y/aJ9wlyI4kOVITrwOHHnWMq8xOqIAAAAANgBsBO0RJFRERAEREA//Z"/>
          <p:cNvSpPr>
            <a:spLocks noChangeAspect="1" noChangeArrowheads="1"/>
          </p:cNvSpPr>
          <p:nvPr/>
        </p:nvSpPr>
        <p:spPr bwMode="auto">
          <a:xfrm>
            <a:off x="317158" y="447700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2" name="Obdélník 11"/>
          <p:cNvSpPr/>
          <p:nvPr/>
        </p:nvSpPr>
        <p:spPr>
          <a:xfrm>
            <a:off x="5100291" y="5097958"/>
            <a:ext cx="256192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i="1" dirty="0"/>
              <a:t> </a:t>
            </a:r>
            <a:r>
              <a:rPr lang="cs-CZ" sz="2400" b="1" i="1" dirty="0"/>
              <a:t>x</a:t>
            </a:r>
            <a:r>
              <a:rPr lang="cs-CZ" sz="2400" b="1" i="1" baseline="30000" dirty="0"/>
              <a:t>2</a:t>
            </a:r>
            <a:r>
              <a:rPr lang="cs-CZ" sz="2400" b="1" i="1" dirty="0"/>
              <a:t> + </a:t>
            </a:r>
            <a:r>
              <a:rPr lang="cs-CZ" sz="2400" b="1" i="1" dirty="0" smtClean="0"/>
              <a:t>x  </a:t>
            </a:r>
            <a:r>
              <a:rPr lang="cs-CZ" sz="2400" b="1" i="1" dirty="0"/>
              <a:t>+ </a:t>
            </a:r>
            <a:r>
              <a:rPr lang="cs-CZ" sz="2400" b="1" i="1" dirty="0" smtClean="0">
                <a:solidFill>
                  <a:srgbClr val="CC0099"/>
                </a:solidFill>
              </a:rPr>
              <a:t>-12</a:t>
            </a:r>
            <a:r>
              <a:rPr lang="cs-CZ" sz="2400" b="1" dirty="0" smtClean="0">
                <a:solidFill>
                  <a:srgbClr val="00B050"/>
                </a:solidFill>
              </a:rPr>
              <a:t>  </a:t>
            </a:r>
            <a:r>
              <a:rPr lang="cs-CZ" sz="2400" b="1" dirty="0"/>
              <a:t>= </a:t>
            </a:r>
            <a:r>
              <a:rPr lang="cs-CZ" sz="2400" b="1" dirty="0" smtClean="0"/>
              <a:t>0</a:t>
            </a:r>
            <a:endParaRPr lang="cs-CZ" sz="2400" b="1" dirty="0"/>
          </a:p>
        </p:txBody>
      </p:sp>
      <p:sp>
        <p:nvSpPr>
          <p:cNvPr id="20" name="Obdélník 19"/>
          <p:cNvSpPr/>
          <p:nvPr/>
        </p:nvSpPr>
        <p:spPr>
          <a:xfrm>
            <a:off x="2281434" y="3903439"/>
            <a:ext cx="207454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dirty="0"/>
              <a:t> </a:t>
            </a:r>
            <a:r>
              <a:rPr lang="cs-CZ" sz="2400" dirty="0" smtClean="0"/>
              <a:t>3</a:t>
            </a:r>
            <a:r>
              <a:rPr lang="cs-CZ" sz="2400" baseline="-25000" dirty="0" smtClean="0"/>
              <a:t> </a:t>
            </a:r>
            <a:r>
              <a:rPr lang="cs-CZ" sz="2400" dirty="0" smtClean="0"/>
              <a:t> + (-4)</a:t>
            </a:r>
            <a:r>
              <a:rPr lang="cs-CZ" sz="2400" baseline="-25000" dirty="0" smtClean="0"/>
              <a:t> </a:t>
            </a:r>
            <a:r>
              <a:rPr lang="cs-CZ" sz="2400" dirty="0" smtClean="0"/>
              <a:t> = -</a:t>
            </a:r>
            <a:r>
              <a:rPr lang="cs-CZ" sz="2400" b="1" i="1" dirty="0">
                <a:solidFill>
                  <a:srgbClr val="7030A0"/>
                </a:solidFill>
              </a:rPr>
              <a:t>p</a:t>
            </a:r>
            <a:endParaRPr lang="cs-CZ" sz="2400" baseline="-25000" dirty="0" smtClean="0"/>
          </a:p>
        </p:txBody>
      </p:sp>
      <p:sp>
        <p:nvSpPr>
          <p:cNvPr id="23" name="Obdélník 22"/>
          <p:cNvSpPr/>
          <p:nvPr/>
        </p:nvSpPr>
        <p:spPr>
          <a:xfrm>
            <a:off x="2544046" y="4322909"/>
            <a:ext cx="217197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dirty="0"/>
              <a:t> </a:t>
            </a:r>
            <a:r>
              <a:rPr lang="cs-CZ" sz="2400" dirty="0" smtClean="0"/>
              <a:t>3</a:t>
            </a:r>
            <a:r>
              <a:rPr lang="cs-CZ" sz="2400" baseline="-25000" dirty="0" smtClean="0"/>
              <a:t> </a:t>
            </a:r>
            <a:r>
              <a:rPr lang="cs-CZ" sz="2400" dirty="0"/>
              <a:t>.</a:t>
            </a:r>
            <a:r>
              <a:rPr lang="cs-CZ" sz="2400" dirty="0" smtClean="0"/>
              <a:t> (-4) = </a:t>
            </a:r>
            <a:r>
              <a:rPr lang="cs-CZ" sz="2400" b="1" i="1" dirty="0" smtClean="0">
                <a:solidFill>
                  <a:srgbClr val="CC0099"/>
                </a:solidFill>
              </a:rPr>
              <a:t> </a:t>
            </a:r>
            <a:r>
              <a:rPr lang="cs-CZ" sz="2400" b="1" i="1" dirty="0">
                <a:solidFill>
                  <a:srgbClr val="CC0099"/>
                </a:solidFill>
              </a:rPr>
              <a:t>q</a:t>
            </a:r>
            <a:endParaRPr lang="cs-CZ" sz="2400" baseline="-25000" dirty="0" smtClean="0"/>
          </a:p>
        </p:txBody>
      </p:sp>
      <p:cxnSp>
        <p:nvCxnSpPr>
          <p:cNvPr id="16" name="Přímá spojnice 15"/>
          <p:cNvCxnSpPr/>
          <p:nvPr/>
        </p:nvCxnSpPr>
        <p:spPr>
          <a:xfrm flipV="1">
            <a:off x="2430985" y="4844809"/>
            <a:ext cx="1999608" cy="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Obdélník 35"/>
          <p:cNvSpPr/>
          <p:nvPr/>
        </p:nvSpPr>
        <p:spPr>
          <a:xfrm>
            <a:off x="2430985" y="4941168"/>
            <a:ext cx="134892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dirty="0"/>
              <a:t> </a:t>
            </a:r>
            <a:r>
              <a:rPr lang="cs-CZ" sz="2400" b="1" i="1" dirty="0">
                <a:solidFill>
                  <a:srgbClr val="7030A0"/>
                </a:solidFill>
              </a:rPr>
              <a:t>p </a:t>
            </a:r>
            <a:r>
              <a:rPr lang="cs-CZ" sz="2400" dirty="0" smtClean="0"/>
              <a:t>= 1 </a:t>
            </a:r>
            <a:r>
              <a:rPr lang="cs-CZ" sz="2400" b="1" i="1" dirty="0" smtClean="0">
                <a:solidFill>
                  <a:srgbClr val="CC0099"/>
                </a:solidFill>
              </a:rPr>
              <a:t> </a:t>
            </a:r>
          </a:p>
          <a:p>
            <a:r>
              <a:rPr lang="cs-CZ" sz="2400" b="1" i="1" dirty="0" smtClean="0">
                <a:solidFill>
                  <a:srgbClr val="CC0099"/>
                </a:solidFill>
              </a:rPr>
              <a:t>q</a:t>
            </a:r>
            <a:r>
              <a:rPr lang="cs-CZ" sz="2400" baseline="-25000" dirty="0" smtClean="0"/>
              <a:t> </a:t>
            </a:r>
            <a:r>
              <a:rPr lang="cs-CZ" sz="2400" dirty="0" smtClean="0"/>
              <a:t>= -12</a:t>
            </a:r>
            <a:endParaRPr lang="cs-CZ" sz="2400" baseline="-25000" dirty="0" smtClean="0"/>
          </a:p>
        </p:txBody>
      </p:sp>
      <p:sp>
        <p:nvSpPr>
          <p:cNvPr id="6" name="Obdélník 5"/>
          <p:cNvSpPr/>
          <p:nvPr/>
        </p:nvSpPr>
        <p:spPr>
          <a:xfrm>
            <a:off x="5148065" y="3174067"/>
            <a:ext cx="2664295" cy="830997"/>
          </a:xfrm>
          <a:prstGeom prst="rect">
            <a:avLst/>
          </a:prstGeom>
        </p:spPr>
        <p:txBody>
          <a:bodyPr wrap="none">
            <a:noAutofit/>
          </a:bodyPr>
          <a:lstStyle/>
          <a:p>
            <a:pPr marL="0" indent="0">
              <a:lnSpc>
                <a:spcPct val="200000"/>
              </a:lnSpc>
              <a:buNone/>
            </a:pPr>
            <a:r>
              <a:rPr lang="cs-CZ" sz="2400" b="1" i="1" dirty="0"/>
              <a:t>x</a:t>
            </a:r>
            <a:r>
              <a:rPr lang="cs-CZ" sz="2400" b="1" i="1" baseline="30000" dirty="0"/>
              <a:t>2</a:t>
            </a:r>
            <a:r>
              <a:rPr lang="cs-CZ" sz="2400" b="1" i="1" dirty="0"/>
              <a:t> + </a:t>
            </a:r>
            <a:r>
              <a:rPr lang="cs-CZ" sz="2400" b="1" i="1" dirty="0" err="1">
                <a:solidFill>
                  <a:srgbClr val="7030A0"/>
                </a:solidFill>
              </a:rPr>
              <a:t>p</a:t>
            </a:r>
            <a:r>
              <a:rPr lang="cs-CZ" sz="2400" b="1" i="1" dirty="0" err="1"/>
              <a:t>x</a:t>
            </a:r>
            <a:r>
              <a:rPr lang="cs-CZ" sz="2400" b="1" i="1" dirty="0"/>
              <a:t>  + </a:t>
            </a:r>
            <a:r>
              <a:rPr lang="cs-CZ" sz="2400" b="1" i="1" dirty="0">
                <a:solidFill>
                  <a:srgbClr val="CC0099"/>
                </a:solidFill>
              </a:rPr>
              <a:t>q</a:t>
            </a:r>
            <a:r>
              <a:rPr lang="cs-CZ" sz="2400" b="1" dirty="0">
                <a:solidFill>
                  <a:srgbClr val="00B050"/>
                </a:solidFill>
              </a:rPr>
              <a:t>  </a:t>
            </a:r>
            <a:r>
              <a:rPr lang="cs-CZ" sz="2400" b="1" dirty="0"/>
              <a:t>= 0</a:t>
            </a:r>
          </a:p>
        </p:txBody>
      </p:sp>
    </p:spTree>
    <p:extLst>
      <p:ext uri="{BB962C8B-B14F-4D97-AF65-F5344CB8AC3E}">
        <p14:creationId xmlns:p14="http://schemas.microsoft.com/office/powerpoint/2010/main" val="32736384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106499" grpId="0" build="p"/>
      <p:bldP spid="12" grpId="0"/>
      <p:bldP spid="20" grpId="0"/>
      <p:bldP spid="23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46856" y="476672"/>
            <a:ext cx="8229600" cy="981075"/>
          </a:xfrm>
        </p:spPr>
        <p:txBody>
          <a:bodyPr/>
          <a:lstStyle/>
          <a:p>
            <a:pPr eaLnBrk="1" hangingPunct="1"/>
            <a:r>
              <a:rPr lang="cs-CZ" dirty="0">
                <a:solidFill>
                  <a:schemeClr val="bg1"/>
                </a:solidFill>
              </a:rPr>
              <a:t>Příklad </a:t>
            </a:r>
            <a:r>
              <a:rPr lang="cs-CZ" dirty="0" smtClean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9558" y="2132856"/>
            <a:ext cx="8206898" cy="648072"/>
          </a:xfrm>
        </p:spPr>
        <p:txBody>
          <a:bodyPr/>
          <a:lstStyle/>
          <a:p>
            <a:pPr marL="0" indent="0" eaLnBrk="1" hangingPunct="1">
              <a:lnSpc>
                <a:spcPct val="150000"/>
              </a:lnSpc>
              <a:buNone/>
              <a:defRPr/>
            </a:pPr>
            <a:r>
              <a:rPr lang="cs-CZ" sz="2400" dirty="0" smtClean="0"/>
              <a:t>Pro která p má rovnice  </a:t>
            </a:r>
            <a:r>
              <a:rPr lang="cs-CZ" sz="2800" b="1" i="1" dirty="0" smtClean="0"/>
              <a:t>x</a:t>
            </a:r>
            <a:r>
              <a:rPr lang="cs-CZ" sz="2800" b="1" i="1" baseline="30000" dirty="0" smtClean="0"/>
              <a:t>2</a:t>
            </a:r>
            <a:r>
              <a:rPr lang="cs-CZ" sz="2800" b="1" i="1" dirty="0"/>
              <a:t> +</a:t>
            </a:r>
            <a:r>
              <a:rPr lang="cs-CZ" sz="2800" b="1" i="1" dirty="0" smtClean="0"/>
              <a:t> </a:t>
            </a:r>
            <a:r>
              <a:rPr lang="cs-CZ" sz="2800" b="1" i="1" dirty="0" err="1" smtClean="0"/>
              <a:t>px</a:t>
            </a:r>
            <a:r>
              <a:rPr lang="cs-CZ" sz="2800" b="1" i="1" dirty="0" smtClean="0"/>
              <a:t> + 36</a:t>
            </a:r>
            <a:r>
              <a:rPr lang="cs-CZ" sz="2800" b="1" dirty="0" smtClean="0">
                <a:solidFill>
                  <a:srgbClr val="00B050"/>
                </a:solidFill>
              </a:rPr>
              <a:t> </a:t>
            </a:r>
            <a:r>
              <a:rPr lang="cs-CZ" sz="2800" b="1" dirty="0" smtClean="0"/>
              <a:t>= 0   </a:t>
            </a:r>
            <a:r>
              <a:rPr lang="cs-CZ" sz="2400" dirty="0" smtClean="0"/>
              <a:t>kořen x</a:t>
            </a:r>
            <a:r>
              <a:rPr lang="cs-CZ" sz="2400" baseline="-25000" dirty="0" smtClean="0"/>
              <a:t>1</a:t>
            </a:r>
            <a:r>
              <a:rPr lang="cs-CZ" sz="2400" dirty="0" smtClean="0"/>
              <a:t>=x</a:t>
            </a:r>
            <a:r>
              <a:rPr lang="cs-CZ" sz="2400" baseline="-25000" dirty="0" smtClean="0"/>
              <a:t>2</a:t>
            </a:r>
            <a:r>
              <a:rPr lang="cs-CZ" sz="2400" dirty="0" smtClean="0"/>
              <a:t> ?</a:t>
            </a:r>
            <a:endParaRPr lang="cs-CZ" sz="2400" dirty="0" smtClean="0">
              <a:solidFill>
                <a:srgbClr val="3366FF"/>
              </a:solidFill>
            </a:endParaRPr>
          </a:p>
        </p:txBody>
      </p:sp>
      <p:sp>
        <p:nvSpPr>
          <p:cNvPr id="3" name="AutoShape 12" descr="data:image/jpeg;base64,/9j/4AAQSkZJRgABAQAAAQABAAD/2wCEAAkGBhISEBMRERMWFRUWFRgXFhUTGRIVFRoYFBQWFxkWHhkYHiYeHxwvGhUVJC8sJScpLDgsFR49NTAsNSYrLCkBCQoKDgwOFg8PFiwfHiQsLSopKSkyNDE1KTUsNCwwNTQ2NTAsMi01LDUtLCw1LzA1LDUpNSo1KS8vKSwsMi4uLf/AABEIALAAsAMBIgACEQEDEQH/xAAbAAEBAQADAQEAAAAAAAAAAAAABQQBAgYDB//EAD4QAAICAQIDBAUJBwMFAAAAAAECAAMRBCEFEjEGE0FRIjNhcYEyQ1JTcpGhscEUFSNCYoKSFmTRNHOUpML/xAAXAQEBAQEAAAAAAAAAAAAAAAAAAwIB/8QAKhEAAQIDBgcAAwEAAAAAAAAAAAECEbHwAxIhQYHREzJRYXGRoSJSwfH/2gAMAwEAAhEDEQA/AP3GIiAIiIAiJ1dwASSABuSdgIB2iQ/9RNacaOvvvO1iUoHubGXP2R8ROf3DbbvqtQ7D6unNNfuODzt8Tj2SvDhzLCdeSXEjyJGVeDbruOaen111aexmAP3dZiHa2pvVJfb5Guq0qf7iAv4zboOCaen1VKJ7VUZ+/rJ3EePOmq7oGsKO59F+bvLO/sZCUOQBy4z0bP8AT1iNmmSrVZiFouaJ9r0fUdobT00Op+P7OPzszB7Q2jrotT8P2c/lZPOcD7SahdKjlzqFp09LXBEJs5sMr1dSS+yt4tsc/KE33cf1NPMLPTtrGTSiesVdPztYCNwO8yo6jbHUzl9v6p93O3HfsvzYpntbSvrUvq8zZVaFH9wBX8Zt0PG9Pd6m6t/YrAn7usmdlta11moc6mvUKO6QNTgVhgnO2AGbfFq+PQCU9fwTT3etpR/ayjP39Z2NmuSpVZnIWiZovyvRuiRP3DbVvpdQ6j6u7N1fuBJ51+8j2Tj/AFE1R5dZX3PlapL0H3tjKn7Q+Jjhx5VjMcSHOkJV5LkTqjggEEEHcEbgztJFRERAEREAREQBESTxjjDIy0UKH1DglVJwqqOtjnwUZ+JmmtVywQy5yNSKn14txtKOVcF7X9XUm7t/wvmTtMVfAnvIs1xDeK6dM9yv2vrG9p28hNnB+CinmdmNlz+stb5TewD+VR4ASlKX0Zgz3tUSaMV+L/W/WUzhVAGBsB0AnMRIlhOpQEgkDI6HxGes7RAEREA4AnMRAE4ZQRgjIPUHpOYgEGzgT0E2aEhfFtO+e5b7P1be0beYm3hPG0v5lwUtT1lT7Op/UeRGxlGTeMcFF3K6sa7k9XavUZ8CP5lPiDK30fg/3vUSNxWYs9bdJTKUSTwbjLOzUXqK9QgBZQcqynpYh8VOPhK0w5qtWClGuRyRQRETJoRE6u4AJJwAMknoAPGAYON8W7hByrz2ueSqvxZj/wDI6k+QnHBeD9yrM7c91h5rbPpHwA8lHQCY+BVm+w66wY5hy0Kf5as/K+02xPsCiXpZ/wCCXE12rMixL631031lqIiJEsIiIAiIgCIiAIiIAiIgCIiATeNcH75VZG5LqzzVWeR8QfNT0InPBOLd+h5l5LUPLbX4q4/Q9QfEGUZ5TtLxajSahNQLaw4AS6osod6mOzBevMpJI8wWEq380uLptWZF6XFvprvpLQ9XE6o4IBByCMgjoQfGdpIsJD7RZtavRj53LWkeFKEcw97EhfifKXJE4D/Ft1GqPRn7qv8A7dJIz8XLn3BZWzwi7pOsSVpjBnWVYFpVAGBsB0AnMRJFRERAEREAREQBERAEREAREQBOHcAEkgADJJ2AA8ZP1HGRzNXQvfWLsVU4RTts77heo23b2TonBjZhtUwtPUVgYpU5yPRJPMem7Z6bAQDqeKWXDGkA5T8/YD3YyDuijBs8OhVd/leEzjsXpzqq9ZaDbeiOgezB2fA+TjAwOYDHg7ecvRAIfZwmprNG3zOGqJ8aXJ5R71IK/AecuSJx7+Fdp9V0Cv3Nn2LiAD8HCfAtLcraYwd1nWJKzwizpKsNDDxzXdzprrvoVsw94G344jgmg7nTU1fQRQffjf8AHMxdrRzUpV9ZfShHmpsBYf4hpbhcLNO6ypQmNovZJ0giIkioiIgCIiAInV7AMZOMkAZ8z0E+Ok1q2cxXPosVOQy7jqN+sA0RPm2pUOtZYc7KzKviVQqGPuBdf8hPpAET46vWJUpexgijxY4GTsB78yebr79qwaK/rHH8Zs/RQ7J4btk/0+MA163ildRCsSXb5NaDmsbHUhR4bjJOwzuZlGkvu3ubuq/CqsnnP27B8PRXGPpNNei4bXVzci+k27Ocs7EdOZjufZ5TVAPlptKlaCutVRFGAqgAAewCfWIgCIiAYeOaDvtNdV9OtgPfjb8cTngmu77TU3fTrVj7yN/xzNsidkhy0PX9XfcgHkosYqP8SsqmNmvZZ0hJcLRO6S/1TntCM26Ef7n8qLj+eJakXtCcW6E/7n86Lh+eJanH8rfH9U6zmd5/iCIiTKCIiAIiIB5HVdmWa2xmpFiGwORYULsRZnAbxXlzgNjGwBxOmu7K2Mq45iCL+YI6hxZY4NdqmwEAhQQCN1zsDvPYyfquMKGNVam20dUTHo56c7dE+O/kDAJXD+FPVqTqLFVQqajvLSwJfntrdGPkAiHr06DYTeOMNcB+yKHB+efIpA8xjez3Lgf1Cc/udrd9WwcH5lcikew53sPtbbb5IkLg3YU6DUajU6R+ZbWBGmcla0TAJVDk8rc3MemMYGB1gHotLwdVYW2E22gbO+PRz15F6IPdvtuTKEyaDiaW5C5V1xz1vs656ZHlscEZBxsTNcARPlTq0csqOrFDhgCCVPXBHhPrAEREAREQBIvZ4Yt1o/3X50Un8yZakXs8c260/wC6/KikfmDKM5XVmhJ/M3z/ABTjtaeWlLfq76XJ8lFgDH/EtLcw8b0Pfaa6n6dbKPeRt+OI4Jr++01Nv061J9+N/wAczq42adlnShMLRe6SpDdET4a3WpTW9trBUQFmY9AB4yRU7ajUpWvNYyov0nIUb9NztMvEeN00slbsDZZnu6gR3jkDJCrnfbJ+BkLi3E31DnTrUBhS/JbzK7smCadtkzW3ysnIY7ei0+dXCRzX6i5u5qYDL24W3Fbd5Q/MT6JR3uUAg5Vl8twMN3GHtNtdFxPMyuqMSl1myMK1Y7hGUMhIQcu/pcwM9nq+KV1BeckM/wAlAM2MfEBRucZ38BMFRsfI06CislmNrr6ZLNluSs9Mkk5bx/lOZv0XC66iWUZdvlWMeaxsdMsd8bnA6DOwgGQUX372E0V/Vof4rZ+k42Xx2TJ/q8JQ0mkSpAlahFHQKMDfqffPtEAREQDHruFpbhjlXXPJYm1i564PlsMg5BwMiT9XxG+qtktKISMJqcHugTj0rFz6BGT48px1GcC5OGXIwekA8YeFXaW2ol/QFNid5p6me0kMj+lnm5ndt8kYHI2+X2pcE7Td4wW4qp5a1woYjvDkM3N8kKXyqZ68jEZyJrPDrKN9Lg1+OnY4XGfm2/kOM+ifRO3yesnNwtL1ddNYajzoz0kKprZQqq3Lyk5CoCo+SSgPSAeoieM0XGG0dgrsY90c4rcl7KgcLSpsZsktyWNg9ADk7b+l4PrntrLOFU8zABSSeUMQCQQOU7Hbfp1gG6IiAJE7JHmoez62+5wfNTYwU/4hZt45r+5011v0K2I9+NvxxOeCaHudNTT9CtVPvA3/ABzKphZr3WVISXG0Tsk/8U2yJwH+FbqNKeiv3tf2LiSR8HDj3FZbkPtFmpq9YvzWVtA8aXI5j71IDfA+cWeMW9Z1gLTCD+kqxLk6XUq6sjAFWBBB6EEYIPwkz/U1DWWU0nvrayoaurBK86hlLH5Kgg9SfPGYXhdlwzqyCD8xWT3Q9jMcGzx6hV/pkipM4OpVStGNTZzY/aLCe7CplUy+PSYKSCE6nmyRmWNNwccy2XN31i7hmGFU77om4Xqd9zjxMoKoAAAwBsANgAPCcwBERAEREAREQBERAEx67haWkNutighbEwHXPUZ8RsNjkbdJsiAQNXYQFTWHk5W9DU1eihJXl9INkISCRhsqc9c7DXwfs/XRlgB3hyCyjkHLn0UCg4CgYAH/ACZTZQQQRkHYg9CD4ST+wWaffTelWOunY4wNvVsfk7Z9E+idsFfECvEy6HiKWg8h3U4dG2dT5Mp3H6+E0swAJJwBuSYBF49/Fu0+l6hn76z7FJBA+LlPgGluQ+zgNrWaxvnsCoHwpTPKfexJb4jylyVtMIN6TrAlZ4xf1lWOonV0BBBGQRgg9CD4TtEkVPK9luF06O+3TCtFcjnrsAAayrmJ5SfFlJwfYwPiZ6qTuN8J79BytyWoeeqzxVx+h6EeIM44LxjvlZXXkurPLbX9E+BHmp6gyrkvJfTXesyLFuLcXTbSWpSiIkiwiIgCIiAIiIAiIgCIiAIiIBh4jwxbP4gytqghHQhX8+XJ2Kk42IInjuFXcSv5+H68Vhy3eW2UNlRp2PqvAhiQV+zk9RPW8a4x3IVUXnusOKq/M+LHyUdSZzwThPcIeZuexzzW2eLOf0HQDwAlWpcS+um9ZkX/AJrcTXbWWhvRAAABgAYAHQAeE7REkWEREASTxngzOy30MK9QgIViMqynrW48VOPhK0TTXK1YoZc1HJBSbwfjQu5kZTXcnrKm6rnxB/mU+BEpSdxbgiX8rZKWp6u1NnU/qPMHYzFXx16CK9cAvguoTPct9r6tvYdvIylxH4s9bVEnfVmD/e/SUi9E4VgRkHIPQjpOZEsIiIAiIgCIiAIicMwAJJwB1J6QDmTeMcaFPKiqbLn9XUvU48Sf5VHiTMdnHXvJTQgMOjah89yv2frG923mZt4TwVKOZsl7H9Za+7sf0HkBsJa4jMX+t6iRvq/BnvbrKR8uDcGatmvvYWahwAzAYVVHStB4KM/GVoiTc5XLFSjWo1IIIiJk0IiIAiIgCdXQEEEAg7EHcGdogEM9nWqPNo7O586mBeg+5c5U/ZPwM5/f1tW2q07qB85Rm6v3kAc6/cR7ZbiV4keZIzJcOHIsJV4gYdBxzT3equR/YrDP3dZumLXcE093rqUf2soJ+/rMI7JUr6t7qvIV22hR/aSV/CIWa5qlVkI2iZIvyvZbiRR2esHTW6n/ANc/nXB7PWHrrdSf/HH5Vzlxv7T2F936r83LUw6/jmnp9bciewsM/d1mI9kqW9Y91vmLLbSp/tzy/hN2h4Lp6fU0ontVQD9/WdhZpmq1WQjaLkifa9mH9/W2/wDS6dmB+cvzTX7wCOdvuA9s4HZw2nm1lnfeVSgpQP7c5Y/aJ9wlyI4kOVITrwOHHnWMq8xOqIAAAAANgBsBO0RJFRERAEREA//Z"/>
          <p:cNvSpPr>
            <a:spLocks noChangeAspect="1" noChangeArrowheads="1"/>
          </p:cNvSpPr>
          <p:nvPr/>
        </p:nvSpPr>
        <p:spPr bwMode="auto">
          <a:xfrm>
            <a:off x="317158" y="447700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2" name="Obdélník 11"/>
          <p:cNvSpPr/>
          <p:nvPr/>
        </p:nvSpPr>
        <p:spPr>
          <a:xfrm>
            <a:off x="6023850" y="5301208"/>
            <a:ext cx="171553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i="1" dirty="0"/>
              <a:t> </a:t>
            </a:r>
            <a:r>
              <a:rPr lang="cs-CZ" sz="2400" b="1" i="1" dirty="0"/>
              <a:t>K </a:t>
            </a:r>
            <a:r>
              <a:rPr lang="cs-CZ" sz="2400" b="1" dirty="0"/>
              <a:t>= </a:t>
            </a:r>
            <a:r>
              <a:rPr lang="cs-CZ" sz="2400" b="1" dirty="0" smtClean="0"/>
              <a:t>{-6; 6}</a:t>
            </a:r>
            <a:endParaRPr lang="cs-CZ" sz="2400" dirty="0"/>
          </a:p>
        </p:txBody>
      </p:sp>
      <p:sp>
        <p:nvSpPr>
          <p:cNvPr id="14" name="Obdélník 13"/>
          <p:cNvSpPr/>
          <p:nvPr/>
        </p:nvSpPr>
        <p:spPr>
          <a:xfrm>
            <a:off x="2699792" y="3068960"/>
            <a:ext cx="199445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dirty="0"/>
              <a:t> </a:t>
            </a:r>
            <a:r>
              <a:rPr lang="cs-CZ" sz="2400" dirty="0" smtClean="0"/>
              <a:t>x</a:t>
            </a:r>
            <a:r>
              <a:rPr lang="cs-CZ" sz="2400" baseline="-25000" dirty="0" smtClean="0"/>
              <a:t>1 </a:t>
            </a:r>
            <a:r>
              <a:rPr lang="cs-CZ" sz="2400" dirty="0" smtClean="0"/>
              <a:t> + x</a:t>
            </a:r>
            <a:r>
              <a:rPr lang="cs-CZ" sz="2400" baseline="-25000" dirty="0" smtClean="0"/>
              <a:t>1 </a:t>
            </a:r>
            <a:r>
              <a:rPr lang="cs-CZ" sz="2400" dirty="0" smtClean="0"/>
              <a:t> = - </a:t>
            </a:r>
            <a:r>
              <a:rPr lang="cs-CZ" sz="2400" b="1" i="1" dirty="0" smtClean="0">
                <a:solidFill>
                  <a:srgbClr val="7030A0"/>
                </a:solidFill>
              </a:rPr>
              <a:t>p</a:t>
            </a:r>
            <a:endParaRPr lang="cs-CZ" sz="2400" baseline="-25000" dirty="0" smtClean="0"/>
          </a:p>
        </p:txBody>
      </p:sp>
      <p:sp>
        <p:nvSpPr>
          <p:cNvPr id="16" name="Obdélník 15"/>
          <p:cNvSpPr/>
          <p:nvPr/>
        </p:nvSpPr>
        <p:spPr>
          <a:xfrm>
            <a:off x="2902699" y="3573016"/>
            <a:ext cx="217197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dirty="0"/>
              <a:t> </a:t>
            </a:r>
            <a:r>
              <a:rPr lang="cs-CZ" sz="2400" dirty="0" smtClean="0"/>
              <a:t>x</a:t>
            </a:r>
            <a:r>
              <a:rPr lang="cs-CZ" sz="2400" baseline="-25000" dirty="0" smtClean="0"/>
              <a:t>1 </a:t>
            </a:r>
            <a:r>
              <a:rPr lang="cs-CZ" sz="2400" dirty="0"/>
              <a:t>.</a:t>
            </a:r>
            <a:r>
              <a:rPr lang="cs-CZ" sz="2400" dirty="0" smtClean="0"/>
              <a:t> x</a:t>
            </a:r>
            <a:r>
              <a:rPr lang="cs-CZ" sz="2400" baseline="-25000" dirty="0" smtClean="0"/>
              <a:t>1 </a:t>
            </a:r>
            <a:r>
              <a:rPr lang="cs-CZ" sz="2400" dirty="0" smtClean="0"/>
              <a:t> = </a:t>
            </a:r>
            <a:r>
              <a:rPr lang="cs-CZ" sz="2400" b="1" i="1" dirty="0" smtClean="0">
                <a:solidFill>
                  <a:srgbClr val="CC0099"/>
                </a:solidFill>
              </a:rPr>
              <a:t>36</a:t>
            </a:r>
            <a:endParaRPr lang="cs-CZ" sz="2400" baseline="-25000" dirty="0" smtClean="0"/>
          </a:p>
        </p:txBody>
      </p:sp>
      <p:cxnSp>
        <p:nvCxnSpPr>
          <p:cNvPr id="17" name="Přímá spojnice 16"/>
          <p:cNvCxnSpPr/>
          <p:nvPr/>
        </p:nvCxnSpPr>
        <p:spPr>
          <a:xfrm>
            <a:off x="2940969" y="4077072"/>
            <a:ext cx="1807782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bdélník 17"/>
          <p:cNvSpPr/>
          <p:nvPr/>
        </p:nvSpPr>
        <p:spPr>
          <a:xfrm>
            <a:off x="2771800" y="4149080"/>
            <a:ext cx="19082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dirty="0"/>
              <a:t> </a:t>
            </a:r>
            <a:r>
              <a:rPr lang="cs-CZ" sz="2400" dirty="0" smtClean="0"/>
              <a:t>x</a:t>
            </a:r>
            <a:r>
              <a:rPr lang="cs-CZ" sz="2400" baseline="-25000" dirty="0" smtClean="0"/>
              <a:t>1</a:t>
            </a:r>
            <a:r>
              <a:rPr lang="cs-CZ" sz="2400" baseline="30000" dirty="0" smtClean="0"/>
              <a:t>2</a:t>
            </a:r>
            <a:r>
              <a:rPr lang="cs-CZ" sz="2400" baseline="-25000" dirty="0" smtClean="0"/>
              <a:t> </a:t>
            </a:r>
            <a:r>
              <a:rPr lang="cs-CZ" sz="2400" dirty="0" smtClean="0"/>
              <a:t>– </a:t>
            </a:r>
            <a:r>
              <a:rPr lang="cs-CZ" sz="2400" b="1" dirty="0" smtClean="0">
                <a:solidFill>
                  <a:srgbClr val="CC0099"/>
                </a:solidFill>
              </a:rPr>
              <a:t>3</a:t>
            </a:r>
            <a:r>
              <a:rPr lang="cs-CZ" sz="2400" dirty="0" smtClean="0">
                <a:solidFill>
                  <a:srgbClr val="CC0099"/>
                </a:solidFill>
              </a:rPr>
              <a:t>6</a:t>
            </a:r>
            <a:r>
              <a:rPr lang="cs-CZ" sz="2400" dirty="0" smtClean="0"/>
              <a:t>=0</a:t>
            </a:r>
            <a:endParaRPr lang="cs-CZ" sz="2400" baseline="-25000" dirty="0" smtClean="0"/>
          </a:p>
        </p:txBody>
      </p:sp>
      <p:sp>
        <p:nvSpPr>
          <p:cNvPr id="22" name="Obdélník 21"/>
          <p:cNvSpPr/>
          <p:nvPr/>
        </p:nvSpPr>
        <p:spPr>
          <a:xfrm>
            <a:off x="2123728" y="4653136"/>
            <a:ext cx="238879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dirty="0"/>
              <a:t> </a:t>
            </a:r>
            <a:r>
              <a:rPr lang="cs-CZ" sz="2400" dirty="0" smtClean="0"/>
              <a:t>(x + 6)(x - 6)= 0</a:t>
            </a:r>
            <a:endParaRPr lang="cs-CZ" sz="2400" baseline="-25000" dirty="0" smtClean="0"/>
          </a:p>
        </p:txBody>
      </p:sp>
      <p:sp>
        <p:nvSpPr>
          <p:cNvPr id="23" name="Obdélník 22"/>
          <p:cNvSpPr/>
          <p:nvPr/>
        </p:nvSpPr>
        <p:spPr>
          <a:xfrm>
            <a:off x="2699792" y="5157192"/>
            <a:ext cx="237757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dirty="0"/>
              <a:t> </a:t>
            </a:r>
            <a:r>
              <a:rPr lang="cs-CZ" sz="2400" dirty="0" smtClean="0"/>
              <a:t>x</a:t>
            </a:r>
            <a:r>
              <a:rPr lang="cs-CZ" sz="2400" baseline="-25000" dirty="0" smtClean="0"/>
              <a:t>1</a:t>
            </a:r>
            <a:r>
              <a:rPr lang="cs-CZ" sz="2400" dirty="0" smtClean="0"/>
              <a:t>=-6  </a:t>
            </a:r>
            <a:r>
              <a:rPr lang="cs-CZ" sz="2400" dirty="0" smtClean="0">
                <a:sym typeface="Symbol"/>
              </a:rPr>
              <a:t> </a:t>
            </a:r>
            <a:r>
              <a:rPr lang="cs-CZ" sz="2400" dirty="0" smtClean="0"/>
              <a:t> x</a:t>
            </a:r>
            <a:r>
              <a:rPr lang="cs-CZ" sz="2400" baseline="-25000" dirty="0" smtClean="0"/>
              <a:t>1 </a:t>
            </a:r>
            <a:r>
              <a:rPr lang="cs-CZ" sz="2400" dirty="0" smtClean="0"/>
              <a:t> =6</a:t>
            </a:r>
            <a:r>
              <a:rPr lang="cs-CZ" sz="2800" dirty="0" smtClean="0"/>
              <a:t> </a:t>
            </a:r>
            <a:endParaRPr lang="cs-CZ" sz="2800" baseline="-25000" dirty="0" smtClean="0"/>
          </a:p>
        </p:txBody>
      </p:sp>
      <p:sp>
        <p:nvSpPr>
          <p:cNvPr id="24" name="Šipka doleva 23"/>
          <p:cNvSpPr/>
          <p:nvPr/>
        </p:nvSpPr>
        <p:spPr>
          <a:xfrm rot="10800000">
            <a:off x="5364088" y="5418932"/>
            <a:ext cx="360040" cy="24231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Šipka doleva 12"/>
          <p:cNvSpPr/>
          <p:nvPr/>
        </p:nvSpPr>
        <p:spPr>
          <a:xfrm rot="10800000">
            <a:off x="5292080" y="3212976"/>
            <a:ext cx="360040" cy="24231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Obdélník 14"/>
          <p:cNvSpPr/>
          <p:nvPr/>
        </p:nvSpPr>
        <p:spPr>
          <a:xfrm>
            <a:off x="5868144" y="3068960"/>
            <a:ext cx="14157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dirty="0" smtClean="0"/>
              <a:t> </a:t>
            </a:r>
            <a:r>
              <a:rPr lang="cs-CZ" sz="2400" b="1" i="1" dirty="0" smtClean="0">
                <a:solidFill>
                  <a:srgbClr val="7030A0"/>
                </a:solidFill>
              </a:rPr>
              <a:t>p </a:t>
            </a:r>
            <a:r>
              <a:rPr lang="cs-CZ" sz="2400" dirty="0" smtClean="0"/>
              <a:t>= </a:t>
            </a:r>
            <a:r>
              <a:rPr lang="cs-CZ" sz="2400" dirty="0"/>
              <a:t>2 x</a:t>
            </a:r>
            <a:r>
              <a:rPr lang="cs-CZ" sz="2400" baseline="-25000" dirty="0"/>
              <a:t>1</a:t>
            </a:r>
            <a:r>
              <a:rPr lang="cs-CZ" sz="2400" dirty="0" smtClean="0"/>
              <a:t> </a:t>
            </a:r>
            <a:endParaRPr lang="cs-CZ" sz="2400" baseline="-25000" dirty="0" smtClean="0"/>
          </a:p>
        </p:txBody>
      </p:sp>
      <p:sp>
        <p:nvSpPr>
          <p:cNvPr id="19" name="Obdélník 18"/>
          <p:cNvSpPr/>
          <p:nvPr/>
        </p:nvSpPr>
        <p:spPr>
          <a:xfrm>
            <a:off x="5892532" y="3471391"/>
            <a:ext cx="218361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dirty="0" smtClean="0"/>
              <a:t> </a:t>
            </a:r>
            <a:r>
              <a:rPr lang="cs-CZ" sz="2400" b="1" i="1" dirty="0" smtClean="0">
                <a:solidFill>
                  <a:srgbClr val="7030A0"/>
                </a:solidFill>
              </a:rPr>
              <a:t>p</a:t>
            </a:r>
            <a:r>
              <a:rPr lang="cs-CZ" sz="2400" b="1" i="1" baseline="-25000" dirty="0" smtClean="0">
                <a:solidFill>
                  <a:srgbClr val="7030A0"/>
                </a:solidFill>
              </a:rPr>
              <a:t>1</a:t>
            </a:r>
            <a:r>
              <a:rPr lang="cs-CZ" sz="2400" b="1" i="1" dirty="0" smtClean="0">
                <a:solidFill>
                  <a:srgbClr val="7030A0"/>
                </a:solidFill>
              </a:rPr>
              <a:t> </a:t>
            </a:r>
            <a:r>
              <a:rPr lang="cs-CZ" sz="2400" dirty="0" smtClean="0"/>
              <a:t>= 2.6 = 12 </a:t>
            </a:r>
            <a:endParaRPr lang="cs-CZ" sz="2400" baseline="-25000" dirty="0" smtClean="0"/>
          </a:p>
        </p:txBody>
      </p:sp>
      <p:sp>
        <p:nvSpPr>
          <p:cNvPr id="20" name="Obdélník 19"/>
          <p:cNvSpPr/>
          <p:nvPr/>
        </p:nvSpPr>
        <p:spPr>
          <a:xfrm>
            <a:off x="5868144" y="3831431"/>
            <a:ext cx="259398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dirty="0" smtClean="0"/>
              <a:t> </a:t>
            </a:r>
            <a:r>
              <a:rPr lang="cs-CZ" sz="2400" b="1" i="1" dirty="0" smtClean="0">
                <a:solidFill>
                  <a:srgbClr val="7030A0"/>
                </a:solidFill>
              </a:rPr>
              <a:t>p</a:t>
            </a:r>
            <a:r>
              <a:rPr lang="cs-CZ" sz="2400" b="1" i="1" baseline="-25000" dirty="0" smtClean="0">
                <a:solidFill>
                  <a:srgbClr val="7030A0"/>
                </a:solidFill>
              </a:rPr>
              <a:t>2</a:t>
            </a:r>
            <a:r>
              <a:rPr lang="cs-CZ" sz="2400" b="1" i="1" dirty="0" smtClean="0">
                <a:solidFill>
                  <a:srgbClr val="7030A0"/>
                </a:solidFill>
              </a:rPr>
              <a:t> </a:t>
            </a:r>
            <a:r>
              <a:rPr lang="cs-CZ" sz="2400" dirty="0" smtClean="0"/>
              <a:t>= 2.(-6) = -12 </a:t>
            </a:r>
            <a:endParaRPr lang="cs-CZ" sz="2400" baseline="-25000" dirty="0" smtClean="0"/>
          </a:p>
        </p:txBody>
      </p:sp>
    </p:spTree>
    <p:extLst>
      <p:ext uri="{BB962C8B-B14F-4D97-AF65-F5344CB8AC3E}">
        <p14:creationId xmlns:p14="http://schemas.microsoft.com/office/powerpoint/2010/main" val="3942126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106499" grpId="0" build="p"/>
      <p:bldP spid="12" grpId="0"/>
      <p:bldP spid="14" grpId="0"/>
      <p:bldP spid="16" grpId="0"/>
      <p:bldP spid="18" grpId="0"/>
      <p:bldP spid="22" grpId="0"/>
      <p:bldP spid="23" grpId="0"/>
      <p:bldP spid="24" grpId="0" animBg="1"/>
      <p:bldP spid="13" grpId="0" animBg="1"/>
      <p:bldP spid="15" grpId="0"/>
      <p:bldP spid="19" grpId="0"/>
      <p:bldP spid="2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46856" y="476672"/>
            <a:ext cx="8229600" cy="981075"/>
          </a:xfrm>
        </p:spPr>
        <p:txBody>
          <a:bodyPr/>
          <a:lstStyle/>
          <a:p>
            <a:pPr eaLnBrk="1" hangingPunct="1"/>
            <a:r>
              <a:rPr lang="cs-CZ" dirty="0">
                <a:solidFill>
                  <a:schemeClr val="bg1"/>
                </a:solidFill>
              </a:rPr>
              <a:t>Příklad 4</a:t>
            </a:r>
            <a:endParaRPr lang="cs-CZ" dirty="0" smtClean="0">
              <a:solidFill>
                <a:schemeClr val="bg1"/>
              </a:solidFill>
            </a:endParaRP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9558" y="2132856"/>
            <a:ext cx="8278906" cy="648072"/>
          </a:xfrm>
        </p:spPr>
        <p:txBody>
          <a:bodyPr/>
          <a:lstStyle/>
          <a:p>
            <a:pPr marL="0" indent="0" eaLnBrk="1" hangingPunct="1">
              <a:lnSpc>
                <a:spcPct val="150000"/>
              </a:lnSpc>
              <a:buNone/>
              <a:defRPr/>
            </a:pPr>
            <a:r>
              <a:rPr lang="cs-CZ" sz="2400" dirty="0" smtClean="0"/>
              <a:t>Pro která q má rovnice </a:t>
            </a:r>
            <a:r>
              <a:rPr lang="cs-CZ" sz="2800" b="1" i="1" dirty="0" smtClean="0"/>
              <a:t>x</a:t>
            </a:r>
            <a:r>
              <a:rPr lang="cs-CZ" sz="2800" b="1" i="1" baseline="30000" dirty="0" smtClean="0"/>
              <a:t>2</a:t>
            </a:r>
            <a:r>
              <a:rPr lang="cs-CZ" sz="2800" b="1" i="1" dirty="0"/>
              <a:t> +</a:t>
            </a:r>
            <a:r>
              <a:rPr lang="cs-CZ" sz="2800" b="1" i="1" dirty="0" smtClean="0"/>
              <a:t> 4ax + </a:t>
            </a:r>
            <a:r>
              <a:rPr lang="cs-CZ" sz="2800" b="1" i="1" dirty="0" smtClean="0">
                <a:solidFill>
                  <a:srgbClr val="CC0099"/>
                </a:solidFill>
              </a:rPr>
              <a:t>q</a:t>
            </a:r>
            <a:r>
              <a:rPr lang="cs-CZ" sz="2800" b="1" dirty="0" smtClean="0">
                <a:solidFill>
                  <a:srgbClr val="00B050"/>
                </a:solidFill>
              </a:rPr>
              <a:t> </a:t>
            </a:r>
            <a:r>
              <a:rPr lang="cs-CZ" sz="2800" b="1" dirty="0" smtClean="0"/>
              <a:t>= 0 </a:t>
            </a:r>
            <a:r>
              <a:rPr lang="cs-CZ" sz="2400" dirty="0" smtClean="0"/>
              <a:t>kořen  </a:t>
            </a:r>
            <a:r>
              <a:rPr lang="cs-CZ" sz="2400" b="1" dirty="0" smtClean="0"/>
              <a:t>x</a:t>
            </a:r>
            <a:r>
              <a:rPr lang="cs-CZ" sz="2400" b="1" baseline="-25000" dirty="0" smtClean="0"/>
              <a:t>2</a:t>
            </a:r>
            <a:r>
              <a:rPr lang="cs-CZ" sz="2400" b="1" dirty="0" smtClean="0"/>
              <a:t>=2a+1</a:t>
            </a:r>
            <a:r>
              <a:rPr lang="cs-CZ" sz="2400" dirty="0" smtClean="0"/>
              <a:t>?</a:t>
            </a:r>
            <a:endParaRPr lang="cs-CZ" sz="2400" dirty="0" smtClean="0">
              <a:solidFill>
                <a:srgbClr val="3366FF"/>
              </a:solidFill>
            </a:endParaRPr>
          </a:p>
        </p:txBody>
      </p:sp>
      <p:sp>
        <p:nvSpPr>
          <p:cNvPr id="3" name="AutoShape 12" descr="data:image/jpeg;base64,/9j/4AAQSkZJRgABAQAAAQABAAD/2wCEAAkGBhISEBMRERMWFRUWFRgXFhUTGRIVFRoYFBQWFxkWHhkYHiYeHxwvGhUVJC8sJScpLDgsFR49NTAsNSYrLCkBCQoKDgwOFg8PFiwfHiQsLSopKSkyNDE1KTUsNCwwNTQ2NTAsMi01LDUtLCw1LzA1LDUpNSo1KS8vKSwsMi4uLf/AABEIALAAsAMBIgACEQEDEQH/xAAbAAEBAQADAQEAAAAAAAAAAAAABQQBAgYDB//EAD4QAAICAQIDBAUJBwMFAAAAAAECAAMRBCEFEjEGE0FRIjNhcYEyQ1JTcpGhscEUFSNCYoKSFmTRNHOUpML/xAAXAQEBAQEAAAAAAAAAAAAAAAAAAwIB/8QAKhEAAQIDBgcAAwEAAAAAAAAAAAECEbHwAxIhQYHREzJRYXGRoSJSwfH/2gAMAwEAAhEDEQA/AP3GIiAIiIAiJ1dwASSABuSdgIB2iQ/9RNacaOvvvO1iUoHubGXP2R8ROf3DbbvqtQ7D6unNNfuODzt8Tj2SvDhzLCdeSXEjyJGVeDbruOaen111aexmAP3dZiHa2pvVJfb5Guq0qf7iAv4zboOCaen1VKJ7VUZ+/rJ3EePOmq7oGsKO59F+bvLO/sZCUOQBy4z0bP8AT1iNmmSrVZiFouaJ9r0fUdobT00Op+P7OPzszB7Q2jrotT8P2c/lZPOcD7SahdKjlzqFp09LXBEJs5sMr1dSS+yt4tsc/KE33cf1NPMLPTtrGTSiesVdPztYCNwO8yo6jbHUzl9v6p93O3HfsvzYpntbSvrUvq8zZVaFH9wBX8Zt0PG9Pd6m6t/YrAn7usmdlta11moc6mvUKO6QNTgVhgnO2AGbfFq+PQCU9fwTT3etpR/ayjP39Z2NmuSpVZnIWiZovyvRuiRP3DbVvpdQ6j6u7N1fuBJ51+8j2Tj/AFE1R5dZX3PlapL0H3tjKn7Q+Jjhx5VjMcSHOkJV5LkTqjggEEEHcEbgztJFRERAEREAREQBESTxjjDIy0UKH1DglVJwqqOtjnwUZ+JmmtVywQy5yNSKn14txtKOVcF7X9XUm7t/wvmTtMVfAnvIs1xDeK6dM9yv2vrG9p28hNnB+CinmdmNlz+stb5TewD+VR4ASlKX0Zgz3tUSaMV+L/W/WUzhVAGBsB0AnMRIlhOpQEgkDI6HxGes7RAEREA4AnMRAE4ZQRgjIPUHpOYgEGzgT0E2aEhfFtO+e5b7P1be0beYm3hPG0v5lwUtT1lT7Op/UeRGxlGTeMcFF3K6sa7k9XavUZ8CP5lPiDK30fg/3vUSNxWYs9bdJTKUSTwbjLOzUXqK9QgBZQcqynpYh8VOPhK0w5qtWClGuRyRQRETJoRE6u4AJJwAMknoAPGAYON8W7hByrz2ueSqvxZj/wDI6k+QnHBeD9yrM7c91h5rbPpHwA8lHQCY+BVm+w66wY5hy0Kf5as/K+02xPsCiXpZ/wCCXE12rMixL631031lqIiJEsIiIAiIgCIiAIiIAiIgCIiATeNcH75VZG5LqzzVWeR8QfNT0InPBOLd+h5l5LUPLbX4q4/Q9QfEGUZ5TtLxajSahNQLaw4AS6osod6mOzBevMpJI8wWEq380uLptWZF6XFvprvpLQ9XE6o4IBByCMgjoQfGdpIsJD7RZtavRj53LWkeFKEcw97EhfifKXJE4D/Ft1GqPRn7qv8A7dJIz8XLn3BZWzwi7pOsSVpjBnWVYFpVAGBsB0AnMRJFRERAEREAREQBERAEREAREQBOHcAEkgADJJ2AA8ZP1HGRzNXQvfWLsVU4RTts77heo23b2TonBjZhtUwtPUVgYpU5yPRJPMem7Z6bAQDqeKWXDGkA5T8/YD3YyDuijBs8OhVd/leEzjsXpzqq9ZaDbeiOgezB2fA+TjAwOYDHg7ecvRAIfZwmprNG3zOGqJ8aXJ5R71IK/AecuSJx7+Fdp9V0Cv3Nn2LiAD8HCfAtLcraYwd1nWJKzwizpKsNDDxzXdzprrvoVsw94G344jgmg7nTU1fQRQffjf8AHMxdrRzUpV9ZfShHmpsBYf4hpbhcLNO6ypQmNovZJ0giIkioiIgCIiAInV7AMZOMkAZ8z0E+Ok1q2cxXPosVOQy7jqN+sA0RPm2pUOtZYc7KzKviVQqGPuBdf8hPpAET46vWJUpexgijxY4GTsB78yebr79qwaK/rHH8Zs/RQ7J4btk/0+MA163ildRCsSXb5NaDmsbHUhR4bjJOwzuZlGkvu3ubuq/CqsnnP27B8PRXGPpNNei4bXVzci+k27Ocs7EdOZjufZ5TVAPlptKlaCutVRFGAqgAAewCfWIgCIiAYeOaDvtNdV9OtgPfjb8cTngmu77TU3fTrVj7yN/xzNsidkhy0PX9XfcgHkosYqP8SsqmNmvZZ0hJcLRO6S/1TntCM26Ef7n8qLj+eJakXtCcW6E/7n86Lh+eJanH8rfH9U6zmd5/iCIiTKCIiAIiIB5HVdmWa2xmpFiGwORYULsRZnAbxXlzgNjGwBxOmu7K2Mq45iCL+YI6hxZY4NdqmwEAhQQCN1zsDvPYyfquMKGNVam20dUTHo56c7dE+O/kDAJXD+FPVqTqLFVQqajvLSwJfntrdGPkAiHr06DYTeOMNcB+yKHB+efIpA8xjez3Lgf1Cc/udrd9WwcH5lcikew53sPtbbb5IkLg3YU6DUajU6R+ZbWBGmcla0TAJVDk8rc3MemMYGB1gHotLwdVYW2E22gbO+PRz15F6IPdvtuTKEyaDiaW5C5V1xz1vs656ZHlscEZBxsTNcARPlTq0csqOrFDhgCCVPXBHhPrAEREAREQBIvZ4Yt1o/3X50Un8yZakXs8c260/wC6/KikfmDKM5XVmhJ/M3z/ABTjtaeWlLfq76XJ8lFgDH/EtLcw8b0Pfaa6n6dbKPeRt+OI4Jr++01Nv061J9+N/wAczq42adlnShMLRe6SpDdET4a3WpTW9trBUQFmY9AB4yRU7ajUpWvNYyov0nIUb9NztMvEeN00slbsDZZnu6gR3jkDJCrnfbJ+BkLi3E31DnTrUBhS/JbzK7smCadtkzW3ysnIY7ei0+dXCRzX6i5u5qYDL24W3Fbd5Q/MT6JR3uUAg5Vl8twMN3GHtNtdFxPMyuqMSl1myMK1Y7hGUMhIQcu/pcwM9nq+KV1BeckM/wAlAM2MfEBRucZ38BMFRsfI06CislmNrr6ZLNluSs9Mkk5bx/lOZv0XC66iWUZdvlWMeaxsdMsd8bnA6DOwgGQUX372E0V/Vof4rZ+k42Xx2TJ/q8JQ0mkSpAlahFHQKMDfqffPtEAREQDHruFpbhjlXXPJYm1i564PlsMg5BwMiT9XxG+qtktKISMJqcHugTj0rFz6BGT48px1GcC5OGXIwekA8YeFXaW2ol/QFNid5p6me0kMj+lnm5ndt8kYHI2+X2pcE7Td4wW4qp5a1woYjvDkM3N8kKXyqZ68jEZyJrPDrKN9Lg1+OnY4XGfm2/kOM+ifRO3yesnNwtL1ddNYajzoz0kKprZQqq3Lyk5CoCo+SSgPSAeoieM0XGG0dgrsY90c4rcl7KgcLSpsZsktyWNg9ADk7b+l4PrntrLOFU8zABSSeUMQCQQOU7Hbfp1gG6IiAJE7JHmoez62+5wfNTYwU/4hZt45r+5011v0K2I9+NvxxOeCaHudNTT9CtVPvA3/ABzKphZr3WVISXG0Tsk/8U2yJwH+FbqNKeiv3tf2LiSR8HDj3FZbkPtFmpq9YvzWVtA8aXI5j71IDfA+cWeMW9Z1gLTCD+kqxLk6XUq6sjAFWBBB6EEYIPwkz/U1DWWU0nvrayoaurBK86hlLH5Kgg9SfPGYXhdlwzqyCD8xWT3Q9jMcGzx6hV/pkipM4OpVStGNTZzY/aLCe7CplUy+PSYKSCE6nmyRmWNNwccy2XN31i7hmGFU77om4Xqd9zjxMoKoAAAwBsANgAPCcwBERAEREAREQBERAEx67haWkNutighbEwHXPUZ8RsNjkbdJsiAQNXYQFTWHk5W9DU1eihJXl9INkISCRhsqc9c7DXwfs/XRlgB3hyCyjkHLn0UCg4CgYAH/ACZTZQQQRkHYg9CD4ST+wWaffTelWOunY4wNvVsfk7Z9E+idsFfECvEy6HiKWg8h3U4dG2dT5Mp3H6+E0swAJJwBuSYBF49/Fu0+l6hn76z7FJBA+LlPgGluQ+zgNrWaxvnsCoHwpTPKfexJb4jylyVtMIN6TrAlZ4xf1lWOonV0BBBGQRgg9CD4TtEkVPK9luF06O+3TCtFcjnrsAAayrmJ5SfFlJwfYwPiZ6qTuN8J79BytyWoeeqzxVx+h6EeIM44LxjvlZXXkurPLbX9E+BHmp6gyrkvJfTXesyLFuLcXTbSWpSiIkiwiIgCIiAIiIAiIgCIiAIiIBh4jwxbP4gytqghHQhX8+XJ2Kk42IInjuFXcSv5+H68Vhy3eW2UNlRp2PqvAhiQV+zk9RPW8a4x3IVUXnusOKq/M+LHyUdSZzwThPcIeZuexzzW2eLOf0HQDwAlWpcS+um9ZkX/AJrcTXbWWhvRAAABgAYAHQAeE7REkWEREASTxngzOy30MK9QgIViMqynrW48VOPhK0TTXK1YoZc1HJBSbwfjQu5kZTXcnrKm6rnxB/mU+BEpSdxbgiX8rZKWp6u1NnU/qPMHYzFXx16CK9cAvguoTPct9r6tvYdvIylxH4s9bVEnfVmD/e/SUi9E4VgRkHIPQjpOZEsIiIAiIgCIiAIicMwAJJwB1J6QDmTeMcaFPKiqbLn9XUvU48Sf5VHiTMdnHXvJTQgMOjah89yv2frG923mZt4TwVKOZsl7H9Za+7sf0HkBsJa4jMX+t6iRvq/BnvbrKR8uDcGatmvvYWahwAzAYVVHStB4KM/GVoiTc5XLFSjWo1IIIiJk0IiIAiIgCdXQEEEAg7EHcGdogEM9nWqPNo7O586mBeg+5c5U/ZPwM5/f1tW2q07qB85Rm6v3kAc6/cR7ZbiV4keZIzJcOHIsJV4gYdBxzT3equR/YrDP3dZumLXcE093rqUf2soJ+/rMI7JUr6t7qvIV22hR/aSV/CIWa5qlVkI2iZIvyvZbiRR2esHTW6n/ANc/nXB7PWHrrdSf/HH5Vzlxv7T2F936r83LUw6/jmnp9bciewsM/d1mI9kqW9Y91vmLLbSp/tzy/hN2h4Lp6fU0ontVQD9/WdhZpmq1WQjaLkifa9mH9/W2/wDS6dmB+cvzTX7wCOdvuA9s4HZw2nm1lnfeVSgpQP7c5Y/aJ9wlyI4kOVITrwOHHnWMq8xOqIAAAAANgBsBO0RJFRERAEREA//Z"/>
          <p:cNvSpPr>
            <a:spLocks noChangeAspect="1" noChangeArrowheads="1"/>
          </p:cNvSpPr>
          <p:nvPr/>
        </p:nvSpPr>
        <p:spPr bwMode="auto">
          <a:xfrm>
            <a:off x="317158" y="447700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4" name="Obdélník 13"/>
          <p:cNvSpPr/>
          <p:nvPr/>
        </p:nvSpPr>
        <p:spPr>
          <a:xfrm>
            <a:off x="2699792" y="3068960"/>
            <a:ext cx="259398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dirty="0"/>
              <a:t> </a:t>
            </a:r>
            <a:r>
              <a:rPr lang="cs-CZ" sz="2400" dirty="0" smtClean="0"/>
              <a:t>x</a:t>
            </a:r>
            <a:r>
              <a:rPr lang="cs-CZ" sz="2400" baseline="-25000" dirty="0" smtClean="0"/>
              <a:t>1 </a:t>
            </a:r>
            <a:r>
              <a:rPr lang="cs-CZ" sz="2400" dirty="0" smtClean="0"/>
              <a:t> + (2a+1)</a:t>
            </a:r>
            <a:r>
              <a:rPr lang="cs-CZ" sz="2400" baseline="-25000" dirty="0" smtClean="0"/>
              <a:t> </a:t>
            </a:r>
            <a:r>
              <a:rPr lang="cs-CZ" sz="2400" dirty="0" smtClean="0"/>
              <a:t> = 4a</a:t>
            </a:r>
            <a:endParaRPr lang="cs-CZ" sz="2400" baseline="-25000" dirty="0" smtClean="0"/>
          </a:p>
        </p:txBody>
      </p:sp>
      <p:sp>
        <p:nvSpPr>
          <p:cNvPr id="16" name="Obdélník 15"/>
          <p:cNvSpPr/>
          <p:nvPr/>
        </p:nvSpPr>
        <p:spPr>
          <a:xfrm>
            <a:off x="2902698" y="3573016"/>
            <a:ext cx="264140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dirty="0"/>
              <a:t> </a:t>
            </a:r>
            <a:r>
              <a:rPr lang="cs-CZ" sz="2400" dirty="0" smtClean="0"/>
              <a:t>x</a:t>
            </a:r>
            <a:r>
              <a:rPr lang="cs-CZ" sz="2400" baseline="-25000" dirty="0" smtClean="0"/>
              <a:t>1 </a:t>
            </a:r>
            <a:r>
              <a:rPr lang="cs-CZ" sz="2400" dirty="0"/>
              <a:t>.</a:t>
            </a:r>
            <a:r>
              <a:rPr lang="cs-CZ" sz="2400" dirty="0" smtClean="0"/>
              <a:t> (2a+1) =</a:t>
            </a:r>
            <a:r>
              <a:rPr lang="cs-CZ" sz="2400" b="1" i="1" dirty="0">
                <a:solidFill>
                  <a:srgbClr val="CC0099"/>
                </a:solidFill>
              </a:rPr>
              <a:t> </a:t>
            </a:r>
            <a:r>
              <a:rPr lang="cs-CZ" sz="2400" b="1" i="1" dirty="0" smtClean="0">
                <a:solidFill>
                  <a:srgbClr val="CC0099"/>
                </a:solidFill>
              </a:rPr>
              <a:t>q</a:t>
            </a:r>
            <a:endParaRPr lang="cs-CZ" sz="2400" baseline="-25000" dirty="0" smtClean="0"/>
          </a:p>
        </p:txBody>
      </p:sp>
      <p:cxnSp>
        <p:nvCxnSpPr>
          <p:cNvPr id="17" name="Přímá spojnice 16"/>
          <p:cNvCxnSpPr/>
          <p:nvPr/>
        </p:nvCxnSpPr>
        <p:spPr>
          <a:xfrm>
            <a:off x="2940969" y="4077072"/>
            <a:ext cx="1991071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bdélník 17"/>
          <p:cNvSpPr/>
          <p:nvPr/>
        </p:nvSpPr>
        <p:spPr>
          <a:xfrm>
            <a:off x="3131840" y="4149080"/>
            <a:ext cx="30963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dirty="0"/>
              <a:t> </a:t>
            </a:r>
            <a:r>
              <a:rPr lang="cs-CZ" sz="2400" dirty="0" smtClean="0"/>
              <a:t>x</a:t>
            </a:r>
            <a:r>
              <a:rPr lang="cs-CZ" sz="2400" baseline="-25000" dirty="0" smtClean="0"/>
              <a:t>1 </a:t>
            </a:r>
            <a:r>
              <a:rPr lang="cs-CZ" sz="2400" dirty="0" smtClean="0"/>
              <a:t>= 4a-2a-1= 2a-1</a:t>
            </a:r>
            <a:endParaRPr lang="cs-CZ" sz="2400" baseline="-25000" dirty="0" smtClean="0"/>
          </a:p>
        </p:txBody>
      </p:sp>
      <p:sp>
        <p:nvSpPr>
          <p:cNvPr id="13" name="Obdélník 12"/>
          <p:cNvSpPr/>
          <p:nvPr/>
        </p:nvSpPr>
        <p:spPr>
          <a:xfrm>
            <a:off x="3082719" y="4623519"/>
            <a:ext cx="271341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b="1" i="1" dirty="0" smtClean="0">
                <a:solidFill>
                  <a:srgbClr val="CC0099"/>
                </a:solidFill>
              </a:rPr>
              <a:t>q </a:t>
            </a:r>
            <a:r>
              <a:rPr lang="cs-CZ" sz="2400" b="1" i="1" dirty="0" smtClean="0"/>
              <a:t>= </a:t>
            </a:r>
            <a:r>
              <a:rPr lang="cs-CZ" sz="2400" dirty="0"/>
              <a:t>(2a-1)</a:t>
            </a:r>
            <a:r>
              <a:rPr lang="cs-CZ" sz="2400" baseline="-25000" dirty="0"/>
              <a:t> </a:t>
            </a:r>
            <a:r>
              <a:rPr lang="cs-CZ" sz="2400" dirty="0" smtClean="0"/>
              <a:t>.(</a:t>
            </a:r>
            <a:r>
              <a:rPr lang="cs-CZ" sz="2400" dirty="0"/>
              <a:t>2a+1</a:t>
            </a:r>
            <a:r>
              <a:rPr lang="cs-CZ" sz="2400" dirty="0" smtClean="0"/>
              <a:t>)</a:t>
            </a:r>
            <a:endParaRPr lang="cs-CZ" sz="2400" baseline="-25000" dirty="0" smtClean="0"/>
          </a:p>
        </p:txBody>
      </p:sp>
      <p:sp>
        <p:nvSpPr>
          <p:cNvPr id="2" name="Obdélník 1"/>
          <p:cNvSpPr/>
          <p:nvPr/>
        </p:nvSpPr>
        <p:spPr>
          <a:xfrm>
            <a:off x="3131840" y="5157192"/>
            <a:ext cx="424847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b="1" i="1" u="dbl" dirty="0">
                <a:solidFill>
                  <a:srgbClr val="CC0099"/>
                </a:solidFill>
              </a:rPr>
              <a:t>q </a:t>
            </a:r>
            <a:r>
              <a:rPr lang="cs-CZ" sz="2400" b="1" i="1" u="dbl" dirty="0" smtClean="0"/>
              <a:t>= </a:t>
            </a:r>
            <a:r>
              <a:rPr lang="cs-CZ" sz="2400" u="dbl" dirty="0"/>
              <a:t>4a</a:t>
            </a:r>
            <a:r>
              <a:rPr lang="cs-CZ" sz="2400" u="dbl" baseline="30000" dirty="0"/>
              <a:t>2</a:t>
            </a:r>
            <a:r>
              <a:rPr lang="cs-CZ" sz="2400" u="dbl" dirty="0"/>
              <a:t> - 1 </a:t>
            </a:r>
          </a:p>
        </p:txBody>
      </p:sp>
    </p:spTree>
    <p:extLst>
      <p:ext uri="{BB962C8B-B14F-4D97-AF65-F5344CB8AC3E}">
        <p14:creationId xmlns:p14="http://schemas.microsoft.com/office/powerpoint/2010/main" val="630240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106499" grpId="0" build="p"/>
      <p:bldP spid="14" grpId="0"/>
      <p:bldP spid="16" grpId="0"/>
      <p:bldP spid="18" grpId="0"/>
      <p:bldP spid="13" grpId="0"/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476672"/>
            <a:ext cx="8229600" cy="981075"/>
          </a:xfrm>
        </p:spPr>
        <p:txBody>
          <a:bodyPr/>
          <a:lstStyle/>
          <a:p>
            <a:pPr eaLnBrk="1" hangingPunct="1"/>
            <a:r>
              <a:rPr lang="cs-CZ" dirty="0">
                <a:solidFill>
                  <a:schemeClr val="bg1"/>
                </a:solidFill>
              </a:rPr>
              <a:t>Příklad 5</a:t>
            </a:r>
            <a:endParaRPr lang="cs-CZ" dirty="0" smtClean="0">
              <a:solidFill>
                <a:schemeClr val="bg1"/>
              </a:solidFill>
            </a:endParaRP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27964" y="2132856"/>
            <a:ext cx="6600420" cy="505254"/>
          </a:xfrm>
        </p:spPr>
        <p:txBody>
          <a:bodyPr/>
          <a:lstStyle/>
          <a:p>
            <a:pPr marL="0" indent="0" eaLnBrk="1" hangingPunct="1">
              <a:lnSpc>
                <a:spcPct val="150000"/>
              </a:lnSpc>
              <a:buNone/>
              <a:defRPr/>
            </a:pPr>
            <a:r>
              <a:rPr lang="cs-CZ" sz="2400" dirty="0"/>
              <a:t>Řešte rovnici:     </a:t>
            </a:r>
            <a:r>
              <a:rPr lang="cs-CZ" sz="2400" b="1" dirty="0"/>
              <a:t>x</a:t>
            </a:r>
            <a:r>
              <a:rPr lang="cs-CZ" sz="2400" b="1" baseline="30000" dirty="0"/>
              <a:t>2</a:t>
            </a:r>
            <a:r>
              <a:rPr lang="cs-CZ" sz="2400" b="1" dirty="0"/>
              <a:t> - </a:t>
            </a:r>
            <a:r>
              <a:rPr lang="cs-CZ" sz="2400" b="1" dirty="0" smtClean="0"/>
              <a:t>4x </a:t>
            </a:r>
            <a:r>
              <a:rPr lang="cs-CZ" sz="2400" b="1" dirty="0"/>
              <a:t>+ </a:t>
            </a:r>
            <a:r>
              <a:rPr lang="cs-CZ" sz="2400" b="1" dirty="0" smtClean="0"/>
              <a:t>5 </a:t>
            </a:r>
            <a:r>
              <a:rPr lang="cs-CZ" sz="2400" b="1" dirty="0"/>
              <a:t>= </a:t>
            </a:r>
            <a:r>
              <a:rPr lang="cs-CZ" sz="2400" b="1" dirty="0" smtClean="0"/>
              <a:t>0</a:t>
            </a:r>
            <a:endParaRPr lang="cs-CZ" sz="2400" b="1" dirty="0"/>
          </a:p>
        </p:txBody>
      </p:sp>
      <p:sp>
        <p:nvSpPr>
          <p:cNvPr id="3" name="AutoShape 12" descr="data:image/jpeg;base64,/9j/4AAQSkZJRgABAQAAAQABAAD/2wCEAAkGBhISEBMRERMWFRUWFRgXFhUTGRIVFRoYFBQWFxkWHhkYHiYeHxwvGhUVJC8sJScpLDgsFR49NTAsNSYrLCkBCQoKDgwOFg8PFiwfHiQsLSopKSkyNDE1KTUsNCwwNTQ2NTAsMi01LDUtLCw1LzA1LDUpNSo1KS8vKSwsMi4uLf/AABEIALAAsAMBIgACEQEDEQH/xAAbAAEBAQADAQEAAAAAAAAAAAAABQQBAgYDB//EAD4QAAICAQIDBAUJBwMFAAAAAAECAAMRBCEFEjEGE0FRIjNhcYEyQ1JTcpGhscEUFSNCYoKSFmTRNHOUpML/xAAXAQEBAQEAAAAAAAAAAAAAAAAAAwIB/8QAKhEAAQIDBgcAAwEAAAAAAAAAAAECEbHwAxIhQYHREzJRYXGRoSJSwfH/2gAMAwEAAhEDEQA/AP3GIiAIiIAiJ1dwASSABuSdgIB2iQ/9RNacaOvvvO1iUoHubGXP2R8ROf3DbbvqtQ7D6unNNfuODzt8Tj2SvDhzLCdeSXEjyJGVeDbruOaen111aexmAP3dZiHa2pvVJfb5Guq0qf7iAv4zboOCaen1VKJ7VUZ+/rJ3EePOmq7oGsKO59F+bvLO/sZCUOQBy4z0bP8AT1iNmmSrVZiFouaJ9r0fUdobT00Op+P7OPzszB7Q2jrotT8P2c/lZPOcD7SahdKjlzqFp09LXBEJs5sMr1dSS+yt4tsc/KE33cf1NPMLPTtrGTSiesVdPztYCNwO8yo6jbHUzl9v6p93O3HfsvzYpntbSvrUvq8zZVaFH9wBX8Zt0PG9Pd6m6t/YrAn7usmdlta11moc6mvUKO6QNTgVhgnO2AGbfFq+PQCU9fwTT3etpR/ayjP39Z2NmuSpVZnIWiZovyvRuiRP3DbVvpdQ6j6u7N1fuBJ51+8j2Tj/AFE1R5dZX3PlapL0H3tjKn7Q+Jjhx5VjMcSHOkJV5LkTqjggEEEHcEbgztJFRERAEREAREQBESTxjjDIy0UKH1DglVJwqqOtjnwUZ+JmmtVywQy5yNSKn14txtKOVcF7X9XUm7t/wvmTtMVfAnvIs1xDeK6dM9yv2vrG9p28hNnB+CinmdmNlz+stb5TewD+VR4ASlKX0Zgz3tUSaMV+L/W/WUzhVAGBsB0AnMRIlhOpQEgkDI6HxGes7RAEREA4AnMRAE4ZQRgjIPUHpOYgEGzgT0E2aEhfFtO+e5b7P1be0beYm3hPG0v5lwUtT1lT7Op/UeRGxlGTeMcFF3K6sa7k9XavUZ8CP5lPiDK30fg/3vUSNxWYs9bdJTKUSTwbjLOzUXqK9QgBZQcqynpYh8VOPhK0w5qtWClGuRyRQRETJoRE6u4AJJwAMknoAPGAYON8W7hByrz2ueSqvxZj/wDI6k+QnHBeD9yrM7c91h5rbPpHwA8lHQCY+BVm+w66wY5hy0Kf5as/K+02xPsCiXpZ/wCCXE12rMixL631031lqIiJEsIiIAiIgCIiAIiIAiIgCIiATeNcH75VZG5LqzzVWeR8QfNT0InPBOLd+h5l5LUPLbX4q4/Q9QfEGUZ5TtLxajSahNQLaw4AS6osod6mOzBevMpJI8wWEq380uLptWZF6XFvprvpLQ9XE6o4IBByCMgjoQfGdpIsJD7RZtavRj53LWkeFKEcw97EhfifKXJE4D/Ft1GqPRn7qv8A7dJIz8XLn3BZWzwi7pOsSVpjBnWVYFpVAGBsB0AnMRJFRERAEREAREQBERAEREAREQBOHcAEkgADJJ2AA8ZP1HGRzNXQvfWLsVU4RTts77heo23b2TonBjZhtUwtPUVgYpU5yPRJPMem7Z6bAQDqeKWXDGkA5T8/YD3YyDuijBs8OhVd/leEzjsXpzqq9ZaDbeiOgezB2fA+TjAwOYDHg7ecvRAIfZwmprNG3zOGqJ8aXJ5R71IK/AecuSJx7+Fdp9V0Cv3Nn2LiAD8HCfAtLcraYwd1nWJKzwizpKsNDDxzXdzprrvoVsw94G344jgmg7nTU1fQRQffjf8AHMxdrRzUpV9ZfShHmpsBYf4hpbhcLNO6ypQmNovZJ0giIkioiIgCIiAInV7AMZOMkAZ8z0E+Ok1q2cxXPosVOQy7jqN+sA0RPm2pUOtZYc7KzKviVQqGPuBdf8hPpAET46vWJUpexgijxY4GTsB78yebr79qwaK/rHH8Zs/RQ7J4btk/0+MA163ildRCsSXb5NaDmsbHUhR4bjJOwzuZlGkvu3ubuq/CqsnnP27B8PRXGPpNNei4bXVzci+k27Ocs7EdOZjufZ5TVAPlptKlaCutVRFGAqgAAewCfWIgCIiAYeOaDvtNdV9OtgPfjb8cTngmu77TU3fTrVj7yN/xzNsidkhy0PX9XfcgHkosYqP8SsqmNmvZZ0hJcLRO6S/1TntCM26Ef7n8qLj+eJakXtCcW6E/7n86Lh+eJanH8rfH9U6zmd5/iCIiTKCIiAIiIB5HVdmWa2xmpFiGwORYULsRZnAbxXlzgNjGwBxOmu7K2Mq45iCL+YI6hxZY4NdqmwEAhQQCN1zsDvPYyfquMKGNVam20dUTHo56c7dE+O/kDAJXD+FPVqTqLFVQqajvLSwJfntrdGPkAiHr06DYTeOMNcB+yKHB+efIpA8xjez3Lgf1Cc/udrd9WwcH5lcikew53sPtbbb5IkLg3YU6DUajU6R+ZbWBGmcla0TAJVDk8rc3MemMYGB1gHotLwdVYW2E22gbO+PRz15F6IPdvtuTKEyaDiaW5C5V1xz1vs656ZHlscEZBxsTNcARPlTq0csqOrFDhgCCVPXBHhPrAEREAREQBIvZ4Yt1o/3X50Un8yZakXs8c260/wC6/KikfmDKM5XVmhJ/M3z/ABTjtaeWlLfq76XJ8lFgDH/EtLcw8b0Pfaa6n6dbKPeRt+OI4Jr++01Nv061J9+N/wAczq42adlnShMLRe6SpDdET4a3WpTW9trBUQFmY9AB4yRU7ajUpWvNYyov0nIUb9NztMvEeN00slbsDZZnu6gR3jkDJCrnfbJ+BkLi3E31DnTrUBhS/JbzK7smCadtkzW3ysnIY7ei0+dXCRzX6i5u5qYDL24W3Fbd5Q/MT6JR3uUAg5Vl8twMN3GHtNtdFxPMyuqMSl1myMK1Y7hGUMhIQcu/pcwM9nq+KV1BeckM/wAlAM2MfEBRucZ38BMFRsfI06CislmNrr6ZLNluSs9Mkk5bx/lOZv0XC66iWUZdvlWMeaxsdMsd8bnA6DOwgGQUX372E0V/Vof4rZ+k42Xx2TJ/q8JQ0mkSpAlahFHQKMDfqffPtEAREQDHruFpbhjlXXPJYm1i564PlsMg5BwMiT9XxG+qtktKISMJqcHugTj0rFz6BGT48px1GcC5OGXIwekA8YeFXaW2ol/QFNid5p6me0kMj+lnm5ndt8kYHI2+X2pcE7Td4wW4qp5a1woYjvDkM3N8kKXyqZ68jEZyJrPDrKN9Lg1+OnY4XGfm2/kOM+ifRO3yesnNwtL1ddNYajzoz0kKprZQqq3Lyk5CoCo+SSgPSAeoieM0XGG0dgrsY90c4rcl7KgcLSpsZsktyWNg9ADk7b+l4PrntrLOFU8zABSSeUMQCQQOU7Hbfp1gG6IiAJE7JHmoez62+5wfNTYwU/4hZt45r+5011v0K2I9+NvxxOeCaHudNTT9CtVPvA3/ABzKphZr3WVISXG0Tsk/8U2yJwH+FbqNKeiv3tf2LiSR8HDj3FZbkPtFmpq9YvzWVtA8aXI5j71IDfA+cWeMW9Z1gLTCD+kqxLk6XUq6sjAFWBBB6EEYIPwkz/U1DWWU0nvrayoaurBK86hlLH5Kgg9SfPGYXhdlwzqyCD8xWT3Q9jMcGzx6hV/pkipM4OpVStGNTZzY/aLCe7CplUy+PSYKSCE6nmyRmWNNwccy2XN31i7hmGFU77om4Xqd9zjxMoKoAAAwBsANgAPCcwBERAEREAREQBERAEx67haWkNutighbEwHXPUZ8RsNjkbdJsiAQNXYQFTWHk5W9DU1eihJXl9INkISCRhsqc9c7DXwfs/XRlgB3hyCyjkHLn0UCg4CgYAH/ACZTZQQQRkHYg9CD4ST+wWaffTelWOunY4wNvVsfk7Z9E+idsFfECvEy6HiKWg8h3U4dG2dT5Mp3H6+E0swAJJwBuSYBF49/Fu0+l6hn76z7FJBA+LlPgGluQ+zgNrWaxvnsCoHwpTPKfexJb4jylyVtMIN6TrAlZ4xf1lWOonV0BBBGQRgg9CD4TtEkVPK9luF06O+3TCtFcjnrsAAayrmJ5SfFlJwfYwPiZ6qTuN8J79BytyWoeeqzxVx+h6EeIM44LxjvlZXXkurPLbX9E+BHmp6gyrkvJfTXesyLFuLcXTbSWpSiIkiwiIgCIiAIiIAiIgCIiAIiIBh4jwxbP4gytqghHQhX8+XJ2Kk42IInjuFXcSv5+H68Vhy3eW2UNlRp2PqvAhiQV+zk9RPW8a4x3IVUXnusOKq/M+LHyUdSZzwThPcIeZuexzzW2eLOf0HQDwAlWpcS+um9ZkX/AJrcTXbWWhvRAAABgAYAHQAeE7REkWEREASTxngzOy30MK9QgIViMqynrW48VOPhK0TTXK1YoZc1HJBSbwfjQu5kZTXcnrKm6rnxB/mU+BEpSdxbgiX8rZKWp6u1NnU/qPMHYzFXx16CK9cAvguoTPct9r6tvYdvIylxH4s9bVEnfVmD/e/SUi9E4VgRkHIPQjpOZEsIiIAiIgCIiAIicMwAJJwB1J6QDmTeMcaFPKiqbLn9XUvU48Sf5VHiTMdnHXvJTQgMOjah89yv2frG923mZt4TwVKOZsl7H9Za+7sf0HkBsJa4jMX+t6iRvq/BnvbrKR8uDcGatmvvYWahwAzAYVVHStB4KM/GVoiTc5XLFSjWo1IIIiJk0IiIAiIgCdXQEEEAg7EHcGdogEM9nWqPNo7O586mBeg+5c5U/ZPwM5/f1tW2q07qB85Rm6v3kAc6/cR7ZbiV4keZIzJcOHIsJV4gYdBxzT3equR/YrDP3dZumLXcE093rqUf2soJ+/rMI7JUr6t7qvIV22hR/aSV/CIWa5qlVkI2iZIvyvZbiRR2esHTW6n/ANc/nXB7PWHrrdSf/HH5Vzlxv7T2F936r83LUw6/jmnp9bciewsM/d1mI9kqW9Y91vmLLbSp/tzy/hN2h4Lp6fU0ontVQD9/WdhZpmq1WQjaLkifa9mH9/W2/wDS6dmB+cvzTX7wCOdvuA9s4HZw2nm1lnfeVSgpQP7c5Y/aJ9wlyI4kOVITrwOHHnWMq8xOqIAAAAANgBsBO0RJFRERAEREA//Z"/>
          <p:cNvSpPr>
            <a:spLocks noChangeAspect="1" noChangeArrowheads="1"/>
          </p:cNvSpPr>
          <p:nvPr/>
        </p:nvSpPr>
        <p:spPr bwMode="auto">
          <a:xfrm>
            <a:off x="317158" y="447700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>
          <a:xfrm>
            <a:off x="2555777" y="2780928"/>
            <a:ext cx="337184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1258888" algn="l"/>
                <a:tab pos="2425700" algn="l"/>
              </a:tabLst>
            </a:pPr>
            <a:r>
              <a:rPr lang="cs-CZ" sz="2000" dirty="0" smtClean="0"/>
              <a:t>  a = 1	 b = -4	 c = 5</a:t>
            </a:r>
            <a:endParaRPr lang="cs-CZ" sz="2000" dirty="0"/>
          </a:p>
        </p:txBody>
      </p:sp>
      <p:sp>
        <p:nvSpPr>
          <p:cNvPr id="12" name="Obdélník 11"/>
          <p:cNvSpPr/>
          <p:nvPr/>
        </p:nvSpPr>
        <p:spPr>
          <a:xfrm>
            <a:off x="3390139" y="5157192"/>
            <a:ext cx="116730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i="1" dirty="0"/>
              <a:t> </a:t>
            </a:r>
            <a:r>
              <a:rPr lang="cs-CZ" sz="2400" b="1" i="1" dirty="0"/>
              <a:t>K </a:t>
            </a:r>
            <a:r>
              <a:rPr lang="cs-CZ" sz="2400" b="1" dirty="0"/>
              <a:t>= </a:t>
            </a:r>
            <a:r>
              <a:rPr lang="cs-CZ" sz="2400" b="1" dirty="0" smtClean="0"/>
              <a:t>{ }</a:t>
            </a:r>
            <a:endParaRPr lang="cs-CZ" sz="2400" dirty="0"/>
          </a:p>
        </p:txBody>
      </p:sp>
      <p:sp>
        <p:nvSpPr>
          <p:cNvPr id="15" name="Šipka doleva 14"/>
          <p:cNvSpPr/>
          <p:nvPr/>
        </p:nvSpPr>
        <p:spPr>
          <a:xfrm rot="10800000">
            <a:off x="3512564" y="4661903"/>
            <a:ext cx="699396" cy="56377"/>
          </a:xfrm>
          <a:prstGeom prst="leftArrow">
            <a:avLst/>
          </a:prstGeom>
          <a:solidFill>
            <a:srgbClr val="3366FF"/>
          </a:solidFill>
          <a:ln>
            <a:solidFill>
              <a:srgbClr val="33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Obdélník 12"/>
          <p:cNvSpPr/>
          <p:nvPr/>
        </p:nvSpPr>
        <p:spPr>
          <a:xfrm>
            <a:off x="4283576" y="4499828"/>
            <a:ext cx="32367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/>
              <a:t>záporný výraz </a:t>
            </a:r>
            <a:r>
              <a:rPr lang="cs-CZ" dirty="0" smtClean="0"/>
              <a:t>nelze odmocnit</a:t>
            </a:r>
            <a:endParaRPr lang="cs-CZ" dirty="0"/>
          </a:p>
        </p:txBody>
      </p:sp>
      <p:sp>
        <p:nvSpPr>
          <p:cNvPr id="21" name="Obdélník 20"/>
          <p:cNvSpPr/>
          <p:nvPr/>
        </p:nvSpPr>
        <p:spPr>
          <a:xfrm>
            <a:off x="1470937" y="4490536"/>
            <a:ext cx="19159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 smtClean="0"/>
              <a:t>V R nemá řešení</a:t>
            </a:r>
            <a:endParaRPr lang="cs-CZ" dirty="0"/>
          </a:p>
        </p:txBody>
      </p:sp>
      <p:sp>
        <p:nvSpPr>
          <p:cNvPr id="11" name="Obdélník 10"/>
          <p:cNvSpPr/>
          <p:nvPr/>
        </p:nvSpPr>
        <p:spPr>
          <a:xfrm>
            <a:off x="3929129" y="3356992"/>
            <a:ext cx="569387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5400" dirty="0" smtClean="0"/>
              <a:t>?</a:t>
            </a:r>
            <a:endParaRPr lang="cs-CZ" sz="5400" dirty="0"/>
          </a:p>
        </p:txBody>
      </p:sp>
    </p:spTree>
    <p:extLst>
      <p:ext uri="{BB962C8B-B14F-4D97-AF65-F5344CB8AC3E}">
        <p14:creationId xmlns:p14="http://schemas.microsoft.com/office/powerpoint/2010/main" val="3594701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106499" grpId="0" build="p"/>
      <p:bldP spid="9" grpId="0"/>
      <p:bldP spid="12" grpId="0"/>
      <p:bldP spid="15" grpId="0" animBg="1"/>
      <p:bldP spid="13" grpId="0"/>
      <p:bldP spid="21" grpId="0"/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489870" y="1953460"/>
            <a:ext cx="8676456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/>
          </a:p>
          <a:p>
            <a:pPr marL="342900" indent="-342900" eaLnBrk="0" fontAlgn="base" hangingPunct="0">
              <a:spcBef>
                <a:spcPct val="20000"/>
              </a:spcBef>
              <a:spcAft>
                <a:spcPct val="0"/>
              </a:spcAft>
              <a:buChar char="•"/>
            </a:pPr>
            <a:r>
              <a:rPr lang="cs-CZ" i="1" dirty="0"/>
              <a:t>ČERMÁK, Pavel. Odmaturuj! z matematiky. Vyd. 2.(</a:t>
            </a:r>
            <a:r>
              <a:rPr lang="cs-CZ" i="1" dirty="0" err="1"/>
              <a:t>opr</a:t>
            </a:r>
            <a:r>
              <a:rPr lang="cs-CZ" i="1" dirty="0"/>
              <a:t>.). Brno: </a:t>
            </a:r>
            <a:r>
              <a:rPr lang="cs-CZ" i="1" dirty="0" err="1"/>
              <a:t>Didaktis</a:t>
            </a:r>
            <a:r>
              <a:rPr lang="cs-CZ" i="1" dirty="0"/>
              <a:t>, 2003, 208 s. ISBN 80-862-8597-9</a:t>
            </a:r>
            <a:r>
              <a:rPr lang="cs-CZ" i="1" dirty="0" smtClean="0"/>
              <a:t>.</a:t>
            </a:r>
            <a:endParaRPr lang="cs-CZ" i="1" dirty="0"/>
          </a:p>
          <a:p>
            <a:pPr marL="342900" indent="-342900" eaLnBrk="0" fontAlgn="base" hangingPunct="0">
              <a:spcBef>
                <a:spcPct val="20000"/>
              </a:spcBef>
              <a:spcAft>
                <a:spcPct val="0"/>
              </a:spcAft>
              <a:buChar char="•"/>
            </a:pPr>
            <a:r>
              <a:rPr lang="cs-CZ" i="1" dirty="0"/>
              <a:t>VOŠICKÝ, Zdeněk. Matematika v kostce. 1. vyd. Havlíčkův Brod: Fragment, 1996, 124 s. ISBN 80-720-0012-8</a:t>
            </a:r>
            <a:r>
              <a:rPr lang="cs-CZ" i="1" dirty="0" smtClean="0"/>
              <a:t>.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</a:pPr>
            <a:r>
              <a:rPr lang="cs-CZ" dirty="0"/>
              <a:t>HUDCOVÁ. </a:t>
            </a:r>
            <a:r>
              <a:rPr lang="cs-CZ" i="1" dirty="0"/>
              <a:t>Sbírka úloh z matematiky pro SOŠ, studijní obory SOU a nástavbové studium</a:t>
            </a:r>
            <a:r>
              <a:rPr lang="cs-CZ" dirty="0"/>
              <a:t>. PROMETHEUS, spol. s r.o. ISBN 10348405</a:t>
            </a:r>
            <a:r>
              <a:rPr lang="cs-CZ" dirty="0" smtClean="0"/>
              <a:t>.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</a:pPr>
            <a:r>
              <a:rPr lang="cs-CZ" dirty="0"/>
              <a:t>GLOC, Jaromír. Řešení rovnic a nerovnic. In: </a:t>
            </a:r>
            <a:r>
              <a:rPr lang="cs-CZ" i="1" dirty="0"/>
              <a:t>Rovnice a nerovnice</a:t>
            </a:r>
            <a:r>
              <a:rPr lang="cs-CZ" dirty="0"/>
              <a:t> [online]. [cit. 2013-11-23]. Dostupné z: http://rovnice.kosanet.cz/irac_rce.html </a:t>
            </a:r>
            <a:endParaRPr lang="cs-CZ" i="1" dirty="0"/>
          </a:p>
          <a:p>
            <a:pPr marL="342900" indent="-342900" eaLnBrk="0" fontAlgn="base" hangingPunct="0">
              <a:spcBef>
                <a:spcPct val="20000"/>
              </a:spcBef>
              <a:spcAft>
                <a:spcPct val="0"/>
              </a:spcAft>
              <a:buChar char="•"/>
            </a:pPr>
            <a:r>
              <a:rPr lang="cs-CZ" i="1" smtClean="0">
                <a:hlinkClick r:id="rId3"/>
              </a:rPr>
              <a:t>      http</a:t>
            </a:r>
            <a:r>
              <a:rPr lang="cs-CZ" i="1" dirty="0">
                <a:hlinkClick r:id="rId3"/>
              </a:rPr>
              <a:t>://</a:t>
            </a:r>
            <a:r>
              <a:rPr lang="cs-CZ" i="1" dirty="0" smtClean="0">
                <a:hlinkClick r:id="rId3"/>
              </a:rPr>
              <a:t>rovnice.kosanet.cz/reseni.html</a:t>
            </a:r>
            <a:endParaRPr lang="cs-CZ" i="1" dirty="0" smtClean="0"/>
          </a:p>
          <a:p>
            <a:endParaRPr lang="cs-CZ" sz="2000" dirty="0" smtClean="0"/>
          </a:p>
          <a:p>
            <a:endParaRPr lang="cs-CZ" sz="2000" dirty="0"/>
          </a:p>
          <a:p>
            <a:r>
              <a:rPr lang="cs-CZ" sz="2000" dirty="0" smtClean="0"/>
              <a:t> </a:t>
            </a:r>
            <a:endParaRPr lang="cs-CZ" sz="2000" b="1" dirty="0" smtClean="0"/>
          </a:p>
          <a:p>
            <a:endParaRPr lang="cs-CZ" sz="2800" b="1" dirty="0" smtClean="0"/>
          </a:p>
        </p:txBody>
      </p:sp>
      <p:sp>
        <p:nvSpPr>
          <p:cNvPr id="3" name="TextovéPole 1"/>
          <p:cNvSpPr txBox="1"/>
          <p:nvPr/>
        </p:nvSpPr>
        <p:spPr>
          <a:xfrm>
            <a:off x="5830763" y="6063022"/>
            <a:ext cx="25139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s-ES"/>
            </a:defPPr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/>
                <a:cs typeface="Times New Roman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</a:lvl2pPr>
            <a:lvl3pPr fontAlgn="base">
              <a:spcBef>
                <a:spcPct val="0"/>
              </a:spcBef>
              <a:spcAft>
                <a:spcPct val="0"/>
              </a:spcAft>
            </a:lvl3pPr>
            <a:lvl4pPr fontAlgn="base">
              <a:spcBef>
                <a:spcPct val="0"/>
              </a:spcBef>
              <a:spcAft>
                <a:spcPct val="0"/>
              </a:spcAft>
            </a:lvl4pPr>
            <a:lvl5pPr fontAlgn="base">
              <a:spcBef>
                <a:spcPct val="0"/>
              </a:spcBef>
              <a:spcAft>
                <a:spcPct val="0"/>
              </a:spcAft>
            </a:lvl5pPr>
          </a:lstStyle>
          <a:p>
            <a:r>
              <a:rPr lang="cs-CZ" dirty="0"/>
              <a:t>© RNDr. Anna </a:t>
            </a:r>
            <a:r>
              <a:rPr lang="cs-CZ" dirty="0" err="1"/>
              <a:t>Káčerová</a:t>
            </a:r>
            <a:endParaRPr lang="cs-CZ" dirty="0"/>
          </a:p>
        </p:txBody>
      </p:sp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dirty="0" smtClean="0">
                <a:solidFill>
                  <a:schemeClr val="bg1"/>
                </a:solidFill>
              </a:rPr>
              <a:t>Zdroje</a:t>
            </a:r>
            <a:endParaRPr lang="cs-CZ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0384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7541</TotalTime>
  <Words>492</Words>
  <Application>Microsoft Office PowerPoint</Application>
  <PresentationFormat>Předvádění na obrazovce (4:3)</PresentationFormat>
  <Paragraphs>78</Paragraphs>
  <Slides>9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Diseño predeterminado</vt:lpstr>
      <vt:lpstr>Rovnice a nerovnice</vt:lpstr>
      <vt:lpstr>Základní pojmy </vt:lpstr>
      <vt:lpstr>Základní pomy</vt:lpstr>
      <vt:lpstr>Příklad 1</vt:lpstr>
      <vt:lpstr>Příklad 2</vt:lpstr>
      <vt:lpstr>Příklad 3</vt:lpstr>
      <vt:lpstr>Příklad 4</vt:lpstr>
      <vt:lpstr>Příklad 5</vt:lpstr>
      <vt:lpstr>Zdroje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Mariajose;SŠ-COPTKM</dc:creator>
  <cp:keywords>koeficienty</cp:keywords>
  <cp:lastModifiedBy>kacerova</cp:lastModifiedBy>
  <cp:revision>651</cp:revision>
  <dcterms:created xsi:type="dcterms:W3CDTF">2010-05-23T14:28:12Z</dcterms:created>
  <dcterms:modified xsi:type="dcterms:W3CDTF">2013-11-28T12:51:52Z</dcterms:modified>
</cp:coreProperties>
</file>