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4" r:id="rId6"/>
    <p:sldId id="268" r:id="rId7"/>
    <p:sldId id="269" r:id="rId8"/>
    <p:sldId id="265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0099"/>
    <a:srgbClr val="FF33CC"/>
    <a:srgbClr val="000099"/>
    <a:srgbClr val="3366FF"/>
    <a:srgbClr val="422C16"/>
    <a:srgbClr val="0C788E"/>
    <a:srgbClr val="025198"/>
    <a:srgbClr val="1C1C1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9801D-C9A4-4DE9-9BB0-125182B137EE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E078A-E468-4A2F-A81B-980454801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32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6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4358258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Kvadratická rovnice 2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VY_32_INOVACE_RONE_10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6052128" y="5517232"/>
                <a:ext cx="13281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2400" b="1" i="1" u="dbl" kern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1" i="1" u="dbl" kern="0" smtClean="0">
                              <a:latin typeface="Cambria Math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128" y="5517232"/>
                <a:ext cx="132818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9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内容占位符 2"/>
          <p:cNvSpPr txBox="1">
            <a:spLocks/>
          </p:cNvSpPr>
          <p:nvPr/>
        </p:nvSpPr>
        <p:spPr>
          <a:xfrm>
            <a:off x="965244" y="2132856"/>
            <a:ext cx="15905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6300192" y="3861048"/>
            <a:ext cx="2160240" cy="31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Zkouška: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636846" y="4217761"/>
            <a:ext cx="1463546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2000" dirty="0" smtClean="0"/>
              <a:t>L(3) = 6</a:t>
            </a:r>
            <a:endParaRPr lang="cs-CZ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636846" y="4680974"/>
            <a:ext cx="139153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2000" dirty="0" smtClean="0"/>
              <a:t>P(1) =6</a:t>
            </a:r>
            <a:endParaRPr 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5076056" y="2699627"/>
            <a:ext cx="3168353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Řešíme kvadratickou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rci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Šipka doleva 3"/>
          <p:cNvSpPr/>
          <p:nvPr/>
        </p:nvSpPr>
        <p:spPr>
          <a:xfrm>
            <a:off x="4482074" y="2780928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>
                <a:spLocks noChangeAspect="1"/>
              </p:cNvSpPr>
              <p:nvPr/>
            </p:nvSpPr>
            <p:spPr>
              <a:xfrm>
                <a:off x="1475657" y="2564904"/>
                <a:ext cx="2160240" cy="526041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40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40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400">
                        <a:latin typeface="Cambria Math"/>
                      </a:rPr>
                      <m:t>−5</m:t>
                    </m:r>
                    <m:r>
                      <m:rPr>
                        <m:nor/>
                      </m:rPr>
                      <a:rPr lang="cs-CZ" sz="240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400">
                        <a:latin typeface="Cambria Math"/>
                      </a:rPr>
                      <m:t>+6 = </m:t>
                    </m:r>
                  </m:oMath>
                </a14:m>
                <a:r>
                  <a:rPr lang="cs-CZ" sz="2400" dirty="0"/>
                  <a:t>0</a:t>
                </a:r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7" y="2564904"/>
                <a:ext cx="2160240" cy="526041"/>
              </a:xfrm>
              <a:prstGeom prst="rect">
                <a:avLst/>
              </a:prstGeom>
              <a:blipFill rotWithShape="1">
                <a:blip r:embed="rId4"/>
                <a:stretch>
                  <a:fillRect r="-4520" b="-267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bdélník 25"/>
          <p:cNvSpPr/>
          <p:nvPr/>
        </p:nvSpPr>
        <p:spPr>
          <a:xfrm>
            <a:off x="1331640" y="3284984"/>
            <a:ext cx="4615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>
                <a:latin typeface="+mn-lt"/>
                <a:cs typeface="Times New Roman" pitchFamily="18" charset="0"/>
              </a:rPr>
              <a:t>D = </a:t>
            </a:r>
            <a:r>
              <a:rPr lang="cs-CZ" sz="2400" dirty="0">
                <a:solidFill>
                  <a:srgbClr val="000099"/>
                </a:solidFill>
                <a:latin typeface="+mn-lt"/>
              </a:rPr>
              <a:t> </a:t>
            </a:r>
            <a:r>
              <a:rPr lang="cs-CZ" sz="2400" dirty="0" smtClean="0">
                <a:solidFill>
                  <a:srgbClr val="000099"/>
                </a:solidFill>
                <a:latin typeface="+mn-lt"/>
              </a:rPr>
              <a:t>(-5)</a:t>
            </a:r>
            <a:r>
              <a:rPr lang="cs-CZ" sz="2400" baseline="30000" dirty="0" smtClean="0">
                <a:solidFill>
                  <a:srgbClr val="000099"/>
                </a:solidFill>
                <a:latin typeface="+mn-lt"/>
              </a:rPr>
              <a:t>2</a:t>
            </a:r>
            <a:r>
              <a:rPr lang="cs-CZ" sz="2400" b="1" dirty="0" smtClean="0">
                <a:latin typeface="+mn-lt"/>
              </a:rPr>
              <a:t> – 4</a:t>
            </a:r>
            <a:r>
              <a:rPr lang="cs-CZ" sz="2400" b="1" i="1" dirty="0" smtClean="0">
                <a:latin typeface="+mn-lt"/>
              </a:rPr>
              <a:t>.</a:t>
            </a:r>
            <a:r>
              <a:rPr lang="cs-CZ" sz="2400" b="1" i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cs-CZ" sz="2400" b="1" i="1" dirty="0" smtClean="0">
                <a:latin typeface="+mn-lt"/>
              </a:rPr>
              <a:t>.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</a:rPr>
              <a:t>6 </a:t>
            </a:r>
            <a:r>
              <a:rPr lang="cs-CZ" sz="2400" b="1" dirty="0" smtClean="0">
                <a:latin typeface="+mn-lt"/>
              </a:rPr>
              <a:t>= 25 – 24 = 1</a:t>
            </a:r>
            <a:endParaRPr lang="cs-CZ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1331640" y="3789040"/>
                <a:ext cx="3019229" cy="744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i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400" i="0" baseline="-25000">
                        <a:latin typeface="Cambria Math"/>
                      </a:rPr>
                      <m:t>1,2</m:t>
                    </m:r>
                    <m:r>
                      <m:rPr>
                        <m:nor/>
                      </m:rPr>
                      <a:rPr lang="cs-CZ" sz="24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400" i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cs-CZ" sz="2400" i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cs-CZ" sz="2400" i="0" smtClean="0">
                                <a:latin typeface="Cambria Math"/>
                              </a:rPr>
                              <m:t>1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cs-CZ" sz="2400" i="0">
                            <a:latin typeface="Cambria Math"/>
                          </a:rPr>
                          <m:t>2.</m:t>
                        </m:r>
                        <m:r>
                          <m:rPr>
                            <m:nor/>
                          </m:rPr>
                          <a:rPr lang="cs-CZ" sz="240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400" i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cs-CZ" sz="2400" i="0">
                            <a:latin typeface="Cambria Math"/>
                          </a:rPr>
                          <m:t>±</m:t>
                        </m:r>
                        <m:r>
                          <m:rPr>
                            <m:nor/>
                          </m:rPr>
                          <a:rPr lang="cs-CZ" sz="2400" i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400" i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400" baseline="-250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789040"/>
                <a:ext cx="3019229" cy="744948"/>
              </a:xfrm>
              <a:prstGeom prst="rect">
                <a:avLst/>
              </a:prstGeom>
              <a:blipFill rotWithShape="1">
                <a:blip r:embed="rId5"/>
                <a:stretch>
                  <a:fillRect b="-73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1980945" y="4581128"/>
                <a:ext cx="8835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i="0" dirty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i="0" baseline="-25000" dirty="0" smtClean="0">
                        <a:latin typeface="Cambria Math"/>
                      </a:rPr>
                      <m:t>1</m:t>
                    </m:r>
                    <m:r>
                      <m:rPr>
                        <m:nor/>
                      </m:rPr>
                      <a:rPr lang="cs-CZ" sz="2000" i="0" dirty="0" smtClean="0">
                        <a:latin typeface="Cambria Math"/>
                      </a:rPr>
                      <m:t> </m:t>
                    </m:r>
                    <m:r>
                      <a:rPr lang="cs-CZ" sz="2000" i="1" dirty="0" smtClean="0">
                        <a:latin typeface="Cambria Math"/>
                        <a:sym typeface="Symbol"/>
                      </a:rPr>
                      <m:t></m:t>
                    </m:r>
                    <m:r>
                      <m:rPr>
                        <m:nor/>
                      </m:rPr>
                      <a:rPr lang="cs-CZ" sz="2000" i="0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cs-CZ" sz="2000" b="0" i="0" dirty="0" smtClean="0">
                        <a:latin typeface="Cambria Math"/>
                      </a:rPr>
                      <m:t>2</m:t>
                    </m:r>
                  </m:oMath>
                </a14:m>
                <a:endParaRPr lang="cs-CZ" sz="2000" dirty="0" smtClean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945" y="4581128"/>
                <a:ext cx="883575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2987824" y="4581128"/>
                <a:ext cx="9348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i="0" dirty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i="0" baseline="-25000" dirty="0" smtClean="0">
                        <a:latin typeface="Cambria Math"/>
                      </a:rPr>
                      <m:t>2</m:t>
                    </m:r>
                    <m:r>
                      <m:rPr>
                        <m:nor/>
                      </m:rPr>
                      <a:rPr lang="cs-CZ" sz="2000" i="0" dirty="0" smtClean="0">
                        <a:latin typeface="Cambria Math"/>
                      </a:rPr>
                      <m:t> = </m:t>
                    </m:r>
                    <m:r>
                      <m:rPr>
                        <m:nor/>
                      </m:rPr>
                      <a:rPr lang="cs-CZ" sz="2000" b="0" i="0" dirty="0" smtClean="0">
                        <a:latin typeface="Cambria Math"/>
                      </a:rPr>
                      <m:t>3</m:t>
                    </m:r>
                  </m:oMath>
                </a14:m>
                <a:endParaRPr lang="cs-CZ" sz="2000" dirty="0" smtClean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581128"/>
                <a:ext cx="934871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085829"/>
              </p:ext>
            </p:extLst>
          </p:nvPr>
        </p:nvGraphicFramePr>
        <p:xfrm>
          <a:off x="2633663" y="2144713"/>
          <a:ext cx="642937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Rovnice" r:id="rId8" imgW="355320" imgH="164880" progId="Equation.3">
                  <p:embed/>
                </p:oleObj>
              </mc:Choice>
              <mc:Fallback>
                <p:oleObj name="Rovnice" r:id="rId8" imgW="355320" imgH="164880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2144713"/>
                        <a:ext cx="642937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内容占位符 2"/>
          <p:cNvSpPr txBox="1">
            <a:spLocks/>
          </p:cNvSpPr>
          <p:nvPr/>
        </p:nvSpPr>
        <p:spPr>
          <a:xfrm>
            <a:off x="1475656" y="5589240"/>
            <a:ext cx="3600400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Kořen 2 nesplňuje podmínky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5202120" y="5815891"/>
            <a:ext cx="450000" cy="190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27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2" grpId="0"/>
      <p:bldP spid="13" grpId="0"/>
      <p:bldP spid="23" grpId="0"/>
      <p:bldP spid="21" grpId="0"/>
      <p:bldP spid="24" grpId="0"/>
      <p:bldP spid="25" grpId="0"/>
      <p:bldP spid="4" grpId="0" animBg="1"/>
      <p:bldP spid="20" grpId="0"/>
      <p:bldP spid="26" grpId="0"/>
      <p:bldP spid="29" grpId="0"/>
      <p:bldP spid="30" grpId="0"/>
      <p:bldP spid="31" grpId="0"/>
      <p:bldP spid="32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9870" y="1953460"/>
            <a:ext cx="8676456" cy="416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smtClean="0"/>
              <a:t>ČERMÁK</a:t>
            </a:r>
            <a:r>
              <a:rPr lang="cs-CZ" i="1" dirty="0"/>
              <a:t>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10348405</a:t>
            </a:r>
            <a:r>
              <a:rPr lang="cs-CZ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GLOC, Jaromír. Řešení rovnic a nerovnic. In: </a:t>
            </a:r>
            <a:r>
              <a:rPr lang="cs-CZ" i="1" dirty="0"/>
              <a:t>Rovnice a nerovnice</a:t>
            </a:r>
            <a:r>
              <a:rPr lang="cs-CZ" dirty="0"/>
              <a:t> [online]. [cit. 2013-11-23]. Dostupné z: http://rovnice.kosanet.cz/irac_rce.html 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>
                <a:hlinkClick r:id="rId3"/>
              </a:rPr>
              <a:t>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rovnice.kosanet.cz/reseni.html</a:t>
            </a:r>
            <a:endParaRPr lang="cs-CZ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8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16832"/>
            <a:ext cx="8686800" cy="4453656"/>
          </a:xfrm>
          <a:ln w="31750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cs-CZ" sz="2800" dirty="0" smtClean="0">
                <a:cs typeface="Times New Roman" pitchFamily="18" charset="0"/>
              </a:rPr>
              <a:t>Kvadratickou rovnicí </a:t>
            </a:r>
            <a:r>
              <a:rPr lang="cs-CZ" sz="2800" dirty="0">
                <a:cs typeface="Times New Roman" pitchFamily="18" charset="0"/>
              </a:rPr>
              <a:t>se nazývá každá </a:t>
            </a:r>
            <a:r>
              <a:rPr lang="cs-CZ" sz="2800" dirty="0" smtClean="0">
                <a:cs typeface="Times New Roman" pitchFamily="18" charset="0"/>
              </a:rPr>
              <a:t>rovnice </a:t>
            </a:r>
            <a:endParaRPr lang="cs-CZ" sz="2800" dirty="0">
              <a:cs typeface="Times New Roman" pitchFamily="18" charset="0"/>
            </a:endParaRPr>
          </a:p>
          <a:p>
            <a:pPr marL="0" indent="0" algn="ctr">
              <a:buNone/>
            </a:pPr>
            <a:endParaRPr lang="cs-CZ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a</a:t>
            </a:r>
            <a:r>
              <a:rPr lang="cs-CZ" b="1" i="1" dirty="0" smtClean="0"/>
              <a:t>x</a:t>
            </a:r>
            <a:r>
              <a:rPr lang="cs-CZ" b="1" i="1" baseline="30000" dirty="0" smtClean="0"/>
              <a:t>2</a:t>
            </a:r>
            <a:r>
              <a:rPr lang="cs-CZ" b="1" i="1" dirty="0"/>
              <a:t> + </a:t>
            </a:r>
            <a:r>
              <a:rPr lang="cs-CZ" b="1" i="1" dirty="0" err="1" smtClean="0">
                <a:solidFill>
                  <a:srgbClr val="000099"/>
                </a:solidFill>
              </a:rPr>
              <a:t>b</a:t>
            </a:r>
            <a:r>
              <a:rPr lang="cs-CZ" b="1" i="1" dirty="0" err="1" smtClean="0"/>
              <a:t>x</a:t>
            </a:r>
            <a:r>
              <a:rPr lang="cs-CZ" b="1" i="1" dirty="0" smtClean="0"/>
              <a:t>  + </a:t>
            </a:r>
            <a:r>
              <a:rPr lang="cs-CZ" b="1" dirty="0" smtClean="0">
                <a:solidFill>
                  <a:srgbClr val="00B050"/>
                </a:solidFill>
              </a:rPr>
              <a:t>c  </a:t>
            </a:r>
            <a:r>
              <a:rPr lang="cs-CZ" b="1" dirty="0" smtClean="0"/>
              <a:t>= 0</a:t>
            </a:r>
          </a:p>
          <a:p>
            <a:pPr marL="0" indent="0" algn="ctr">
              <a:buNone/>
            </a:pP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err="1" smtClean="0"/>
              <a:t>x</a:t>
            </a:r>
            <a:r>
              <a:rPr lang="cs-CZ" sz="2400" dirty="0" err="1" smtClean="0">
                <a:sym typeface="Symbol"/>
              </a:rPr>
              <a:t></a:t>
            </a:r>
            <a:r>
              <a:rPr lang="cs-CZ" sz="2400" dirty="0" err="1">
                <a:sym typeface="Symbol"/>
              </a:rPr>
              <a:t>R</a:t>
            </a:r>
            <a:r>
              <a:rPr lang="cs-CZ" sz="2800" b="1" dirty="0" smtClean="0">
                <a:solidFill>
                  <a:srgbClr val="CC6600"/>
                </a:solidFill>
              </a:rPr>
              <a:t> </a:t>
            </a:r>
            <a:r>
              <a:rPr lang="cs-CZ" sz="2800" b="1" i="1" dirty="0" smtClean="0"/>
              <a:t> </a:t>
            </a:r>
            <a:r>
              <a:rPr lang="cs-CZ" sz="2400" dirty="0">
                <a:solidFill>
                  <a:srgbClr val="FF0000"/>
                </a:solidFill>
              </a:rPr>
              <a:t>a</a:t>
            </a:r>
            <a:r>
              <a:rPr lang="cs-CZ" sz="2400" dirty="0"/>
              <a:t>, </a:t>
            </a:r>
            <a:r>
              <a:rPr lang="cs-CZ" sz="2400" dirty="0" smtClean="0">
                <a:solidFill>
                  <a:srgbClr val="000099"/>
                </a:solidFill>
              </a:rPr>
              <a:t>b</a:t>
            </a:r>
            <a:r>
              <a:rPr lang="cs-CZ" sz="2400" dirty="0" smtClean="0"/>
              <a:t>, </a:t>
            </a:r>
            <a:r>
              <a:rPr lang="cs-CZ" sz="2400" dirty="0">
                <a:solidFill>
                  <a:srgbClr val="CC6600"/>
                </a:solidFill>
              </a:rPr>
              <a:t>c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R,</a:t>
            </a:r>
            <a:r>
              <a:rPr lang="cs-CZ" sz="2400" dirty="0"/>
              <a:t> a</a:t>
            </a:r>
            <a:r>
              <a:rPr lang="cs-CZ" sz="2400" dirty="0">
                <a:sym typeface="Symbol"/>
              </a:rPr>
              <a:t>0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cap="all" dirty="0" smtClean="0"/>
              <a:t>         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		a</a:t>
            </a:r>
            <a:r>
              <a:rPr lang="cs-CZ" sz="2400" dirty="0"/>
              <a:t>	</a:t>
            </a:r>
            <a:r>
              <a:rPr lang="cs-CZ" sz="2400" dirty="0" smtClean="0"/>
              <a:t>kvadratický </a:t>
            </a:r>
          </a:p>
          <a:p>
            <a:pPr marL="0" indent="0">
              <a:buNone/>
            </a:pPr>
            <a:r>
              <a:rPr lang="cs-CZ" sz="2400" dirty="0" smtClean="0"/>
              <a:t>		</a:t>
            </a:r>
            <a:r>
              <a:rPr lang="cs-CZ" sz="2400" dirty="0" smtClean="0">
                <a:solidFill>
                  <a:srgbClr val="000099"/>
                </a:solidFill>
              </a:rPr>
              <a:t>b</a:t>
            </a:r>
            <a:r>
              <a:rPr lang="cs-CZ" sz="2400" dirty="0" smtClean="0"/>
              <a:t>	lineární  </a:t>
            </a:r>
            <a:r>
              <a:rPr lang="cs-CZ" sz="2400" dirty="0"/>
              <a:t>	koeficient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rgbClr val="CC6600"/>
                </a:solidFill>
              </a:rPr>
              <a:t>		</a:t>
            </a:r>
            <a:r>
              <a:rPr lang="cs-CZ" sz="2400" dirty="0" smtClean="0">
                <a:solidFill>
                  <a:srgbClr val="00B050"/>
                </a:solidFill>
              </a:rPr>
              <a:t>c</a:t>
            </a:r>
            <a:r>
              <a:rPr lang="cs-CZ" sz="2400" dirty="0" smtClean="0">
                <a:solidFill>
                  <a:srgbClr val="CC6600"/>
                </a:solidFill>
              </a:rPr>
              <a:t>	</a:t>
            </a:r>
            <a:r>
              <a:rPr lang="cs-CZ" sz="2400" dirty="0" smtClean="0"/>
              <a:t>absolutní  </a:t>
            </a:r>
          </a:p>
          <a:p>
            <a:pPr marL="0" indent="0">
              <a:buNone/>
            </a:pPr>
            <a:r>
              <a:rPr lang="cs-CZ" sz="2400" i="1" dirty="0" smtClean="0"/>
              <a:t>		</a:t>
            </a:r>
            <a:r>
              <a:rPr lang="cs-CZ" sz="2400" i="1" dirty="0" smtClean="0">
                <a:solidFill>
                  <a:srgbClr val="FF0000"/>
                </a:solidFill>
              </a:rPr>
              <a:t>		</a:t>
            </a:r>
            <a:endParaRPr lang="cs-CZ" sz="2400" dirty="0" smtClean="0"/>
          </a:p>
        </p:txBody>
      </p:sp>
      <p:sp>
        <p:nvSpPr>
          <p:cNvPr id="2" name="Zaoblený obdélník 1"/>
          <p:cNvSpPr>
            <a:spLocks noChangeAspect="1"/>
          </p:cNvSpPr>
          <p:nvPr/>
        </p:nvSpPr>
        <p:spPr>
          <a:xfrm>
            <a:off x="2843808" y="3068960"/>
            <a:ext cx="373292" cy="576064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>
            <a:spLocks noChangeAspect="1"/>
          </p:cNvSpPr>
          <p:nvPr/>
        </p:nvSpPr>
        <p:spPr>
          <a:xfrm>
            <a:off x="3707904" y="3068960"/>
            <a:ext cx="576064" cy="576064"/>
          </a:xfrm>
          <a:prstGeom prst="roundRect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>
            <a:spLocks noChangeAspect="1"/>
          </p:cNvSpPr>
          <p:nvPr/>
        </p:nvSpPr>
        <p:spPr>
          <a:xfrm>
            <a:off x="4716016" y="3068960"/>
            <a:ext cx="746584" cy="576064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09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453656"/>
          </a:xfrm>
          <a:ln w="31750">
            <a:noFill/>
          </a:ln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cs typeface="Times New Roman" pitchFamily="18" charset="0"/>
              </a:rPr>
              <a:t>Diskriminant kvadratické rovnice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b="1" i="1" dirty="0"/>
              <a:t>x</a:t>
            </a:r>
            <a:r>
              <a:rPr lang="cs-CZ" sz="2800" b="1" i="1" baseline="30000" dirty="0"/>
              <a:t>2</a:t>
            </a:r>
            <a:r>
              <a:rPr lang="cs-CZ" sz="2800" b="1" i="1" dirty="0"/>
              <a:t> + </a:t>
            </a:r>
            <a:r>
              <a:rPr lang="cs-CZ" sz="2800" b="1" i="1" dirty="0" err="1">
                <a:solidFill>
                  <a:srgbClr val="000099"/>
                </a:solidFill>
              </a:rPr>
              <a:t>b</a:t>
            </a:r>
            <a:r>
              <a:rPr lang="cs-CZ" sz="2800" b="1" i="1" dirty="0" err="1"/>
              <a:t>x</a:t>
            </a:r>
            <a:r>
              <a:rPr lang="cs-CZ" sz="2800" b="1" i="1" dirty="0"/>
              <a:t> </a:t>
            </a:r>
            <a:r>
              <a:rPr lang="cs-CZ" sz="2800" b="1" i="1" dirty="0" smtClean="0"/>
              <a:t>+ </a:t>
            </a:r>
            <a:r>
              <a:rPr lang="cs-CZ" sz="2800" b="1" dirty="0">
                <a:solidFill>
                  <a:srgbClr val="00B050"/>
                </a:solidFill>
              </a:rPr>
              <a:t>c</a:t>
            </a:r>
            <a:r>
              <a:rPr lang="cs-CZ" sz="2800" b="1" i="1" dirty="0" smtClean="0"/>
              <a:t> </a:t>
            </a:r>
            <a:r>
              <a:rPr lang="cs-CZ" sz="2800" b="1" i="1" dirty="0"/>
              <a:t>= 0 </a:t>
            </a:r>
            <a:endParaRPr lang="cs-CZ" sz="2800" dirty="0"/>
          </a:p>
          <a:p>
            <a:pPr marL="0" indent="0">
              <a:buNone/>
            </a:pPr>
            <a:endParaRPr lang="cs-CZ" sz="2800" dirty="0" smtClean="0"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	     D = </a:t>
            </a:r>
            <a:r>
              <a:rPr lang="cs-CZ" dirty="0">
                <a:solidFill>
                  <a:srgbClr val="000099"/>
                </a:solidFill>
              </a:rPr>
              <a:t> </a:t>
            </a:r>
            <a:r>
              <a:rPr lang="cs-CZ" dirty="0" smtClean="0">
                <a:solidFill>
                  <a:srgbClr val="000099"/>
                </a:solidFill>
              </a:rPr>
              <a:t>b</a:t>
            </a:r>
            <a:r>
              <a:rPr lang="cs-CZ" baseline="30000" dirty="0" smtClean="0">
                <a:solidFill>
                  <a:srgbClr val="000099"/>
                </a:solidFill>
              </a:rPr>
              <a:t>2</a:t>
            </a:r>
            <a:r>
              <a:rPr lang="cs-CZ" b="1" dirty="0" smtClean="0"/>
              <a:t> - 4</a:t>
            </a:r>
            <a:r>
              <a:rPr lang="cs-CZ" b="1" i="1" dirty="0" smtClean="0">
                <a:solidFill>
                  <a:srgbClr val="FF0000"/>
                </a:solidFill>
              </a:rPr>
              <a:t>a </a:t>
            </a:r>
            <a:r>
              <a:rPr lang="cs-CZ" b="1" dirty="0" smtClean="0">
                <a:solidFill>
                  <a:srgbClr val="00B050"/>
                </a:solidFill>
              </a:rPr>
              <a:t>c </a:t>
            </a:r>
            <a:endParaRPr lang="cs-CZ" b="1" dirty="0" smtClean="0"/>
          </a:p>
          <a:p>
            <a:pPr marL="0" indent="0" algn="ctr">
              <a:buNone/>
            </a:pPr>
            <a:endParaRPr lang="cs-CZ" sz="2400" b="1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Diskriminant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64603" y="3985900"/>
            <a:ext cx="47274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K</a:t>
            </a:r>
            <a:r>
              <a:rPr lang="cs-CZ" sz="2800" dirty="0" smtClean="0"/>
              <a:t>ořeny </a:t>
            </a:r>
            <a:r>
              <a:rPr lang="cs-CZ" sz="2400" dirty="0" smtClean="0"/>
              <a:t>kvadratické rovnice 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364088" y="5949280"/>
            <a:ext cx="31020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2575079" y="4523634"/>
                <a:ext cx="4085153" cy="1497654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320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3200" b="0" i="0" baseline="-25000" smtClean="0">
                          <a:solidFill>
                            <a:schemeClr val="tx1"/>
                          </a:solidFill>
                          <a:latin typeface="Cambria Math"/>
                        </a:rPr>
                        <m:t>1,2</m:t>
                      </m:r>
                      <m:r>
                        <a:rPr lang="cs-CZ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2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i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sz="3200" i="0" smtClean="0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b</m:t>
                          </m:r>
                          <m:r>
                            <a:rPr lang="cs-CZ" sz="320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cs-CZ" sz="3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m:rPr>
                                  <m:sty m:val="p"/>
                                </m:rPr>
                                <a:rPr lang="cs-CZ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D</m:t>
                              </m:r>
                            </m:e>
                          </m:rad>
                        </m:num>
                        <m:den>
                          <m:r>
                            <a:rPr lang="cs-CZ" sz="320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cs-CZ" sz="320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a</m:t>
                          </m:r>
                        </m:den>
                      </m:f>
                    </m:oMath>
                  </m:oMathPara>
                </a14:m>
                <a:endParaRPr lang="cs-CZ" sz="3200" dirty="0" smtClean="0"/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079" y="4523634"/>
                <a:ext cx="4085153" cy="14976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se šipkou 6"/>
          <p:cNvCxnSpPr/>
          <p:nvPr/>
        </p:nvCxnSpPr>
        <p:spPr>
          <a:xfrm flipH="1">
            <a:off x="6012160" y="2492896"/>
            <a:ext cx="1584176" cy="115212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5663859" y="2492896"/>
            <a:ext cx="168281" cy="1152128"/>
          </a:xfrm>
          <a:prstGeom prst="straightConnector1">
            <a:avLst/>
          </a:prstGeom>
          <a:ln w="25400" cap="rnd" cmpd="dbl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4667486" y="2492896"/>
            <a:ext cx="1992746" cy="1008213"/>
          </a:xfrm>
          <a:prstGeom prst="straightConnector1">
            <a:avLst/>
          </a:prstGeom>
          <a:ln w="254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89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1475656" y="3864322"/>
                <a:ext cx="3852427" cy="2715936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800" i="0" smtClean="0">
                        <a:solidFill>
                          <a:schemeClr val="tx1"/>
                        </a:solidFill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800" b="0" i="0" baseline="-25000" smtClean="0">
                        <a:solidFill>
                          <a:schemeClr val="tx1"/>
                        </a:solidFill>
                        <a:latin typeface="Cambria Math"/>
                      </a:rPr>
                      <m:t>1,2</m:t>
                    </m:r>
                    <m:r>
                      <a:rPr lang="cs-CZ" sz="28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cs-CZ" sz="280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8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rad>
                      </m:num>
                      <m:den>
                        <m:r>
                          <a:rPr lang="cs-CZ" sz="280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cs-CZ" sz="28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sz="2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>
                            <a:solidFill>
                              <a:schemeClr val="tx1"/>
                            </a:solidFill>
                            <a:latin typeface="Cambria Math"/>
                          </a:rPr>
                          <m:t>3±</m:t>
                        </m:r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cs-CZ" sz="2800" baseline="-25000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 b="0" i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400" baseline="-25000">
                        <a:latin typeface="Cambria Math"/>
                      </a:rPr>
                      <m:t>1</m:t>
                    </m:r>
                  </m:oMath>
                </a14:m>
                <a:r>
                  <a:rPr lang="cs-CZ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  <a:r>
                  <a:rPr lang="cs-CZ" sz="2400" dirty="0" smtClean="0"/>
                  <a:t>=</a:t>
                </a:r>
                <a:r>
                  <a:rPr lang="cs-CZ" sz="2400" dirty="0">
                    <a:latin typeface="+mn-lt"/>
                  </a:rPr>
                  <a:t>1</a:t>
                </a:r>
                <a:endParaRPr lang="cs-CZ" sz="2400" dirty="0" smtClean="0">
                  <a:latin typeface="+mn-lt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40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400" baseline="-25000">
                        <a:latin typeface="Cambria Math"/>
                      </a:rPr>
                      <m:t>1</m:t>
                    </m:r>
                  </m:oMath>
                </a14:m>
                <a:r>
                  <a:rPr lang="cs-CZ" sz="2400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  <a:r>
                  <a:rPr lang="cs-CZ" sz="2400" dirty="0" smtClean="0"/>
                  <a:t>=</a:t>
                </a:r>
                <a14:m>
                  <m:oMath xmlns:m="http://schemas.openxmlformats.org/officeDocument/2006/math">
                    <m:r>
                      <a:rPr lang="cs-CZ" sz="2400" b="0" i="0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 smtClean="0"/>
                  <a:t> </a:t>
                </a:r>
                <a:endParaRPr lang="cs-CZ" sz="2400" dirty="0"/>
              </a:p>
              <a:p>
                <a:r>
                  <a:rPr lang="cs-CZ" sz="3200" dirty="0" smtClean="0"/>
                  <a:t> </a:t>
                </a: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864322"/>
                <a:ext cx="3852427" cy="2715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8495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1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2642" y="2060848"/>
            <a:ext cx="4367430" cy="505254"/>
          </a:xfrm>
        </p:spPr>
        <p:txBody>
          <a:bodyPr/>
          <a:lstStyle/>
          <a:p>
            <a:pPr marL="0" lvl="0" indent="0" eaLnBrk="1" hangingPunct="1">
              <a:lnSpc>
                <a:spcPct val="150000"/>
              </a:lnSpc>
              <a:buNone/>
              <a:defRPr/>
            </a:pPr>
            <a:r>
              <a:rPr lang="cs-CZ" sz="2400" dirty="0"/>
              <a:t>Řešte rovnici </a:t>
            </a:r>
            <a:r>
              <a:rPr lang="cs-CZ" sz="2400" dirty="0" smtClean="0"/>
              <a:t>  </a:t>
            </a:r>
            <a:r>
              <a:rPr lang="cs-CZ" sz="2400" b="1" dirty="0" smtClean="0"/>
              <a:t>2x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 </a:t>
            </a:r>
            <a:r>
              <a:rPr lang="cs-CZ" sz="2400" b="1" dirty="0"/>
              <a:t>– 3x + 1 = 0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5796136" y="2970660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377811" y="2627620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Určíme koeficienty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979712" y="3356992"/>
            <a:ext cx="4440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>
                <a:latin typeface="+mn-lt"/>
                <a:cs typeface="Times New Roman" pitchFamily="18" charset="0"/>
              </a:rPr>
              <a:t>D = </a:t>
            </a:r>
            <a:r>
              <a:rPr lang="cs-CZ" sz="2400" dirty="0">
                <a:solidFill>
                  <a:srgbClr val="000099"/>
                </a:solidFill>
                <a:latin typeface="+mn-lt"/>
              </a:rPr>
              <a:t> </a:t>
            </a:r>
            <a:r>
              <a:rPr lang="cs-CZ" sz="2400" dirty="0" smtClean="0">
                <a:solidFill>
                  <a:srgbClr val="000099"/>
                </a:solidFill>
                <a:latin typeface="+mn-lt"/>
              </a:rPr>
              <a:t>(-3)</a:t>
            </a:r>
            <a:r>
              <a:rPr lang="cs-CZ" sz="2400" baseline="30000" dirty="0" smtClean="0">
                <a:solidFill>
                  <a:srgbClr val="000099"/>
                </a:solidFill>
                <a:latin typeface="+mn-lt"/>
              </a:rPr>
              <a:t>2</a:t>
            </a:r>
            <a:r>
              <a:rPr lang="cs-CZ" sz="2400" b="1" dirty="0" smtClean="0">
                <a:latin typeface="+mn-lt"/>
              </a:rPr>
              <a:t> – 4</a:t>
            </a:r>
            <a:r>
              <a:rPr lang="cs-CZ" sz="24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2400" b="1" i="1" dirty="0" smtClean="0">
                <a:latin typeface="+mn-lt"/>
              </a:rPr>
              <a:t>. </a:t>
            </a:r>
            <a:r>
              <a:rPr lang="cs-CZ" sz="2400" b="1" i="1" dirty="0" smtClean="0">
                <a:solidFill>
                  <a:srgbClr val="FF0000"/>
                </a:solidFill>
                <a:latin typeface="+mn-lt"/>
              </a:rPr>
              <a:t>2 </a:t>
            </a:r>
            <a:r>
              <a:rPr lang="cs-CZ" sz="2400" b="1" i="1" dirty="0" smtClean="0">
                <a:latin typeface="+mn-lt"/>
              </a:rPr>
              <a:t>.</a:t>
            </a:r>
            <a:r>
              <a:rPr lang="cs-CZ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</a:rPr>
              <a:t>1 </a:t>
            </a:r>
            <a:r>
              <a:rPr lang="cs-CZ" sz="2400" b="1" dirty="0" smtClean="0">
                <a:latin typeface="+mn-lt"/>
              </a:rPr>
              <a:t>= 9 – 8 = 1</a:t>
            </a:r>
            <a:endParaRPr lang="cs-CZ" sz="2400" dirty="0">
              <a:latin typeface="+mn-lt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019909" y="3284984"/>
            <a:ext cx="1440523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Vypočítáme</a:t>
            </a:r>
            <a:endParaRPr lang="cs-CZ" dirty="0"/>
          </a:p>
        </p:txBody>
      </p:sp>
      <p:sp>
        <p:nvSpPr>
          <p:cNvPr id="11" name="Šipka doleva 10"/>
          <p:cNvSpPr/>
          <p:nvPr/>
        </p:nvSpPr>
        <p:spPr>
          <a:xfrm>
            <a:off x="5652120" y="4365104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140058" y="4365104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Dosadíme a vypočteme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3275856" y="5559623"/>
                <a:ext cx="1576072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i="1" dirty="0"/>
                  <a:t> </a:t>
                </a:r>
                <a:r>
                  <a:rPr lang="cs-CZ" sz="2400" b="1" i="1" dirty="0"/>
                  <a:t>K </a:t>
                </a:r>
                <a:r>
                  <a:rPr lang="cs-CZ" sz="2400" b="1" dirty="0"/>
                  <a:t>= </a:t>
                </a:r>
                <a:r>
                  <a:rPr lang="cs-CZ" sz="2400" b="1" dirty="0" smtClean="0"/>
                  <a:t>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0" dirty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400" b="1" i="0" dirty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400" b="1" dirty="0" smtClean="0"/>
                  <a:t>; 2}</a:t>
                </a:r>
                <a:endParaRPr lang="cs-CZ" sz="2400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5559623"/>
                <a:ext cx="1576072" cy="624082"/>
              </a:xfrm>
              <a:prstGeom prst="rect">
                <a:avLst/>
              </a:prstGeom>
              <a:blipFill rotWithShape="1">
                <a:blip r:embed="rId3"/>
                <a:stretch>
                  <a:fillRect l="-386" r="-5019" b="-88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Šipka doleva 14"/>
          <p:cNvSpPr/>
          <p:nvPr/>
        </p:nvSpPr>
        <p:spPr>
          <a:xfrm>
            <a:off x="5220072" y="5706964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798745" y="5651956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zapíšeme obor pravdivosti</a:t>
            </a:r>
          </a:p>
        </p:txBody>
      </p:sp>
      <p:cxnSp>
        <p:nvCxnSpPr>
          <p:cNvPr id="18" name="Přímá spojnice se šipkou 17"/>
          <p:cNvCxnSpPr/>
          <p:nvPr/>
        </p:nvCxnSpPr>
        <p:spPr>
          <a:xfrm>
            <a:off x="7092280" y="4941168"/>
            <a:ext cx="0" cy="63878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7092280" y="3717032"/>
            <a:ext cx="0" cy="67769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1799692" y="2852936"/>
            <a:ext cx="385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400" dirty="0" smtClean="0">
                <a:solidFill>
                  <a:srgbClr val="FF0000"/>
                </a:solidFill>
              </a:rPr>
              <a:t>a = 2  </a:t>
            </a:r>
            <a:r>
              <a:rPr lang="cs-CZ" sz="2400" dirty="0" smtClean="0"/>
              <a:t>    </a:t>
            </a:r>
            <a:r>
              <a:rPr lang="cs-CZ" sz="2400" dirty="0" smtClean="0">
                <a:solidFill>
                  <a:srgbClr val="000099"/>
                </a:solidFill>
              </a:rPr>
              <a:t>b = -3      </a:t>
            </a:r>
            <a:r>
              <a:rPr lang="cs-CZ" sz="2400" dirty="0" smtClean="0">
                <a:solidFill>
                  <a:srgbClr val="00B050"/>
                </a:solidFill>
              </a:rPr>
              <a:t>c= 1</a:t>
            </a:r>
          </a:p>
        </p:txBody>
      </p:sp>
      <p:cxnSp>
        <p:nvCxnSpPr>
          <p:cNvPr id="25" name="Přímá spojnice se šipkou 24"/>
          <p:cNvCxnSpPr/>
          <p:nvPr/>
        </p:nvCxnSpPr>
        <p:spPr>
          <a:xfrm flipH="1">
            <a:off x="7092280" y="2924944"/>
            <a:ext cx="7080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95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5" grpId="0" animBg="1"/>
      <p:bldP spid="2" grpId="0"/>
      <p:bldP spid="4" grpId="0"/>
      <p:bldP spid="6" grpId="0"/>
      <p:bldP spid="11" grpId="0" animBg="1"/>
      <p:bldP spid="9" grpId="0"/>
      <p:bldP spid="12" grpId="0"/>
      <p:bldP spid="15" grpId="0" animBg="1"/>
      <p:bldP spid="13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2649384" y="3933056"/>
                <a:ext cx="3019229" cy="1250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1" i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1" i="0" baseline="-25000">
                        <a:latin typeface="Cambria Math"/>
                      </a:rPr>
                      <m:t>1,2</m:t>
                    </m:r>
                    <m:r>
                      <m:rPr>
                        <m:nor/>
                      </m:rPr>
                      <a:rPr lang="cs-CZ" sz="2000" b="1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0" i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−4</m:t>
                        </m:r>
                        <m:r>
                          <m:rPr>
                            <m:nor/>
                          </m:rPr>
                          <a:rPr lang="cs-CZ" sz="2000" i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cs-CZ" sz="2000" b="0" i="0" smtClean="0">
                                <a:latin typeface="Cambria Math"/>
                              </a:rPr>
                              <m:t>0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cs-CZ" sz="2000" i="0">
                            <a:latin typeface="Cambria Math"/>
                          </a:rPr>
                          <m:t>2.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cs-CZ" sz="2000" i="0">
                            <a:latin typeface="Cambria Math"/>
                          </a:rPr>
                          <m:t>±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000" baseline="-25000" dirty="0">
                  <a:latin typeface="Cambria Math"/>
                </a:endParaRPr>
              </a:p>
              <a:p>
                <a:endParaRPr lang="cs-CZ" sz="2000" dirty="0" smtClean="0"/>
              </a:p>
              <a:p>
                <a:r>
                  <a:rPr lang="cs-CZ" sz="2000" dirty="0"/>
                  <a:t> </a:t>
                </a:r>
                <a:r>
                  <a:rPr lang="cs-CZ" sz="2000" dirty="0" smtClean="0"/>
                  <a:t>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1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1" baseline="-25000">
                        <a:latin typeface="Cambria Math"/>
                      </a:rPr>
                      <m:t>1,2</m:t>
                    </m:r>
                  </m:oMath>
                </a14:m>
                <a:r>
                  <a:rPr lang="cs-CZ" sz="2000" b="1" dirty="0" smtClean="0"/>
                  <a:t> = -2</a:t>
                </a:r>
                <a:endParaRPr lang="cs-CZ" sz="2000" b="1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384" y="3933056"/>
                <a:ext cx="3019229" cy="1250792"/>
              </a:xfrm>
              <a:prstGeom prst="rect">
                <a:avLst/>
              </a:prstGeom>
              <a:blipFill rotWithShape="1">
                <a:blip r:embed="rId2"/>
                <a:stretch>
                  <a:fillRect b="-82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8495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2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5386" y="2132856"/>
            <a:ext cx="4512188" cy="50525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dirty="0"/>
              <a:t>Řešte rovnici </a:t>
            </a:r>
            <a:r>
              <a:rPr lang="cs-CZ" sz="2400" dirty="0" smtClean="0"/>
              <a:t>    </a:t>
            </a:r>
            <a:r>
              <a:rPr lang="cs-CZ" sz="2400" b="1" i="1" dirty="0" smtClean="0"/>
              <a:t>x</a:t>
            </a:r>
            <a:r>
              <a:rPr lang="cs-CZ" sz="2400" b="1" i="1" baseline="30000" dirty="0" smtClean="0"/>
              <a:t>2</a:t>
            </a:r>
            <a:r>
              <a:rPr lang="cs-CZ" sz="2400" b="1" i="1" dirty="0"/>
              <a:t> </a:t>
            </a:r>
            <a:r>
              <a:rPr lang="cs-CZ" sz="2400" b="1" i="1" dirty="0" smtClean="0"/>
              <a:t>- 4x + 4</a:t>
            </a:r>
            <a:r>
              <a:rPr lang="cs-CZ" sz="2400" b="1" dirty="0" smtClean="0">
                <a:solidFill>
                  <a:srgbClr val="00B050"/>
                </a:solidFill>
              </a:rPr>
              <a:t> </a:t>
            </a:r>
            <a:r>
              <a:rPr lang="cs-CZ" sz="2400" b="1" dirty="0" smtClean="0"/>
              <a:t>= 0</a:t>
            </a: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3255367"/>
            <a:ext cx="4725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b="1" dirty="0"/>
              <a:t>D = b</a:t>
            </a:r>
            <a:r>
              <a:rPr lang="cs-CZ" sz="2400" b="1" baseline="30000" dirty="0"/>
              <a:t>2</a:t>
            </a:r>
            <a:r>
              <a:rPr lang="cs-CZ" sz="2400" b="1" dirty="0"/>
              <a:t> – 4ac = </a:t>
            </a:r>
            <a:r>
              <a:rPr lang="cs-CZ" sz="2400" dirty="0"/>
              <a:t>(-4)</a:t>
            </a:r>
            <a:r>
              <a:rPr lang="cs-CZ" sz="2400" baseline="30000" dirty="0"/>
              <a:t>2</a:t>
            </a:r>
            <a:r>
              <a:rPr lang="cs-CZ" sz="2400" dirty="0"/>
              <a:t> - 4 . 1 . 4 = </a:t>
            </a:r>
            <a:r>
              <a:rPr lang="cs-CZ" sz="2400" dirty="0" smtClean="0"/>
              <a:t>0</a:t>
            </a:r>
            <a:endParaRPr lang="cs-CZ" sz="2400" i="1" dirty="0"/>
          </a:p>
        </p:txBody>
      </p:sp>
      <p:sp>
        <p:nvSpPr>
          <p:cNvPr id="11" name="Šipka doleva 10"/>
          <p:cNvSpPr/>
          <p:nvPr/>
        </p:nvSpPr>
        <p:spPr>
          <a:xfrm>
            <a:off x="4644008" y="4869160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051018" y="2778899"/>
            <a:ext cx="36465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258888" algn="l"/>
                <a:tab pos="2597150" algn="l"/>
              </a:tabLst>
            </a:pPr>
            <a:r>
              <a:rPr lang="cs-CZ" sz="2000" dirty="0"/>
              <a:t>a</a:t>
            </a:r>
            <a:r>
              <a:rPr lang="cs-CZ" sz="2000" dirty="0" smtClean="0"/>
              <a:t> = 1	 b = -4	 	c = 4</a:t>
            </a:r>
            <a:endParaRPr lang="cs-CZ" sz="2000" dirty="0"/>
          </a:p>
        </p:txBody>
      </p:sp>
      <p:sp>
        <p:nvSpPr>
          <p:cNvPr id="12" name="Obdélník 11"/>
          <p:cNvSpPr/>
          <p:nvPr/>
        </p:nvSpPr>
        <p:spPr>
          <a:xfrm>
            <a:off x="2855498" y="5445224"/>
            <a:ext cx="1356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{-2}</a:t>
            </a:r>
            <a:endParaRPr lang="cs-CZ" sz="2400" dirty="0"/>
          </a:p>
        </p:txBody>
      </p:sp>
      <p:sp>
        <p:nvSpPr>
          <p:cNvPr id="15" name="Šipka doleva 14"/>
          <p:cNvSpPr/>
          <p:nvPr/>
        </p:nvSpPr>
        <p:spPr>
          <a:xfrm>
            <a:off x="4716016" y="5652877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294689" y="5559623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zapíšeme obor pravdivosti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5160775" y="4797152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1 dvojnásobný kořen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12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4" grpId="0"/>
      <p:bldP spid="11" grpId="0" animBg="1"/>
      <p:bldP spid="9" grpId="0"/>
      <p:bldP spid="12" grpId="0"/>
      <p:bldP spid="15" grpId="0" animBg="1"/>
      <p:bldP spid="13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8495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3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7964" y="2132856"/>
            <a:ext cx="6600420" cy="50525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dirty="0"/>
              <a:t>Řešte rovnici:     </a:t>
            </a:r>
            <a:r>
              <a:rPr lang="cs-CZ" sz="2400" b="1" dirty="0"/>
              <a:t>x</a:t>
            </a:r>
            <a:r>
              <a:rPr lang="cs-CZ" sz="2400" b="1" baseline="30000" dirty="0"/>
              <a:t>2</a:t>
            </a:r>
            <a:r>
              <a:rPr lang="cs-CZ" sz="2400" b="1" dirty="0"/>
              <a:t> - 4x + 5 = </a:t>
            </a:r>
            <a:r>
              <a:rPr lang="cs-CZ" sz="2400" b="1" dirty="0" smtClean="0"/>
              <a:t>0</a:t>
            </a:r>
            <a:endParaRPr lang="cs-CZ" sz="2400" b="1" dirty="0"/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75253" y="3615407"/>
            <a:ext cx="6377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b="1" dirty="0"/>
              <a:t>D = b</a:t>
            </a:r>
            <a:r>
              <a:rPr lang="cs-CZ" sz="2400" b="1" baseline="30000" dirty="0"/>
              <a:t>2</a:t>
            </a:r>
            <a:r>
              <a:rPr lang="cs-CZ" sz="2400" b="1" dirty="0"/>
              <a:t> – 4ac </a:t>
            </a:r>
            <a:r>
              <a:rPr lang="cs-CZ" sz="2400" dirty="0"/>
              <a:t>= (-4)</a:t>
            </a:r>
            <a:r>
              <a:rPr lang="cs-CZ" sz="2400" baseline="30000" dirty="0"/>
              <a:t>2</a:t>
            </a:r>
            <a:r>
              <a:rPr lang="cs-CZ" sz="2400" dirty="0"/>
              <a:t> - 4 . 1 . </a:t>
            </a:r>
            <a:r>
              <a:rPr lang="cs-CZ" sz="2400" dirty="0" smtClean="0"/>
              <a:t>5 </a:t>
            </a:r>
            <a:r>
              <a:rPr lang="cs-CZ" sz="2400" dirty="0"/>
              <a:t>= </a:t>
            </a:r>
            <a:r>
              <a:rPr lang="cs-CZ" sz="2400" dirty="0" smtClean="0"/>
              <a:t>16 – 20 = -4</a:t>
            </a:r>
            <a:endParaRPr lang="cs-CZ" sz="2400" i="1" dirty="0"/>
          </a:p>
        </p:txBody>
      </p:sp>
      <p:sp>
        <p:nvSpPr>
          <p:cNvPr id="9" name="Obdélník 8"/>
          <p:cNvSpPr/>
          <p:nvPr/>
        </p:nvSpPr>
        <p:spPr>
          <a:xfrm>
            <a:off x="2555777" y="2780928"/>
            <a:ext cx="3371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258888" algn="l"/>
                <a:tab pos="2425700" algn="l"/>
              </a:tabLst>
            </a:pPr>
            <a:r>
              <a:rPr lang="cs-CZ" sz="2000" dirty="0" smtClean="0"/>
              <a:t>  a = 1	 b = -4	 c = 5</a:t>
            </a:r>
            <a:endParaRPr lang="cs-CZ" sz="2000" dirty="0"/>
          </a:p>
        </p:txBody>
      </p:sp>
      <p:sp>
        <p:nvSpPr>
          <p:cNvPr id="12" name="Obdélník 11"/>
          <p:cNvSpPr/>
          <p:nvPr/>
        </p:nvSpPr>
        <p:spPr>
          <a:xfrm>
            <a:off x="3390139" y="5157192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 }</a:t>
            </a:r>
            <a:endParaRPr lang="cs-CZ" sz="2400" dirty="0"/>
          </a:p>
        </p:txBody>
      </p:sp>
      <p:sp>
        <p:nvSpPr>
          <p:cNvPr id="15" name="Šipka doleva 14"/>
          <p:cNvSpPr/>
          <p:nvPr/>
        </p:nvSpPr>
        <p:spPr>
          <a:xfrm rot="10800000">
            <a:off x="3512564" y="4661903"/>
            <a:ext cx="699396" cy="56377"/>
          </a:xfrm>
          <a:prstGeom prst="left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283576" y="4499828"/>
            <a:ext cx="323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záporný výraz </a:t>
            </a:r>
            <a:r>
              <a:rPr lang="cs-CZ" dirty="0" smtClean="0"/>
              <a:t>nelze odmocnit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1470937" y="4490536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 R nemá 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70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4" grpId="0"/>
      <p:bldP spid="9" grpId="0"/>
      <p:bldP spid="12" grpId="0"/>
      <p:bldP spid="15" grpId="0" animBg="1"/>
      <p:bldP spid="13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16832"/>
            <a:ext cx="8686800" cy="4453656"/>
          </a:xfrm>
          <a:ln w="31750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cs-CZ" sz="2800" dirty="0" smtClean="0">
                <a:cs typeface="Times New Roman" pitchFamily="18" charset="0"/>
              </a:rPr>
              <a:t>Řešení kvadratické rovnice  </a:t>
            </a:r>
            <a:endParaRPr lang="cs-CZ" sz="2800" dirty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a</a:t>
            </a:r>
            <a:r>
              <a:rPr lang="cs-CZ" b="1" i="1" dirty="0" smtClean="0"/>
              <a:t>x</a:t>
            </a:r>
            <a:r>
              <a:rPr lang="cs-CZ" b="1" i="1" baseline="30000" dirty="0" smtClean="0"/>
              <a:t>2</a:t>
            </a:r>
            <a:r>
              <a:rPr lang="cs-CZ" b="1" i="1" dirty="0"/>
              <a:t> + </a:t>
            </a:r>
            <a:r>
              <a:rPr lang="cs-CZ" b="1" i="1" dirty="0" err="1" smtClean="0">
                <a:solidFill>
                  <a:srgbClr val="000099"/>
                </a:solidFill>
              </a:rPr>
              <a:t>b</a:t>
            </a:r>
            <a:r>
              <a:rPr lang="cs-CZ" b="1" i="1" dirty="0" err="1" smtClean="0"/>
              <a:t>x</a:t>
            </a:r>
            <a:r>
              <a:rPr lang="cs-CZ" b="1" i="1" dirty="0" smtClean="0"/>
              <a:t>  + </a:t>
            </a:r>
            <a:r>
              <a:rPr lang="cs-CZ" b="1" dirty="0" smtClean="0">
                <a:solidFill>
                  <a:srgbClr val="00B050"/>
                </a:solidFill>
              </a:rPr>
              <a:t>c  </a:t>
            </a:r>
            <a:r>
              <a:rPr lang="cs-CZ" b="1" dirty="0" smtClean="0"/>
              <a:t>= 0</a:t>
            </a:r>
          </a:p>
          <a:p>
            <a:pPr marL="0" indent="0" algn="ctr">
              <a:buNone/>
            </a:pPr>
            <a:r>
              <a:rPr lang="cs-CZ" sz="2400" b="1" dirty="0" err="1" smtClean="0"/>
              <a:t>x</a:t>
            </a:r>
            <a:r>
              <a:rPr lang="cs-CZ" sz="2400" dirty="0" err="1" smtClean="0">
                <a:sym typeface="Symbol"/>
              </a:rPr>
              <a:t></a:t>
            </a:r>
            <a:r>
              <a:rPr lang="cs-CZ" sz="2400" dirty="0" err="1">
                <a:sym typeface="Symbol"/>
              </a:rPr>
              <a:t>R</a:t>
            </a:r>
            <a:r>
              <a:rPr lang="cs-CZ" sz="2800" b="1" dirty="0" smtClean="0">
                <a:solidFill>
                  <a:srgbClr val="CC6600"/>
                </a:solidFill>
              </a:rPr>
              <a:t> </a:t>
            </a:r>
            <a:r>
              <a:rPr lang="cs-CZ" sz="2800" b="1" i="1" dirty="0" smtClean="0"/>
              <a:t> </a:t>
            </a:r>
            <a:r>
              <a:rPr lang="cs-CZ" sz="2400" dirty="0">
                <a:solidFill>
                  <a:srgbClr val="FF0000"/>
                </a:solidFill>
              </a:rPr>
              <a:t>a</a:t>
            </a:r>
            <a:r>
              <a:rPr lang="cs-CZ" sz="2400" dirty="0"/>
              <a:t>, </a:t>
            </a:r>
            <a:r>
              <a:rPr lang="cs-CZ" sz="2400" dirty="0" smtClean="0">
                <a:solidFill>
                  <a:srgbClr val="000099"/>
                </a:solidFill>
              </a:rPr>
              <a:t>b</a:t>
            </a:r>
            <a:r>
              <a:rPr lang="cs-CZ" sz="2400" dirty="0" smtClean="0"/>
              <a:t>, </a:t>
            </a:r>
            <a:r>
              <a:rPr lang="cs-CZ" sz="2400" dirty="0">
                <a:solidFill>
                  <a:srgbClr val="CC6600"/>
                </a:solidFill>
              </a:rPr>
              <a:t>c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R,</a:t>
            </a:r>
            <a:r>
              <a:rPr lang="cs-CZ" sz="2400" dirty="0"/>
              <a:t> a</a:t>
            </a:r>
            <a:r>
              <a:rPr lang="cs-CZ" sz="2400" dirty="0">
                <a:sym typeface="Symbol"/>
              </a:rPr>
              <a:t></a:t>
            </a:r>
            <a:r>
              <a:rPr lang="cs-CZ" sz="2400" dirty="0" smtClean="0">
                <a:sym typeface="Symbol"/>
              </a:rPr>
              <a:t>0</a:t>
            </a:r>
          </a:p>
          <a:p>
            <a:pPr marL="0" indent="0" algn="ctr">
              <a:buNone/>
            </a:pPr>
            <a:endParaRPr lang="cs-CZ" sz="2400" dirty="0" smtClean="0">
              <a:sym typeface="Symbol"/>
            </a:endParaRPr>
          </a:p>
          <a:p>
            <a:pPr marL="0" indent="0">
              <a:buNone/>
              <a:tabLst>
                <a:tab pos="1709738" algn="l"/>
              </a:tabLst>
            </a:pPr>
            <a:r>
              <a:rPr lang="cs-CZ" sz="2400" normalizeH="1" dirty="0" smtClean="0">
                <a:sym typeface="Symbol"/>
              </a:rPr>
              <a:t>	</a:t>
            </a:r>
            <a:r>
              <a:rPr lang="cs-CZ" sz="2400" normalizeH="1" dirty="0" smtClean="0">
                <a:solidFill>
                  <a:srgbClr val="CC0099"/>
                </a:solidFill>
                <a:sym typeface="Symbol"/>
              </a:rPr>
              <a:t>D  0</a:t>
            </a:r>
            <a:r>
              <a:rPr lang="cs-CZ" sz="2400" i="1" normalizeH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C0099"/>
                </a:solidFill>
              </a:rPr>
              <a:t>  </a:t>
            </a:r>
            <a:r>
              <a:rPr lang="cs-CZ" sz="2400" b="1" dirty="0" smtClean="0"/>
              <a:t>má 2 reálná řešení</a:t>
            </a:r>
          </a:p>
          <a:p>
            <a:pPr marL="0" indent="0">
              <a:buNone/>
              <a:tabLst>
                <a:tab pos="1709738" algn="l"/>
              </a:tabLst>
            </a:pPr>
            <a:r>
              <a:rPr lang="cs-CZ" sz="2400" normalizeH="1" dirty="0" smtClean="0">
                <a:sym typeface="Symbol"/>
              </a:rPr>
              <a:t>	</a:t>
            </a:r>
            <a:r>
              <a:rPr lang="cs-CZ" sz="2400" normalizeH="1" dirty="0" smtClean="0">
                <a:solidFill>
                  <a:srgbClr val="33CC33"/>
                </a:solidFill>
                <a:sym typeface="Symbol"/>
              </a:rPr>
              <a:t>D</a:t>
            </a:r>
            <a:r>
              <a:rPr lang="cs-CZ" sz="2400" dirty="0" smtClean="0">
                <a:solidFill>
                  <a:srgbClr val="33CC33"/>
                </a:solidFill>
                <a:sym typeface="Symbol"/>
              </a:rPr>
              <a:t>=</a:t>
            </a:r>
            <a:r>
              <a:rPr lang="cs-CZ" sz="2400" normalizeH="1" dirty="0" smtClean="0">
                <a:solidFill>
                  <a:srgbClr val="33CC33"/>
                </a:solidFill>
                <a:sym typeface="Symbol"/>
              </a:rPr>
              <a:t> </a:t>
            </a:r>
            <a:r>
              <a:rPr lang="cs-CZ" sz="2400" normalizeH="1" dirty="0">
                <a:solidFill>
                  <a:srgbClr val="33CC33"/>
                </a:solidFill>
                <a:sym typeface="Symbol"/>
              </a:rPr>
              <a:t>0</a:t>
            </a:r>
            <a:r>
              <a:rPr lang="cs-CZ" sz="2400" i="1" normalizeH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/>
              <a:t>  1 dvojnásobné řešení</a:t>
            </a:r>
            <a:endParaRPr lang="cs-CZ" sz="2400" b="1" dirty="0"/>
          </a:p>
          <a:p>
            <a:pPr marL="0" indent="0">
              <a:buNone/>
              <a:tabLst>
                <a:tab pos="1709738" algn="l"/>
              </a:tabLst>
            </a:pPr>
            <a:r>
              <a:rPr lang="cs-CZ" sz="2400" normalizeH="1" dirty="0" smtClean="0">
                <a:sym typeface="Symbol"/>
              </a:rPr>
              <a:t>	</a:t>
            </a:r>
            <a:r>
              <a:rPr lang="cs-CZ" sz="2400" normalizeH="1" dirty="0" smtClean="0">
                <a:solidFill>
                  <a:srgbClr val="C00000"/>
                </a:solidFill>
                <a:sym typeface="Symbol"/>
              </a:rPr>
              <a:t>D </a:t>
            </a:r>
            <a:r>
              <a:rPr lang="cs-CZ" sz="2400" normalizeH="1" dirty="0">
                <a:solidFill>
                  <a:srgbClr val="C00000"/>
                </a:solidFill>
                <a:sym typeface="Symbol"/>
              </a:rPr>
              <a:t> 0</a:t>
            </a:r>
            <a:r>
              <a:rPr lang="cs-CZ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/>
              <a:t>nemá řešení</a:t>
            </a:r>
            <a:r>
              <a:rPr lang="cs-CZ" sz="2400" b="1" normalizeH="1" dirty="0" smtClean="0"/>
              <a:t>       </a:t>
            </a:r>
            <a:endParaRPr lang="cs-CZ" sz="2400" b="1" normalizeH="1" dirty="0"/>
          </a:p>
          <a:p>
            <a:pPr marL="0" indent="0">
              <a:buNone/>
              <a:tabLst>
                <a:tab pos="1709738" algn="l"/>
              </a:tabLst>
            </a:pPr>
            <a:r>
              <a:rPr lang="cs-CZ" sz="2800" b="1" normalizeH="1" dirty="0" smtClean="0"/>
              <a:t>        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		</a:t>
            </a:r>
            <a:r>
              <a:rPr lang="cs-CZ" sz="2400" i="1" dirty="0" smtClean="0"/>
              <a:t>		</a:t>
            </a:r>
            <a:r>
              <a:rPr lang="cs-CZ" sz="2400" i="1" dirty="0" smtClean="0">
                <a:solidFill>
                  <a:srgbClr val="FF0000"/>
                </a:solidFill>
              </a:rPr>
              <a:t>		</a:t>
            </a:r>
            <a:endParaRPr lang="cs-CZ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6372200" y="3861048"/>
                <a:ext cx="1460656" cy="579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200" i="1" dirty="0"/>
                  <a:t> </a:t>
                </a:r>
                <a:r>
                  <a:rPr lang="cs-CZ" sz="2200" b="1" i="1" dirty="0"/>
                  <a:t>K </a:t>
                </a:r>
                <a:r>
                  <a:rPr lang="cs-CZ" sz="2200" b="1" dirty="0"/>
                  <a:t>= </a:t>
                </a:r>
                <a:r>
                  <a:rPr lang="cs-CZ" sz="2200" b="1" dirty="0" smtClean="0"/>
                  <a:t>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1" i="0" dirty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200" b="1" i="0" dirty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200" b="1" dirty="0" smtClean="0"/>
                  <a:t>; 2}</a:t>
                </a:r>
                <a:endParaRPr lang="cs-CZ" sz="22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861048"/>
                <a:ext cx="1460656" cy="579774"/>
              </a:xfrm>
              <a:prstGeom prst="rect">
                <a:avLst/>
              </a:prstGeom>
              <a:blipFill rotWithShape="1">
                <a:blip r:embed="rId2"/>
                <a:stretch>
                  <a:fillRect r="-5000" b="-73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6372200" y="4941168"/>
            <a:ext cx="10855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i="1" dirty="0"/>
              <a:t> </a:t>
            </a:r>
            <a:r>
              <a:rPr lang="cs-CZ" sz="2200" b="1" i="1" dirty="0"/>
              <a:t>K </a:t>
            </a:r>
            <a:r>
              <a:rPr lang="cs-CZ" sz="2200" b="1" dirty="0"/>
              <a:t>= </a:t>
            </a:r>
            <a:r>
              <a:rPr lang="cs-CZ" sz="2200" b="1" dirty="0" smtClean="0"/>
              <a:t>{ }</a:t>
            </a:r>
            <a:endParaRPr lang="cs-CZ" sz="2200" dirty="0"/>
          </a:p>
        </p:txBody>
      </p:sp>
      <p:sp>
        <p:nvSpPr>
          <p:cNvPr id="9" name="Obdélník 8"/>
          <p:cNvSpPr/>
          <p:nvPr/>
        </p:nvSpPr>
        <p:spPr>
          <a:xfrm>
            <a:off x="6372200" y="4407495"/>
            <a:ext cx="12586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i="1" dirty="0"/>
              <a:t> </a:t>
            </a:r>
            <a:r>
              <a:rPr lang="cs-CZ" sz="2200" b="1" i="1" dirty="0"/>
              <a:t>K </a:t>
            </a:r>
            <a:r>
              <a:rPr lang="cs-CZ" sz="2200" b="1" dirty="0"/>
              <a:t>= </a:t>
            </a:r>
            <a:r>
              <a:rPr lang="cs-CZ" sz="2200" b="1" dirty="0" smtClean="0"/>
              <a:t>{-2}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271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Řešení rovnice 4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1979712" y="4509120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3935413" y="4667250"/>
            <a:ext cx="1036637" cy="681038"/>
            <a:chOff x="6779957" y="3267629"/>
            <a:chExt cx="1036637" cy="681038"/>
          </a:xfrm>
        </p:grpSpPr>
        <p:graphicFrame>
          <p:nvGraphicFramePr>
            <p:cNvPr id="15" name="Objek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1041618"/>
                </p:ext>
              </p:extLst>
            </p:nvPr>
          </p:nvGraphicFramePr>
          <p:xfrm>
            <a:off x="7168894" y="3647042"/>
            <a:ext cx="642938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8" name="Rovnice" r:id="rId3" imgW="355320" imgH="164880" progId="Equation.3">
                    <p:embed/>
                  </p:oleObj>
                </mc:Choice>
                <mc:Fallback>
                  <p:oleObj name="Rovnice" r:id="rId3" imgW="3553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8894" y="3647042"/>
                          <a:ext cx="642938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3579255"/>
                </p:ext>
              </p:extLst>
            </p:nvPr>
          </p:nvGraphicFramePr>
          <p:xfrm>
            <a:off x="6779957" y="3267629"/>
            <a:ext cx="1036637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" name="Rovnice" r:id="rId5" imgW="558720" imgH="177480" progId="Equation.3">
                    <p:embed/>
                  </p:oleObj>
                </mc:Choice>
                <mc:Fallback>
                  <p:oleObj name="Rovnice" r:id="rId5" imgW="558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79957" y="3267629"/>
                          <a:ext cx="1036637" cy="334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内容占位符 2"/>
          <p:cNvSpPr txBox="1">
            <a:spLocks/>
          </p:cNvSpPr>
          <p:nvPr/>
        </p:nvSpPr>
        <p:spPr>
          <a:xfrm>
            <a:off x="827584" y="213285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s proměnnou x </a:t>
            </a:r>
          </a:p>
        </p:txBody>
      </p:sp>
      <p:sp>
        <p:nvSpPr>
          <p:cNvPr id="2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>
                <a:spLocks noChangeAspect="1"/>
              </p:cNvSpPr>
              <p:nvPr/>
            </p:nvSpPr>
            <p:spPr>
              <a:xfrm>
                <a:off x="2267745" y="2874047"/>
                <a:ext cx="4392487" cy="987001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800" b="1" i="0" smtClean="0">
                          <a:latin typeface="Cambria Math"/>
                        </a:rPr>
                        <m:t>1+</m:t>
                      </m:r>
                      <m:f>
                        <m:f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 − 9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2(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 − 2)</m:t>
                          </m:r>
                        </m:den>
                      </m:f>
                      <m:r>
                        <m:rPr>
                          <m:nor/>
                        </m:rPr>
                        <a:rPr lang="cs-CZ" sz="2800" b="1" i="0" smtClean="0">
                          <a:latin typeface="Cambria Math"/>
                        </a:rPr>
                        <m:t> +</m:t>
                      </m:r>
                      <m:f>
                        <m:fPr>
                          <m:ctrlPr>
                            <a:rPr lang="cs-CZ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 − 2)</m:t>
                          </m:r>
                        </m:den>
                      </m:f>
                      <m:r>
                        <m:rPr>
                          <m:nor/>
                        </m:rPr>
                        <a:rPr lang="cs-CZ" sz="28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800" b="1" i="0" smtClean="0">
                              <a:latin typeface="Cambria Math"/>
                            </a:rPr>
                            <m:t> − 2</m:t>
                          </m:r>
                        </m:den>
                      </m:f>
                      <m:r>
                        <m:rPr>
                          <m:nor/>
                        </m:rPr>
                        <a:rPr lang="cs-CZ" sz="2800" b="1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5" y="2874047"/>
                <a:ext cx="4392487" cy="9870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52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3" grpId="0"/>
      <p:bldP spid="2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>
                <a:spLocks noChangeAspect="1"/>
              </p:cNvSpPr>
              <p:nvPr/>
            </p:nvSpPr>
            <p:spPr>
              <a:xfrm>
                <a:off x="899593" y="2683016"/>
                <a:ext cx="3240359" cy="731419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i="0" smtClean="0">
                          <a:latin typeface="Cambria Math"/>
                        </a:rPr>
                        <m:t>1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−9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2(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 − 2)</m:t>
                          </m:r>
                        </m:den>
                      </m:f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+</m:t>
                      </m:r>
                      <m:f>
                        <m:fPr>
                          <m:ctrlPr>
                            <a:rPr lang="cs-CZ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i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2)</m:t>
                          </m:r>
                        </m:den>
                      </m:f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3" y="2683016"/>
                <a:ext cx="3240359" cy="7314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>
                <a:spLocks noChangeAspect="1"/>
              </p:cNvSpPr>
              <p:nvPr/>
            </p:nvSpPr>
            <p:spPr>
              <a:xfrm>
                <a:off x="1081609" y="3611191"/>
                <a:ext cx="3672408" cy="400110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2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>
                          <a:latin typeface="Cambria Math"/>
                        </a:rPr>
                        <m:t>(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−2)+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(3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−9)+2.15=6.2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609" y="3611191"/>
                <a:ext cx="3672408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>
                <a:spLocks noChangeAspect="1"/>
              </p:cNvSpPr>
              <p:nvPr/>
            </p:nvSpPr>
            <p:spPr>
              <a:xfrm>
                <a:off x="1475656" y="4126676"/>
                <a:ext cx="3816424" cy="453779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2</m:t>
                      </m:r>
                      <m:r>
                        <m:rPr>
                          <m:nor/>
                        </m:rPr>
                        <a:rPr lang="cs-CZ" sz="2000" i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cs-CZ" sz="2000" i="0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sz="200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−4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cs-CZ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cs-CZ" sz="2000" i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sz="2000" i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−9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+30=12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126676"/>
                <a:ext cx="3816424" cy="4537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>
                <a:spLocks noChangeAspect="1"/>
              </p:cNvSpPr>
              <p:nvPr/>
            </p:nvSpPr>
            <p:spPr>
              <a:xfrm>
                <a:off x="1565582" y="4703413"/>
                <a:ext cx="2214330" cy="453779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cs-CZ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000" i="0" smtClean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000" i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/>
                      </a:rPr>
                      <m:t>25</m:t>
                    </m:r>
                    <m:r>
                      <a:rPr lang="cs-CZ" sz="2000" b="0" i="1" smtClean="0">
                        <a:latin typeface="Cambria Math"/>
                      </a:rPr>
                      <m:t>𝑥</m:t>
                    </m:r>
                    <m:r>
                      <a:rPr lang="cs-CZ" sz="2000" b="0" i="1" smtClean="0">
                        <a:latin typeface="Cambria Math"/>
                      </a:rPr>
                      <m:t>+30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 =</m:t>
                    </m:r>
                  </m:oMath>
                </a14:m>
                <a:r>
                  <a:rPr lang="cs-CZ" sz="2000" dirty="0" smtClean="0"/>
                  <a:t> 0</a:t>
                </a: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82" y="4703413"/>
                <a:ext cx="2214330" cy="453779"/>
              </a:xfrm>
              <a:prstGeom prst="rect">
                <a:avLst/>
              </a:prstGeom>
              <a:blipFill rotWithShape="1">
                <a:blip r:embed="rId6"/>
                <a:stretch>
                  <a:fillRect b="-243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>
                <a:spLocks noChangeAspect="1"/>
              </p:cNvSpPr>
              <p:nvPr/>
            </p:nvSpPr>
            <p:spPr>
              <a:xfrm>
                <a:off x="1565582" y="5206123"/>
                <a:ext cx="1782282" cy="455125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sSup>
                      <m:sSupPr>
                        <m:ctrlPr>
                          <a:rPr lang="cs-CZ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−5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+6 = </m:t>
                    </m:r>
                  </m:oMath>
                </a14:m>
                <a:r>
                  <a:rPr lang="cs-CZ" sz="2000" dirty="0" smtClean="0"/>
                  <a:t>0</a:t>
                </a: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82" y="5206123"/>
                <a:ext cx="1782282" cy="455125"/>
              </a:xfrm>
              <a:prstGeom prst="rect">
                <a:avLst/>
              </a:prstGeom>
              <a:blipFill rotWithShape="1">
                <a:blip r:embed="rId7"/>
                <a:stretch>
                  <a:fillRect r="-3425" b="-22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内容占位符 2"/>
          <p:cNvSpPr txBox="1">
            <a:spLocks/>
          </p:cNvSpPr>
          <p:nvPr/>
        </p:nvSpPr>
        <p:spPr>
          <a:xfrm>
            <a:off x="965244" y="2132856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6272482" y="2852936"/>
            <a:ext cx="2475982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Odstraníme zlomek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4355976" y="2852936"/>
                <a:ext cx="1152128" cy="369332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"/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(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cs-CZ" dirty="0" smtClean="0"/>
                  <a:t>)</a:t>
                </a:r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852936"/>
                <a:ext cx="1152128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29630" t="-118033" r="-2116" b="-1852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Šipka doleva 3"/>
          <p:cNvSpPr/>
          <p:nvPr/>
        </p:nvSpPr>
        <p:spPr>
          <a:xfrm>
            <a:off x="5706210" y="2950849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424882" y="3707739"/>
            <a:ext cx="2475982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Roznásobíme</a:t>
            </a:r>
          </a:p>
        </p:txBody>
      </p:sp>
      <p:sp>
        <p:nvSpPr>
          <p:cNvPr id="22" name="Šipka doleva 21"/>
          <p:cNvSpPr/>
          <p:nvPr/>
        </p:nvSpPr>
        <p:spPr>
          <a:xfrm>
            <a:off x="5858610" y="3805652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内容占位符 2"/>
          <p:cNvSpPr txBox="1">
            <a:spLocks/>
          </p:cNvSpPr>
          <p:nvPr/>
        </p:nvSpPr>
        <p:spPr>
          <a:xfrm>
            <a:off x="6362408" y="4859867"/>
            <a:ext cx="2475982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Upravíme</a:t>
            </a:r>
          </a:p>
        </p:txBody>
      </p:sp>
      <p:sp>
        <p:nvSpPr>
          <p:cNvPr id="28" name="Šipka doleva 27"/>
          <p:cNvSpPr/>
          <p:nvPr/>
        </p:nvSpPr>
        <p:spPr>
          <a:xfrm>
            <a:off x="5796136" y="4957780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013854" y="4829090"/>
            <a:ext cx="1710274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cs-CZ" sz="2000" dirty="0" smtClean="0">
                <a:sym typeface="Symbol"/>
              </a:rPr>
              <a:t>:5</a:t>
            </a:r>
            <a:endParaRPr lang="cs-CZ" sz="2000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567831"/>
              </p:ext>
            </p:extLst>
          </p:nvPr>
        </p:nvGraphicFramePr>
        <p:xfrm>
          <a:off x="2627313" y="2216150"/>
          <a:ext cx="642937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Rovnice" r:id="rId9" imgW="355320" imgH="164880" progId="Equation.3">
                  <p:embed/>
                </p:oleObj>
              </mc:Choice>
              <mc:Fallback>
                <p:oleObj name="Rovnice" r:id="rId9" imgW="355320" imgH="164880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216150"/>
                        <a:ext cx="642937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934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/>
      <p:bldP spid="3" grpId="0"/>
      <p:bldP spid="9" grpId="0"/>
      <p:bldP spid="10" grpId="0"/>
      <p:bldP spid="11" grpId="0"/>
      <p:bldP spid="13" grpId="0"/>
      <p:bldP spid="25" grpId="0"/>
      <p:bldP spid="26" grpId="0"/>
      <p:bldP spid="4" grpId="0" animBg="1"/>
      <p:bldP spid="20" grpId="0"/>
      <p:bldP spid="22" grpId="0" animBg="1"/>
      <p:bldP spid="27" grpId="0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7459</TotalTime>
  <Words>576</Words>
  <Application>Microsoft Office PowerPoint</Application>
  <PresentationFormat>Předvádění na obrazovce (4:3)</PresentationFormat>
  <Paragraphs>103</Paragraphs>
  <Slides>11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Diseño predeterminado</vt:lpstr>
      <vt:lpstr>Rovnice</vt:lpstr>
      <vt:lpstr>Rovnice a nerovnice</vt:lpstr>
      <vt:lpstr>Definice </vt:lpstr>
      <vt:lpstr>Diskriminant </vt:lpstr>
      <vt:lpstr>Řešení rovnice 1</vt:lpstr>
      <vt:lpstr>Řešení rovnice 2</vt:lpstr>
      <vt:lpstr>Řešení rovnice 3</vt:lpstr>
      <vt:lpstr>Definice </vt:lpstr>
      <vt:lpstr>Řešení rovnice 4</vt:lpstr>
      <vt:lpstr>Řešení rovnice 4</vt:lpstr>
      <vt:lpstr>Řešení rovnice 4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keywords>diskriminant</cp:keywords>
  <cp:lastModifiedBy>kacerova</cp:lastModifiedBy>
  <cp:revision>642</cp:revision>
  <dcterms:created xsi:type="dcterms:W3CDTF">2010-05-23T14:28:12Z</dcterms:created>
  <dcterms:modified xsi:type="dcterms:W3CDTF">2013-11-28T12:22:29Z</dcterms:modified>
</cp:coreProperties>
</file>