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61" r:id="rId4"/>
    <p:sldId id="262" r:id="rId5"/>
    <p:sldId id="271" r:id="rId6"/>
    <p:sldId id="264" r:id="rId7"/>
    <p:sldId id="270" r:id="rId8"/>
    <p:sldId id="265" r:id="rId9"/>
    <p:sldId id="268" r:id="rId10"/>
    <p:sldId id="269" r:id="rId11"/>
    <p:sldId id="263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422C16"/>
    <a:srgbClr val="0C788E"/>
    <a:srgbClr val="025198"/>
    <a:srgbClr val="1C1C1C"/>
    <a:srgbClr val="3366FF"/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>
        <p:scale>
          <a:sx n="72" d="100"/>
          <a:sy n="72" d="100"/>
        </p:scale>
        <p:origin x="-1710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9801D-C9A4-4DE9-9BB0-125182B137EE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E078A-E468-4A2F-A81B-9804548015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325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9F434-8BE4-4208-A27E-B9B0B17D628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63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0.png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7.wmf"/><Relationship Id="rId10" Type="http://schemas.openxmlformats.org/officeDocument/2006/relationships/image" Target="../media/image25.png"/><Relationship Id="rId4" Type="http://schemas.openxmlformats.org/officeDocument/2006/relationships/oleObject" Target="../embeddings/oleObject5.bin"/><Relationship Id="rId9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ovnice.kosanet.cz/reseni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60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5040312" cy="544512"/>
          </a:xfrm>
          <a:noFill/>
        </p:spPr>
        <p:txBody>
          <a:bodyPr/>
          <a:lstStyle/>
          <a:p>
            <a:pPr algn="l" eaLnBrk="1" hangingPunct="1"/>
            <a:r>
              <a:rPr lang="cs-CZ" sz="3600" b="1" dirty="0" smtClean="0">
                <a:solidFill>
                  <a:schemeClr val="bg1"/>
                </a:solidFill>
              </a:rPr>
              <a:t>Rovnice a nerovnice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3992563" cy="47942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Kvadratická rovnice1</a:t>
            </a:r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7383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VY_32_INOVACE_RONE_09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rovnice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/>
              <p:cNvSpPr/>
              <p:nvPr/>
            </p:nvSpPr>
            <p:spPr>
              <a:xfrm>
                <a:off x="2051720" y="5589240"/>
                <a:ext cx="187480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u="dbl" kern="0" smtClean="0">
                          <a:latin typeface="Cambria Math"/>
                        </a:rPr>
                        <m:t>𝑲</m:t>
                      </m:r>
                      <m:r>
                        <a:rPr lang="cs-CZ" sz="2400" b="1" i="1" u="dbl" kern="0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cs-CZ" sz="2400" b="1" i="1" u="dbl" kern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b="1" i="1" u="dbl" kern="0">
                              <a:latin typeface="Cambria Math"/>
                            </a:rPr>
                            <m:t>−</m:t>
                          </m:r>
                          <m:r>
                            <a:rPr lang="cs-CZ" sz="2400" b="1" i="1" u="dbl" kern="0">
                              <a:latin typeface="Cambria Math"/>
                            </a:rPr>
                            <m:t>𝟔</m:t>
                          </m:r>
                          <m:r>
                            <a:rPr lang="cs-CZ" sz="2400" b="1" i="1" u="dbl" kern="0">
                              <a:latin typeface="Cambria Math"/>
                            </a:rPr>
                            <m:t>;</m:t>
                          </m:r>
                          <m:r>
                            <a:rPr lang="cs-CZ" sz="2400" b="1" i="1" u="dbl" kern="0">
                              <a:latin typeface="Cambria Math"/>
                            </a:rPr>
                            <m:t>𝟔</m:t>
                          </m:r>
                        </m:e>
                      </m:d>
                    </m:oMath>
                  </m:oMathPara>
                </a14:m>
                <a:endParaRPr lang="cs-CZ" sz="2400" u="dbl" dirty="0"/>
              </a:p>
            </p:txBody>
          </p:sp>
        </mc:Choice>
        <mc:Fallback xmlns="">
          <p:sp>
            <p:nvSpPr>
              <p:cNvPr id="12" name="Obdélní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5589240"/>
                <a:ext cx="1874809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651" b="-131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内容占位符 2"/>
          <p:cNvSpPr txBox="1">
            <a:spLocks/>
          </p:cNvSpPr>
          <p:nvPr/>
        </p:nvSpPr>
        <p:spPr>
          <a:xfrm>
            <a:off x="965244" y="2132856"/>
            <a:ext cx="159053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Podmínky: </a:t>
            </a:r>
          </a:p>
        </p:txBody>
      </p:sp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59227"/>
              </p:ext>
            </p:extLst>
          </p:nvPr>
        </p:nvGraphicFramePr>
        <p:xfrm>
          <a:off x="2743200" y="2222500"/>
          <a:ext cx="808038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Rovnice" r:id="rId4" imgW="444240" imgH="177480" progId="Equation.3">
                  <p:embed/>
                </p:oleObj>
              </mc:Choice>
              <mc:Fallback>
                <p:oleObj name="Rovnice" r:id="rId4" imgW="4442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222500"/>
                        <a:ext cx="808038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内容占位符 2"/>
          <p:cNvSpPr txBox="1">
            <a:spLocks/>
          </p:cNvSpPr>
          <p:nvPr/>
        </p:nvSpPr>
        <p:spPr>
          <a:xfrm>
            <a:off x="5004048" y="4409274"/>
            <a:ext cx="3168352" cy="3158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Zkouška: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5052670" y="4723775"/>
                <a:ext cx="3119730" cy="625812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r>
                  <a:rPr lang="cs-CZ" sz="2000" dirty="0" smtClean="0"/>
                  <a:t>L(6)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6+4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9+6</m:t>
                        </m:r>
                      </m:den>
                    </m:f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cs-CZ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2670" y="4723775"/>
                <a:ext cx="3119730" cy="625812"/>
              </a:xfrm>
              <a:prstGeom prst="rect">
                <a:avLst/>
              </a:prstGeom>
              <a:blipFill rotWithShape="1">
                <a:blip r:embed="rId6"/>
                <a:stretch>
                  <a:fillRect l="-2148" b="-97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5039756" y="5342317"/>
                <a:ext cx="3119730" cy="534955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r>
                  <a:rPr lang="cs-CZ" sz="2000" dirty="0" smtClean="0"/>
                  <a:t>P(1) </a:t>
                </a:r>
                <a:r>
                  <a:rPr lang="cs-CZ" dirty="0" smtClean="0"/>
                  <a:t>= </a:t>
                </a:r>
                <a:r>
                  <a:rPr lang="cs-CZ" b="0" i="1" dirty="0" smtClean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b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6−4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b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9−6</m:t>
                        </m:r>
                      </m:den>
                    </m:f>
                    <m:r>
                      <a:rPr lang="cs-CZ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0" smtClean="0">
                            <a:latin typeface="Cambria Math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cs-CZ" b="0" i="0" smtClean="0">
                            <a:latin typeface="Cambria Math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756" y="5342317"/>
                <a:ext cx="3119730" cy="534955"/>
              </a:xfrm>
              <a:prstGeom prst="rect">
                <a:avLst/>
              </a:prstGeom>
              <a:blipFill rotWithShape="1">
                <a:blip r:embed="rId7"/>
                <a:stretch>
                  <a:fillRect l="-2153" b="-102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内容占位符 2"/>
          <p:cNvSpPr txBox="1">
            <a:spLocks/>
          </p:cNvSpPr>
          <p:nvPr/>
        </p:nvSpPr>
        <p:spPr>
          <a:xfrm>
            <a:off x="5148063" y="2852936"/>
            <a:ext cx="2752947" cy="3693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Ryze kvadratická </a:t>
            </a:r>
            <a:r>
              <a:rPr lang="cs-CZ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rce</a:t>
            </a:r>
            <a:endParaRPr lang="cs-CZ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Šipka doleva 3"/>
          <p:cNvSpPr/>
          <p:nvPr/>
        </p:nvSpPr>
        <p:spPr>
          <a:xfrm>
            <a:off x="4211960" y="2996952"/>
            <a:ext cx="449966" cy="1901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délník 16"/>
              <p:cNvSpPr/>
              <p:nvPr/>
            </p:nvSpPr>
            <p:spPr>
              <a:xfrm>
                <a:off x="1623006" y="3407911"/>
                <a:ext cx="2193228" cy="4531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dirty="0" smtClean="0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2400" i="0" dirty="0" smtClean="0">
                          <a:latin typeface="Cambria Math"/>
                        </a:rPr>
                        <m:t>(</m:t>
                      </m:r>
                      <m:r>
                        <m:rPr>
                          <m:nor/>
                        </m:rPr>
                        <a:rPr lang="cs-CZ" sz="2000" i="0" dirty="0" smtClean="0">
                          <a:latin typeface="Cambria Math"/>
                        </a:rPr>
                        <m:t>x</m:t>
                      </m:r>
                      <m:r>
                        <m:rPr>
                          <m:nor/>
                        </m:rPr>
                        <a:rPr lang="cs-CZ" sz="2000" i="0" dirty="0" smtClean="0">
                          <a:latin typeface="Cambria Math"/>
                        </a:rPr>
                        <m:t>+6) (</m:t>
                      </m:r>
                      <m:r>
                        <m:rPr>
                          <m:nor/>
                        </m:rPr>
                        <a:rPr lang="cs-CZ" sz="2000" i="0" dirty="0" smtClean="0">
                          <a:latin typeface="Cambria Math"/>
                        </a:rPr>
                        <m:t>x</m:t>
                      </m:r>
                      <m:r>
                        <m:rPr>
                          <m:nor/>
                        </m:rPr>
                        <a:rPr lang="cs-CZ" sz="2000" i="0" dirty="0" smtClean="0">
                          <a:latin typeface="Cambria Math"/>
                        </a:rPr>
                        <m:t>−6) = 0  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17" name="Obdélní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3006" y="3407911"/>
                <a:ext cx="2193228" cy="453137"/>
              </a:xfrm>
              <a:prstGeom prst="rect">
                <a:avLst/>
              </a:prstGeom>
              <a:blipFill rotWithShape="1">
                <a:blip r:embed="rId8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délník 17"/>
              <p:cNvSpPr/>
              <p:nvPr/>
            </p:nvSpPr>
            <p:spPr>
              <a:xfrm>
                <a:off x="1331640" y="3975447"/>
                <a:ext cx="101983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2000" i="0" dirty="0" smtClean="0">
                        <a:latin typeface="Cambria Math"/>
                      </a:rPr>
                      <m:t>x</m:t>
                    </m:r>
                    <m:r>
                      <m:rPr>
                        <m:nor/>
                      </m:rPr>
                      <a:rPr lang="cs-CZ" sz="2000" i="0" baseline="-25000" dirty="0" smtClean="0">
                        <a:latin typeface="Cambria Math"/>
                      </a:rPr>
                      <m:t>1</m:t>
                    </m:r>
                    <m:r>
                      <m:rPr>
                        <m:nor/>
                      </m:rPr>
                      <a:rPr lang="cs-CZ" sz="2000" i="0" dirty="0" smtClean="0">
                        <a:latin typeface="Cambria Math"/>
                      </a:rPr>
                      <m:t> = −6</m:t>
                    </m:r>
                  </m:oMath>
                </a14:m>
                <a:endParaRPr lang="cs-CZ" sz="2000" dirty="0" smtClean="0"/>
              </a:p>
            </p:txBody>
          </p:sp>
        </mc:Choice>
        <mc:Fallback xmlns="">
          <p:sp>
            <p:nvSpPr>
              <p:cNvPr id="18" name="Obdélní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3975447"/>
                <a:ext cx="1019831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délník 18"/>
              <p:cNvSpPr/>
              <p:nvPr/>
            </p:nvSpPr>
            <p:spPr>
              <a:xfrm>
                <a:off x="2843808" y="3975447"/>
                <a:ext cx="93487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2000" i="0" dirty="0" smtClean="0">
                        <a:latin typeface="Cambria Math"/>
                      </a:rPr>
                      <m:t>x</m:t>
                    </m:r>
                    <m:r>
                      <m:rPr>
                        <m:nor/>
                      </m:rPr>
                      <a:rPr lang="cs-CZ" sz="2000" i="0" baseline="-25000" dirty="0" smtClean="0">
                        <a:latin typeface="Cambria Math"/>
                      </a:rPr>
                      <m:t>2</m:t>
                    </m:r>
                    <m:r>
                      <m:rPr>
                        <m:nor/>
                      </m:rPr>
                      <a:rPr lang="cs-CZ" sz="2000" i="0" dirty="0" smtClean="0">
                        <a:latin typeface="Cambria Math"/>
                      </a:rPr>
                      <m:t> = 6</m:t>
                    </m:r>
                  </m:oMath>
                </a14:m>
                <a:endParaRPr lang="cs-CZ" sz="2000" dirty="0" smtClean="0"/>
              </a:p>
            </p:txBody>
          </p:sp>
        </mc:Choice>
        <mc:Fallback xmlns="">
          <p:sp>
            <p:nvSpPr>
              <p:cNvPr id="19" name="Obdélník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3975447"/>
                <a:ext cx="934871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délník 19"/>
              <p:cNvSpPr>
                <a:spLocks noChangeAspect="1"/>
              </p:cNvSpPr>
              <p:nvPr/>
            </p:nvSpPr>
            <p:spPr>
              <a:xfrm>
                <a:off x="2178267" y="2757851"/>
                <a:ext cx="1457629" cy="455125"/>
              </a:xfrm>
              <a:prstGeom prst="rect">
                <a:avLst/>
              </a:prstGeom>
            </p:spPr>
            <p:txBody>
              <a:bodyPr wrap="square" anchor="ctr" anchorCtr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cs-CZ" sz="2000" b="0" i="0" smtClean="0">
                            <a:latin typeface="Cambria Math"/>
                          </a:rPr>
                          <m:t>x</m:t>
                        </m:r>
                      </m:e>
                      <m:sup>
                        <m:r>
                          <m:rPr>
                            <m:nor/>
                          </m:rPr>
                          <a:rPr lang="cs-CZ" sz="2000" b="0" i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cs-CZ" sz="2000" b="0" i="0" smtClean="0">
                        <a:latin typeface="Cambria Math"/>
                      </a:rPr>
                      <m:t>− 36 = </m:t>
                    </m:r>
                  </m:oMath>
                </a14:m>
                <a:r>
                  <a:rPr lang="cs-CZ" sz="2000" dirty="0" smtClean="0"/>
                  <a:t>0</a:t>
                </a:r>
              </a:p>
            </p:txBody>
          </p:sp>
        </mc:Choice>
        <mc:Fallback xmlns="">
          <p:sp>
            <p:nvSpPr>
              <p:cNvPr id="20" name="Obdélní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267" y="2757851"/>
                <a:ext cx="1457629" cy="455125"/>
              </a:xfrm>
              <a:prstGeom prst="rect">
                <a:avLst/>
              </a:prstGeom>
              <a:blipFill rotWithShape="1">
                <a:blip r:embed="rId11"/>
                <a:stretch>
                  <a:fillRect r="-3347" b="-24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内容占位符 2"/>
          <p:cNvSpPr txBox="1">
            <a:spLocks/>
          </p:cNvSpPr>
          <p:nvPr/>
        </p:nvSpPr>
        <p:spPr>
          <a:xfrm>
            <a:off x="5148064" y="3491715"/>
            <a:ext cx="2752947" cy="3693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Součinový tvar</a:t>
            </a:r>
          </a:p>
        </p:txBody>
      </p:sp>
      <p:sp>
        <p:nvSpPr>
          <p:cNvPr id="27" name="Šipka doleva 26"/>
          <p:cNvSpPr/>
          <p:nvPr/>
        </p:nvSpPr>
        <p:spPr>
          <a:xfrm>
            <a:off x="4211960" y="3598921"/>
            <a:ext cx="449966" cy="1901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内容占位符 2"/>
          <p:cNvSpPr txBox="1">
            <a:spLocks/>
          </p:cNvSpPr>
          <p:nvPr/>
        </p:nvSpPr>
        <p:spPr>
          <a:xfrm>
            <a:off x="1475656" y="5075891"/>
            <a:ext cx="3096344" cy="3693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Kořeny splňují podmínky</a:t>
            </a:r>
          </a:p>
        </p:txBody>
      </p:sp>
    </p:spTree>
    <p:extLst>
      <p:ext uri="{BB962C8B-B14F-4D97-AF65-F5344CB8AC3E}">
        <p14:creationId xmlns:p14="http://schemas.microsoft.com/office/powerpoint/2010/main" val="956603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12" grpId="0"/>
      <p:bldP spid="13" grpId="0"/>
      <p:bldP spid="23" grpId="0"/>
      <p:bldP spid="21" grpId="0"/>
      <p:bldP spid="24" grpId="0"/>
      <p:bldP spid="25" grpId="0"/>
      <p:bldP spid="4" grpId="0" animBg="1"/>
      <p:bldP spid="17" grpId="0"/>
      <p:bldP spid="18" grpId="0"/>
      <p:bldP spid="19" grpId="0"/>
      <p:bldP spid="20" grpId="0"/>
      <p:bldP spid="22" grpId="0"/>
      <p:bldP spid="27" grpId="0" animBg="1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45704" y="1700808"/>
            <a:ext cx="867645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i="1" dirty="0"/>
              <a:t>ČERMÁK, Pavel. Odmaturuj! z matematiky. Vyd. 2.(</a:t>
            </a:r>
            <a:r>
              <a:rPr lang="cs-CZ" i="1" dirty="0" err="1"/>
              <a:t>opr</a:t>
            </a:r>
            <a:r>
              <a:rPr lang="cs-CZ" i="1" dirty="0"/>
              <a:t>.). Brno: </a:t>
            </a:r>
            <a:r>
              <a:rPr lang="cs-CZ" i="1" dirty="0" err="1"/>
              <a:t>Didaktis</a:t>
            </a:r>
            <a:r>
              <a:rPr lang="cs-CZ" i="1" dirty="0"/>
              <a:t>, 2003, 208 s. ISBN 80-862-8597-9</a:t>
            </a:r>
            <a:r>
              <a:rPr lang="cs-CZ" i="1" dirty="0" smtClean="0"/>
              <a:t>.</a:t>
            </a:r>
            <a:endParaRPr lang="cs-CZ" i="1" dirty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i="1" dirty="0"/>
              <a:t>VOŠICKÝ, Zdeněk. Matematika v kostce. 1. vyd. Havlíčkův Brod: Fragment, 1996, 124 s. ISBN 80-720-0012-8</a:t>
            </a:r>
            <a:r>
              <a:rPr lang="cs-CZ" i="1" dirty="0" smtClean="0"/>
              <a:t>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cs-CZ" dirty="0"/>
              <a:t>HUDCOVÁ. </a:t>
            </a:r>
            <a:r>
              <a:rPr lang="cs-CZ" i="1" dirty="0"/>
              <a:t>Sbírka úloh z matematiky pro SOŠ, studijní obory SOU a nástavbové studium</a:t>
            </a:r>
            <a:r>
              <a:rPr lang="cs-CZ" dirty="0"/>
              <a:t>. PROMETHEUS, spol. s r.o. ISBN </a:t>
            </a:r>
            <a:r>
              <a:rPr lang="cs-CZ" dirty="0" smtClean="0"/>
              <a:t>10348405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cs-CZ" dirty="0"/>
              <a:t>GLOC, Jaromír. Řešení rovnic a nerovnic. In: </a:t>
            </a:r>
            <a:r>
              <a:rPr lang="cs-CZ" i="1" dirty="0"/>
              <a:t>Rovnice a nerovnice</a:t>
            </a:r>
            <a:r>
              <a:rPr lang="cs-CZ" dirty="0"/>
              <a:t> [online]. [cit. 2013-11-23]. Dostupné z: http://rovnice.kosanet.cz/irac_rce.html </a:t>
            </a:r>
            <a:r>
              <a:rPr lang="cs-CZ" dirty="0" smtClean="0"/>
              <a:t>.</a:t>
            </a:r>
            <a:endParaRPr lang="cs-CZ" i="1" dirty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i="1" dirty="0" smtClean="0">
                <a:hlinkClick r:id="rId3"/>
              </a:rPr>
              <a:t>http</a:t>
            </a:r>
            <a:r>
              <a:rPr lang="cs-CZ" i="1" dirty="0">
                <a:hlinkClick r:id="rId3"/>
              </a:rPr>
              <a:t>://</a:t>
            </a:r>
            <a:r>
              <a:rPr lang="cs-CZ" i="1" dirty="0" smtClean="0">
                <a:hlinkClick r:id="rId3"/>
              </a:rPr>
              <a:t>rovnice.kosanet.cz/reseni.html</a:t>
            </a:r>
            <a:endParaRPr lang="cs-CZ" i="1" dirty="0" smtClean="0"/>
          </a:p>
          <a:p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 </a:t>
            </a:r>
            <a:endParaRPr lang="cs-CZ" sz="2000" b="1" dirty="0" smtClean="0"/>
          </a:p>
          <a:p>
            <a:endParaRPr lang="cs-CZ" sz="2800" b="1" dirty="0" smtClean="0"/>
          </a:p>
        </p:txBody>
      </p:sp>
      <p:sp>
        <p:nvSpPr>
          <p:cNvPr id="3" name="TextovéPole 1"/>
          <p:cNvSpPr txBox="1"/>
          <p:nvPr/>
        </p:nvSpPr>
        <p:spPr>
          <a:xfrm>
            <a:off x="5830763" y="6063022"/>
            <a:ext cx="251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/>
                <a:cs typeface="Times New Roman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</a:lvl2pPr>
            <a:lvl3pPr fontAlgn="base">
              <a:spcBef>
                <a:spcPct val="0"/>
              </a:spcBef>
              <a:spcAft>
                <a:spcPct val="0"/>
              </a:spcAft>
            </a:lvl3pPr>
            <a:lvl4pPr fontAlgn="base">
              <a:spcBef>
                <a:spcPct val="0"/>
              </a:spcBef>
              <a:spcAft>
                <a:spcPct val="0"/>
              </a:spcAft>
            </a:lvl4pPr>
            <a:lvl5pPr fontAlgn="base">
              <a:spcBef>
                <a:spcPct val="0"/>
              </a:spcBef>
              <a:spcAft>
                <a:spcPct val="0"/>
              </a:spcAft>
            </a:lvl5pPr>
          </a:lstStyle>
          <a:p>
            <a:r>
              <a:rPr lang="cs-CZ" dirty="0"/>
              <a:t>© RNDr. Anna </a:t>
            </a:r>
            <a:r>
              <a:rPr lang="cs-CZ" dirty="0" err="1"/>
              <a:t>Káčerová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38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Definice 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71688"/>
            <a:ext cx="8686800" cy="4453656"/>
          </a:xfrm>
          <a:ln w="31750"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Kvadratickou rovnicí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se nazývá každá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rovnice ve tvaru</a:t>
            </a:r>
          </a:p>
          <a:p>
            <a:pPr marL="0" indent="0" algn="ctr"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cs-CZ" b="1" i="1" dirty="0" smtClean="0">
                <a:solidFill>
                  <a:srgbClr val="FF0000"/>
                </a:solidFill>
              </a:rPr>
              <a:t>a</a:t>
            </a:r>
            <a:r>
              <a:rPr lang="cs-CZ" b="1" i="1" dirty="0" smtClean="0"/>
              <a:t>x</a:t>
            </a:r>
            <a:r>
              <a:rPr lang="cs-CZ" b="1" i="1" baseline="30000" dirty="0" smtClean="0"/>
              <a:t>2</a:t>
            </a:r>
            <a:r>
              <a:rPr lang="cs-CZ" b="1" i="1" dirty="0"/>
              <a:t> + </a:t>
            </a:r>
            <a:r>
              <a:rPr lang="cs-CZ" b="1" i="1" dirty="0" err="1" smtClean="0">
                <a:solidFill>
                  <a:srgbClr val="000099"/>
                </a:solidFill>
              </a:rPr>
              <a:t>b</a:t>
            </a:r>
            <a:r>
              <a:rPr lang="cs-CZ" b="1" i="1" dirty="0" err="1" smtClean="0"/>
              <a:t>x</a:t>
            </a:r>
            <a:r>
              <a:rPr lang="cs-CZ" b="1" i="1" dirty="0" smtClean="0"/>
              <a:t>  + </a:t>
            </a:r>
            <a:r>
              <a:rPr lang="cs-CZ" b="1" dirty="0" smtClean="0">
                <a:solidFill>
                  <a:srgbClr val="00B050"/>
                </a:solidFill>
              </a:rPr>
              <a:t>c  </a:t>
            </a:r>
            <a:r>
              <a:rPr lang="cs-CZ" b="1" dirty="0" smtClean="0"/>
              <a:t>= 0</a:t>
            </a:r>
          </a:p>
          <a:p>
            <a:pPr marL="0" indent="0" algn="ctr">
              <a:buNone/>
            </a:pPr>
            <a:endParaRPr lang="cs-CZ" sz="2400" b="1" dirty="0" smtClean="0"/>
          </a:p>
          <a:p>
            <a:pPr marL="0" indent="0" algn="ctr">
              <a:buNone/>
            </a:pPr>
            <a:r>
              <a:rPr lang="cs-CZ" sz="2400" b="1" dirty="0" err="1" smtClean="0"/>
              <a:t>x</a:t>
            </a:r>
            <a:r>
              <a:rPr lang="cs-CZ" sz="2400" dirty="0" err="1" smtClean="0">
                <a:sym typeface="Symbol"/>
              </a:rPr>
              <a:t></a:t>
            </a:r>
            <a:r>
              <a:rPr lang="cs-CZ" sz="2400" dirty="0" err="1">
                <a:sym typeface="Symbol"/>
              </a:rPr>
              <a:t>R</a:t>
            </a:r>
            <a:r>
              <a:rPr lang="cs-CZ" sz="2800" b="1" dirty="0" smtClean="0">
                <a:solidFill>
                  <a:srgbClr val="CC6600"/>
                </a:solidFill>
              </a:rPr>
              <a:t> </a:t>
            </a:r>
            <a:r>
              <a:rPr lang="cs-CZ" sz="2800" b="1" i="1" dirty="0" smtClean="0"/>
              <a:t> </a:t>
            </a:r>
            <a:r>
              <a:rPr lang="cs-CZ" sz="2400" dirty="0">
                <a:solidFill>
                  <a:srgbClr val="FF0000"/>
                </a:solidFill>
              </a:rPr>
              <a:t>a</a:t>
            </a:r>
            <a:r>
              <a:rPr lang="cs-CZ" sz="2400" dirty="0"/>
              <a:t>, </a:t>
            </a:r>
            <a:r>
              <a:rPr lang="cs-CZ" sz="2400" dirty="0" smtClean="0">
                <a:solidFill>
                  <a:srgbClr val="000099"/>
                </a:solidFill>
              </a:rPr>
              <a:t>b</a:t>
            </a:r>
            <a:r>
              <a:rPr lang="cs-CZ" sz="2400" dirty="0" smtClean="0"/>
              <a:t>, </a:t>
            </a:r>
            <a:r>
              <a:rPr lang="cs-CZ" sz="2400" dirty="0">
                <a:solidFill>
                  <a:srgbClr val="CC6600"/>
                </a:solidFill>
              </a:rPr>
              <a:t>c</a:t>
            </a:r>
            <a:r>
              <a:rPr lang="cs-CZ" sz="2400" dirty="0"/>
              <a:t> </a:t>
            </a:r>
            <a:r>
              <a:rPr lang="cs-CZ" sz="2400" dirty="0">
                <a:sym typeface="Symbol"/>
              </a:rPr>
              <a:t>R,</a:t>
            </a:r>
            <a:r>
              <a:rPr lang="cs-CZ" sz="2400" dirty="0"/>
              <a:t> a</a:t>
            </a:r>
            <a:r>
              <a:rPr lang="cs-CZ" sz="2400" dirty="0">
                <a:sym typeface="Symbol"/>
              </a:rPr>
              <a:t>0 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cap="all" dirty="0" smtClean="0"/>
              <a:t>          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		a</a:t>
            </a:r>
            <a:r>
              <a:rPr lang="cs-CZ" sz="2400" b="1" i="1" dirty="0" smtClean="0"/>
              <a:t>x</a:t>
            </a:r>
            <a:r>
              <a:rPr lang="cs-CZ" sz="2400" b="1" i="1" baseline="30000" dirty="0" smtClean="0"/>
              <a:t>2</a:t>
            </a:r>
            <a:r>
              <a:rPr lang="cs-CZ" sz="2400" dirty="0"/>
              <a:t>	</a:t>
            </a:r>
            <a:r>
              <a:rPr lang="cs-CZ" sz="2400" dirty="0" smtClean="0"/>
              <a:t>kvadratický člen</a:t>
            </a:r>
          </a:p>
          <a:p>
            <a:pPr marL="0" indent="0">
              <a:buNone/>
            </a:pPr>
            <a:r>
              <a:rPr lang="cs-CZ" sz="2400" dirty="0" smtClean="0"/>
              <a:t>				</a:t>
            </a:r>
            <a:r>
              <a:rPr lang="cs-CZ" sz="2400" dirty="0" err="1" smtClean="0">
                <a:solidFill>
                  <a:srgbClr val="000099"/>
                </a:solidFill>
              </a:rPr>
              <a:t>b</a:t>
            </a:r>
            <a:r>
              <a:rPr lang="cs-CZ" sz="2400" b="1" dirty="0" err="1" smtClean="0"/>
              <a:t>x</a:t>
            </a:r>
            <a:r>
              <a:rPr lang="cs-CZ" sz="2400" dirty="0" smtClean="0"/>
              <a:t>	lineární člen 	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CC6600"/>
                </a:solidFill>
              </a:rPr>
              <a:t>					</a:t>
            </a:r>
            <a:r>
              <a:rPr lang="cs-CZ" sz="2400" dirty="0" smtClean="0">
                <a:solidFill>
                  <a:srgbClr val="00B050"/>
                </a:solidFill>
              </a:rPr>
              <a:t>c</a:t>
            </a:r>
            <a:r>
              <a:rPr lang="cs-CZ" sz="2400" dirty="0" smtClean="0">
                <a:solidFill>
                  <a:srgbClr val="CC6600"/>
                </a:solidFill>
              </a:rPr>
              <a:t>	</a:t>
            </a:r>
            <a:r>
              <a:rPr lang="cs-CZ" sz="2400" dirty="0" smtClean="0"/>
              <a:t>absolutní člen </a:t>
            </a:r>
          </a:p>
          <a:p>
            <a:pPr marL="0" indent="0">
              <a:buNone/>
            </a:pPr>
            <a:r>
              <a:rPr lang="cs-CZ" sz="2400" i="1" dirty="0" smtClean="0"/>
              <a:t>		</a:t>
            </a:r>
            <a:r>
              <a:rPr lang="cs-CZ" sz="2400" i="1" dirty="0" smtClean="0">
                <a:solidFill>
                  <a:srgbClr val="FF0000"/>
                </a:solidFill>
              </a:rPr>
              <a:t>		</a:t>
            </a:r>
            <a:r>
              <a:rPr lang="cs-CZ" sz="2400" dirty="0" smtClean="0">
                <a:solidFill>
                  <a:srgbClr val="FF0000"/>
                </a:solidFill>
              </a:rPr>
              <a:t>a,</a:t>
            </a:r>
            <a:r>
              <a:rPr lang="cs-CZ" sz="2400" dirty="0" smtClean="0"/>
              <a:t> </a:t>
            </a:r>
            <a:r>
              <a:rPr lang="cs-CZ" sz="2400" dirty="0" smtClean="0">
                <a:solidFill>
                  <a:srgbClr val="000099"/>
                </a:solidFill>
              </a:rPr>
              <a:t>b,</a:t>
            </a:r>
            <a:r>
              <a:rPr lang="cs-CZ" sz="2400" dirty="0">
                <a:solidFill>
                  <a:srgbClr val="00B050"/>
                </a:solidFill>
              </a:rPr>
              <a:t> c </a:t>
            </a:r>
            <a:r>
              <a:rPr lang="cs-CZ" sz="2400" dirty="0" smtClean="0"/>
              <a:t>koeficienty</a:t>
            </a:r>
          </a:p>
        </p:txBody>
      </p:sp>
      <p:sp>
        <p:nvSpPr>
          <p:cNvPr id="2" name="Zaoblený obdélník 1"/>
          <p:cNvSpPr>
            <a:spLocks noChangeAspect="1"/>
          </p:cNvSpPr>
          <p:nvPr/>
        </p:nvSpPr>
        <p:spPr>
          <a:xfrm>
            <a:off x="3131840" y="3141171"/>
            <a:ext cx="746584" cy="576064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>
            <a:spLocks noChangeAspect="1"/>
          </p:cNvSpPr>
          <p:nvPr/>
        </p:nvSpPr>
        <p:spPr>
          <a:xfrm>
            <a:off x="3995936" y="3141171"/>
            <a:ext cx="818592" cy="576064"/>
          </a:xfrm>
          <a:prstGeom prst="roundRect">
            <a:avLst/>
          </a:prstGeom>
          <a:noFill/>
          <a:ln w="317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 5"/>
          <p:cNvSpPr>
            <a:spLocks noChangeAspect="1"/>
          </p:cNvSpPr>
          <p:nvPr/>
        </p:nvSpPr>
        <p:spPr>
          <a:xfrm>
            <a:off x="4932040" y="3141171"/>
            <a:ext cx="746584" cy="576064"/>
          </a:xfrm>
          <a:prstGeom prst="round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09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  <p:bldP spid="2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71688"/>
            <a:ext cx="8686800" cy="4453656"/>
          </a:xfrm>
          <a:ln w="31750"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Neúplná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kvadratická rovnice ve tvaru</a:t>
            </a:r>
          </a:p>
          <a:p>
            <a:pPr marL="0" indent="0" algn="ctr"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cs-CZ" b="1" i="1" dirty="0" smtClean="0">
                <a:solidFill>
                  <a:srgbClr val="FF0000"/>
                </a:solidFill>
              </a:rPr>
              <a:t>	   a</a:t>
            </a:r>
            <a:r>
              <a:rPr lang="cs-CZ" b="1" i="1" dirty="0" smtClean="0"/>
              <a:t>x</a:t>
            </a:r>
            <a:r>
              <a:rPr lang="cs-CZ" b="1" i="1" baseline="30000" dirty="0" smtClean="0"/>
              <a:t>2</a:t>
            </a:r>
            <a:r>
              <a:rPr lang="cs-CZ" b="1" i="1" dirty="0"/>
              <a:t> </a:t>
            </a:r>
            <a:r>
              <a:rPr lang="cs-CZ" b="1" i="1" dirty="0" smtClean="0"/>
              <a:t> + </a:t>
            </a:r>
            <a:r>
              <a:rPr lang="cs-CZ" b="1" dirty="0" smtClean="0">
                <a:solidFill>
                  <a:srgbClr val="00B050"/>
                </a:solidFill>
              </a:rPr>
              <a:t>c  </a:t>
            </a:r>
            <a:r>
              <a:rPr lang="cs-CZ" b="1" dirty="0" smtClean="0"/>
              <a:t>= 0</a:t>
            </a:r>
          </a:p>
          <a:p>
            <a:pPr marL="0" indent="0" algn="ctr">
              <a:buNone/>
            </a:pPr>
            <a:endParaRPr lang="cs-CZ" sz="2400" b="1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Definice </a:t>
            </a:r>
          </a:p>
        </p:txBody>
      </p:sp>
      <p:sp>
        <p:nvSpPr>
          <p:cNvPr id="2" name="Zaoblený obdélník 1"/>
          <p:cNvSpPr>
            <a:spLocks noChangeAspect="1"/>
          </p:cNvSpPr>
          <p:nvPr/>
        </p:nvSpPr>
        <p:spPr>
          <a:xfrm>
            <a:off x="4257464" y="3140968"/>
            <a:ext cx="746584" cy="576064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 5"/>
          <p:cNvSpPr>
            <a:spLocks noChangeAspect="1"/>
          </p:cNvSpPr>
          <p:nvPr/>
        </p:nvSpPr>
        <p:spPr>
          <a:xfrm>
            <a:off x="5121560" y="3141171"/>
            <a:ext cx="746584" cy="576064"/>
          </a:xfrm>
          <a:prstGeom prst="round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76571" y="3141171"/>
            <a:ext cx="35753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solidFill>
                  <a:srgbClr val="000099"/>
                </a:solidFill>
              </a:rPr>
              <a:t> </a:t>
            </a:r>
            <a:r>
              <a:rPr lang="cs-CZ" sz="2400" dirty="0" smtClean="0">
                <a:solidFill>
                  <a:srgbClr val="000099"/>
                </a:solidFill>
              </a:rPr>
              <a:t>b</a:t>
            </a:r>
            <a:r>
              <a:rPr lang="cs-CZ" sz="2400" b="1" dirty="0" smtClean="0"/>
              <a:t> = 0</a:t>
            </a:r>
            <a:r>
              <a:rPr lang="cs-CZ" sz="2400" dirty="0"/>
              <a:t>	</a:t>
            </a:r>
            <a:r>
              <a:rPr lang="cs-CZ" sz="2400" dirty="0" smtClean="0"/>
              <a:t>ryze kvadratická  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4350228" y="4273932"/>
            <a:ext cx="31020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i="1" dirty="0" smtClean="0">
                <a:solidFill>
                  <a:srgbClr val="FF0000"/>
                </a:solidFill>
              </a:rPr>
              <a:t> a</a:t>
            </a:r>
            <a:r>
              <a:rPr lang="cs-CZ" sz="2800" b="1" i="1" dirty="0" smtClean="0"/>
              <a:t>x</a:t>
            </a:r>
            <a:r>
              <a:rPr lang="cs-CZ" sz="2800" b="1" i="1" baseline="30000" dirty="0" smtClean="0"/>
              <a:t>2</a:t>
            </a:r>
            <a:r>
              <a:rPr lang="cs-CZ" sz="2800" b="1" i="1" dirty="0"/>
              <a:t> + </a:t>
            </a:r>
            <a:r>
              <a:rPr lang="cs-CZ" sz="2800" b="1" i="1" dirty="0" err="1">
                <a:solidFill>
                  <a:srgbClr val="000099"/>
                </a:solidFill>
              </a:rPr>
              <a:t>b</a:t>
            </a:r>
            <a:r>
              <a:rPr lang="cs-CZ" sz="2800" b="1" i="1" dirty="0" err="1"/>
              <a:t>x</a:t>
            </a:r>
            <a:r>
              <a:rPr lang="cs-CZ" sz="2800" b="1" i="1" dirty="0"/>
              <a:t>  </a:t>
            </a:r>
            <a:r>
              <a:rPr lang="cs-CZ" sz="2800" b="1" i="1" dirty="0" smtClean="0"/>
              <a:t>= 0 </a:t>
            </a:r>
            <a:endParaRPr lang="cs-CZ" sz="2800" dirty="0"/>
          </a:p>
        </p:txBody>
      </p:sp>
      <p:sp>
        <p:nvSpPr>
          <p:cNvPr id="13" name="Obdélník 12"/>
          <p:cNvSpPr/>
          <p:nvPr/>
        </p:nvSpPr>
        <p:spPr>
          <a:xfrm>
            <a:off x="251520" y="4263479"/>
            <a:ext cx="40851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c</a:t>
            </a:r>
            <a:r>
              <a:rPr lang="cs-CZ" sz="2400" b="1" dirty="0" smtClean="0"/>
              <a:t> = 0</a:t>
            </a:r>
            <a:r>
              <a:rPr lang="cs-CZ" sz="2400" dirty="0"/>
              <a:t>	</a:t>
            </a:r>
            <a:r>
              <a:rPr lang="cs-CZ" sz="2400" dirty="0" smtClean="0"/>
              <a:t>bez absolutního členu  </a:t>
            </a:r>
            <a:endParaRPr lang="cs-CZ" sz="2400" dirty="0"/>
          </a:p>
        </p:txBody>
      </p:sp>
      <p:sp>
        <p:nvSpPr>
          <p:cNvPr id="9" name="Zaoblený obdélník 8"/>
          <p:cNvSpPr>
            <a:spLocks noChangeAspect="1"/>
          </p:cNvSpPr>
          <p:nvPr/>
        </p:nvSpPr>
        <p:spPr>
          <a:xfrm>
            <a:off x="4409864" y="4293096"/>
            <a:ext cx="746584" cy="576064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>
            <a:spLocks noChangeAspect="1"/>
          </p:cNvSpPr>
          <p:nvPr/>
        </p:nvSpPr>
        <p:spPr>
          <a:xfrm>
            <a:off x="5148064" y="4293096"/>
            <a:ext cx="864096" cy="576064"/>
          </a:xfrm>
          <a:prstGeom prst="roundRect">
            <a:avLst/>
          </a:prstGeom>
          <a:noFill/>
          <a:ln w="317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189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uiExpand="1" build="p"/>
      <p:bldP spid="3074" grpId="0"/>
      <p:bldP spid="2" grpId="0" animBg="1"/>
      <p:bldP spid="6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78495" y="476672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rovnice 1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6461" y="2347682"/>
            <a:ext cx="1561036" cy="505254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cs-CZ" sz="2400" b="1" i="1" dirty="0" smtClean="0"/>
              <a:t>x</a:t>
            </a:r>
            <a:r>
              <a:rPr lang="cs-CZ" sz="2400" b="1" i="1" baseline="30000" dirty="0" smtClean="0"/>
              <a:t>2</a:t>
            </a:r>
            <a:r>
              <a:rPr lang="cs-CZ" sz="2400" b="1" i="1" dirty="0"/>
              <a:t> </a:t>
            </a:r>
            <a:r>
              <a:rPr lang="cs-CZ" sz="2400" b="1" i="1" dirty="0" smtClean="0"/>
              <a:t>- </a:t>
            </a:r>
            <a:r>
              <a:rPr lang="cs-CZ" sz="2400" b="1" dirty="0" smtClean="0">
                <a:solidFill>
                  <a:srgbClr val="00B050"/>
                </a:solidFill>
              </a:rPr>
              <a:t>9 </a:t>
            </a:r>
            <a:r>
              <a:rPr lang="cs-CZ" sz="2400" b="1" dirty="0"/>
              <a:t>= </a:t>
            </a:r>
            <a:r>
              <a:rPr lang="cs-CZ" sz="2400" b="1" dirty="0" smtClean="0"/>
              <a:t>0</a:t>
            </a:r>
            <a:endParaRPr lang="cs-CZ" sz="2400" dirty="0" smtClean="0">
              <a:solidFill>
                <a:srgbClr val="3366FF"/>
              </a:solidFill>
            </a:endParaRPr>
          </a:p>
        </p:txBody>
      </p:sp>
      <p:sp>
        <p:nvSpPr>
          <p:cNvPr id="3" name="AutoShape 12" descr="data:image/jpeg;base64,/9j/4AAQSkZJRgABAQAAAQABAAD/2wCEAAkGBhISEBMRERMWFRUWFRgXFhUTGRIVFRoYFBQWFxkWHhkYHiYeHxwvGhUVJC8sJScpLDgsFR49NTAsNSYrLCkBCQoKDgwOFg8PFiwfHiQsLSopKSkyNDE1KTUsNCwwNTQ2NTAsMi01LDUtLCw1LzA1LDUpNSo1KS8vKSwsMi4uLf/AABEIALAAsAMBIgACEQEDEQH/xAAbAAEBAQADAQEAAAAAAAAAAAAABQQBAgYDB//EAD4QAAICAQIDBAUJBwMFAAAAAAECAAMRBCEFEjEGE0FRIjNhcYEyQ1JTcpGhscEUFSNCYoKSFmTRNHOUpML/xAAXAQEBAQEAAAAAAAAAAAAAAAAAAwIB/8QAKhEAAQIDBgcAAwEAAAAAAAAAAAECEbHwAxIhQYHREzJRYXGRoSJSwfH/2gAMAwEAAhEDEQA/AP3GIiAIiIAiJ1dwASSABuSdgIB2iQ/9RNacaOvvvO1iUoHubGXP2R8ROf3DbbvqtQ7D6unNNfuODzt8Tj2SvDhzLCdeSXEjyJGVeDbruOaen111aexmAP3dZiHa2pvVJfb5Guq0qf7iAv4zboOCaen1VKJ7VUZ+/rJ3EePOmq7oGsKO59F+bvLO/sZCUOQBy4z0bP8AT1iNmmSrVZiFouaJ9r0fUdobT00Op+P7OPzszB7Q2jrotT8P2c/lZPOcD7SahdKjlzqFp09LXBEJs5sMr1dSS+yt4tsc/KE33cf1NPMLPTtrGTSiesVdPztYCNwO8yo6jbHUzl9v6p93O3HfsvzYpntbSvrUvq8zZVaFH9wBX8Zt0PG9Pd6m6t/YrAn7usmdlta11moc6mvUKO6QNTgVhgnO2AGbfFq+PQCU9fwTT3etpR/ayjP39Z2NmuSpVZnIWiZovyvRuiRP3DbVvpdQ6j6u7N1fuBJ51+8j2Tj/AFE1R5dZX3PlapL0H3tjKn7Q+Jjhx5VjMcSHOkJV5LkTqjggEEEHcEbgztJFRERAEREAREQBESTxjjDIy0UKH1DglVJwqqOtjnwUZ+JmmtVywQy5yNSKn14txtKOVcF7X9XUm7t/wvmTtMVfAnvIs1xDeK6dM9yv2vrG9p28hNnB+CinmdmNlz+stb5TewD+VR4ASlKX0Zgz3tUSaMV+L/W/WUzhVAGBsB0AnMRIlhOpQEgkDI6HxGes7RAEREA4AnMRAE4ZQRgjIPUHpOYgEGzgT0E2aEhfFtO+e5b7P1be0beYm3hPG0v5lwUtT1lT7Op/UeRGxlGTeMcFF3K6sa7k9XavUZ8CP5lPiDK30fg/3vUSNxWYs9bdJTKUSTwbjLOzUXqK9QgBZQcqynpYh8VOPhK0w5qtWClGuRyRQRETJoRE6u4AJJwAMknoAPGAYON8W7hByrz2ueSqvxZj/wDI6k+QnHBeD9yrM7c91h5rbPpHwA8lHQCY+BVm+w66wY5hy0Kf5as/K+02xPsCiXpZ/wCCXE12rMixL631031lqIiJEsIiIAiIgCIiAIiIAiIgCIiATeNcH75VZG5LqzzVWeR8QfNT0InPBOLd+h5l5LUPLbX4q4/Q9QfEGUZ5TtLxajSahNQLaw4AS6osod6mOzBevMpJI8wWEq380uLptWZF6XFvprvpLQ9XE6o4IBByCMgjoQfGdpIsJD7RZtavRj53LWkeFKEcw97EhfifKXJE4D/Ft1GqPRn7qv8A7dJIz8XLn3BZWzwi7pOsSVpjBnWVYFpVAGBsB0AnMRJFRERAEREAREQBERAEREAREQBOHcAEkgADJJ2AA8ZP1HGRzNXQvfWLsVU4RTts77heo23b2TonBjZhtUwtPUVgYpU5yPRJPMem7Z6bAQDqeKWXDGkA5T8/YD3YyDuijBs8OhVd/leEzjsXpzqq9ZaDbeiOgezB2fA+TjAwOYDHg7ecvRAIfZwmprNG3zOGqJ8aXJ5R71IK/AecuSJx7+Fdp9V0Cv3Nn2LiAD8HCfAtLcraYwd1nWJKzwizpKsNDDxzXdzprrvoVsw94G344jgmg7nTU1fQRQffjf8AHMxdrRzUpV9ZfShHmpsBYf4hpbhcLNO6ypQmNovZJ0giIkioiIgCIiAInV7AMZOMkAZ8z0E+Ok1q2cxXPosVOQy7jqN+sA0RPm2pUOtZYc7KzKviVQqGPuBdf8hPpAET46vWJUpexgijxY4GTsB78yebr79qwaK/rHH8Zs/RQ7J4btk/0+MA163ildRCsSXb5NaDmsbHUhR4bjJOwzuZlGkvu3ubuq/CqsnnP27B8PRXGPpNNei4bXVzci+k27Ocs7EdOZjufZ5TVAPlptKlaCutVRFGAqgAAewCfWIgCIiAYeOaDvtNdV9OtgPfjb8cTngmu77TU3fTrVj7yN/xzNsidkhy0PX9XfcgHkosYqP8SsqmNmvZZ0hJcLRO6S/1TntCM26Ef7n8qLj+eJakXtCcW6E/7n86Lh+eJanH8rfH9U6zmd5/iCIiTKCIiAIiIB5HVdmWa2xmpFiGwORYULsRZnAbxXlzgNjGwBxOmu7K2Mq45iCL+YI6hxZY4NdqmwEAhQQCN1zsDvPYyfquMKGNVam20dUTHo56c7dE+O/kDAJXD+FPVqTqLFVQqajvLSwJfntrdGPkAiHr06DYTeOMNcB+yKHB+efIpA8xjez3Lgf1Cc/udrd9WwcH5lcikew53sPtbbb5IkLg3YU6DUajU6R+ZbWBGmcla0TAJVDk8rc3MemMYGB1gHotLwdVYW2E22gbO+PRz15F6IPdvtuTKEyaDiaW5C5V1xz1vs656ZHlscEZBxsTNcARPlTq0csqOrFDhgCCVPXBHhPrAEREAREQBIvZ4Yt1o/3X50Un8yZakXs8c260/wC6/KikfmDKM5XVmhJ/M3z/ABTjtaeWlLfq76XJ8lFgDH/EtLcw8b0Pfaa6n6dbKPeRt+OI4Jr++01Nv061J9+N/wAczq42adlnShMLRe6SpDdET4a3WpTW9trBUQFmY9AB4yRU7ajUpWvNYyov0nIUb9NztMvEeN00slbsDZZnu6gR3jkDJCrnfbJ+BkLi3E31DnTrUBhS/JbzK7smCadtkzW3ysnIY7ei0+dXCRzX6i5u5qYDL24W3Fbd5Q/MT6JR3uUAg5Vl8twMN3GHtNtdFxPMyuqMSl1myMK1Y7hGUMhIQcu/pcwM9nq+KV1BeckM/wAlAM2MfEBRucZ38BMFRsfI06CislmNrr6ZLNluSs9Mkk5bx/lOZv0XC66iWUZdvlWMeaxsdMsd8bnA6DOwgGQUX372E0V/Vof4rZ+k42Xx2TJ/q8JQ0mkSpAlahFHQKMDfqffPtEAREQDHruFpbhjlXXPJYm1i564PlsMg5BwMiT9XxG+qtktKISMJqcHugTj0rFz6BGT48px1GcC5OGXIwekA8YeFXaW2ol/QFNid5p6me0kMj+lnm5ndt8kYHI2+X2pcE7Td4wW4qp5a1woYjvDkM3N8kKXyqZ68jEZyJrPDrKN9Lg1+OnY4XGfm2/kOM+ifRO3yesnNwtL1ddNYajzoz0kKprZQqq3Lyk5CoCo+SSgPSAeoieM0XGG0dgrsY90c4rcl7KgcLSpsZsktyWNg9ADk7b+l4PrntrLOFU8zABSSeUMQCQQOU7Hbfp1gG6IiAJE7JHmoez62+5wfNTYwU/4hZt45r+5011v0K2I9+NvxxOeCaHudNTT9CtVPvA3/ABzKphZr3WVISXG0Tsk/8U2yJwH+FbqNKeiv3tf2LiSR8HDj3FZbkPtFmpq9YvzWVtA8aXI5j71IDfA+cWeMW9Z1gLTCD+kqxLk6XUq6sjAFWBBB6EEYIPwkz/U1DWWU0nvrayoaurBK86hlLH5Kgg9SfPGYXhdlwzqyCD8xWT3Q9jMcGzx6hV/pkipM4OpVStGNTZzY/aLCe7CplUy+PSYKSCE6nmyRmWNNwccy2XN31i7hmGFU77om4Xqd9zjxMoKoAAAwBsANgAPCcwBERAEREAREQBERAEx67haWkNutighbEwHXPUZ8RsNjkbdJsiAQNXYQFTWHk5W9DU1eihJXl9INkISCRhsqc9c7DXwfs/XRlgB3hyCyjkHLn0UCg4CgYAH/ACZTZQQQRkHYg9CD4ST+wWaffTelWOunY4wNvVsfk7Z9E+idsFfECvEy6HiKWg8h3U4dG2dT5Mp3H6+E0swAJJwBuSYBF49/Fu0+l6hn76z7FJBA+LlPgGluQ+zgNrWaxvnsCoHwpTPKfexJb4jylyVtMIN6TrAlZ4xf1lWOonV0BBBGQRgg9CD4TtEkVPK9luF06O+3TCtFcjnrsAAayrmJ5SfFlJwfYwPiZ6qTuN8J79BytyWoeeqzxVx+h6EeIM44LxjvlZXXkurPLbX9E+BHmp6gyrkvJfTXesyLFuLcXTbSWpSiIkiwiIgCIiAIiIAiIgCIiAIiIBh4jwxbP4gytqghHQhX8+XJ2Kk42IInjuFXcSv5+H68Vhy3eW2UNlRp2PqvAhiQV+zk9RPW8a4x3IVUXnusOKq/M+LHyUdSZzwThPcIeZuexzzW2eLOf0HQDwAlWpcS+um9ZkX/AJrcTXbWWhvRAAABgAYAHQAeE7REkWEREASTxngzOy30MK9QgIViMqynrW48VOPhK0TTXK1YoZc1HJBSbwfjQu5kZTXcnrKm6rnxB/mU+BEpSdxbgiX8rZKWp6u1NnU/qPMHYzFXx16CK9cAvguoTPct9r6tvYdvIylxH4s9bVEnfVmD/e/SUi9E4VgRkHIPQjpOZEsIiIAiIgCIiAIicMwAJJwB1J6QDmTeMcaFPKiqbLn9XUvU48Sf5VHiTMdnHXvJTQgMOjah89yv2frG923mZt4TwVKOZsl7H9Za+7sf0HkBsJa4jMX+t6iRvq/BnvbrKR8uDcGatmvvYWahwAzAYVVHStB4KM/GVoiTc5XLFSjWo1IIIiJk0IiIAiIgCdXQEEEAg7EHcGdogEM9nWqPNo7O586mBeg+5c5U/ZPwM5/f1tW2q07qB85Rm6v3kAc6/cR7ZbiV4keZIzJcOHIsJV4gYdBxzT3equR/YrDP3dZumLXcE093rqUf2soJ+/rMI7JUr6t7qvIV22hR/aSV/CIWa5qlVkI2iZIvyvZbiRR2esHTW6n/ANc/nXB7PWHrrdSf/HH5Vzlxv7T2F936r83LUw6/jmnp9bciewsM/d1mI9kqW9Y91vmLLbSp/tzy/hN2h4Lp6fU0ontVQD9/WdhZpmq1WQjaLkifa9mH9/W2/wDS6dmB+cvzTX7wCOdvuA9s4HZw2nm1lnfeVSgpQP7c5Y/aJ9wlyI4kOVITrwOHHnWMq8xOqIAAAAANgBsBO0RJFRERAEREA//Z"/>
          <p:cNvSpPr>
            <a:spLocks noChangeAspect="1" noChangeArrowheads="1"/>
          </p:cNvSpPr>
          <p:nvPr/>
        </p:nvSpPr>
        <p:spPr bwMode="auto">
          <a:xfrm>
            <a:off x="317158" y="4477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Šipka doleva 4"/>
          <p:cNvSpPr/>
          <p:nvPr/>
        </p:nvSpPr>
        <p:spPr>
          <a:xfrm>
            <a:off x="4139952" y="2530692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5083425" y="2483604"/>
            <a:ext cx="3698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Rozložíme podle vzorce na součin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353241" y="3477969"/>
            <a:ext cx="24737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 </a:t>
            </a:r>
            <a:r>
              <a:rPr lang="cs-CZ" sz="2400" dirty="0" smtClean="0"/>
              <a:t>(x -3)(x+3) </a:t>
            </a:r>
            <a:r>
              <a:rPr lang="cs-CZ" sz="2400" dirty="0"/>
              <a:t>= </a:t>
            </a:r>
            <a:r>
              <a:rPr lang="cs-CZ" sz="2400" dirty="0" smtClean="0"/>
              <a:t>0  </a:t>
            </a:r>
            <a:endParaRPr lang="cs-CZ" sz="2400" dirty="0"/>
          </a:p>
        </p:txBody>
      </p:sp>
      <p:sp>
        <p:nvSpPr>
          <p:cNvPr id="8" name="Šipka doleva 7"/>
          <p:cNvSpPr/>
          <p:nvPr/>
        </p:nvSpPr>
        <p:spPr>
          <a:xfrm>
            <a:off x="4139952" y="3525057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068415" y="3477969"/>
            <a:ext cx="3936975" cy="4565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Porovnáme každého činitele s nulou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427964" y="4379275"/>
            <a:ext cx="109837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 </a:t>
            </a:r>
            <a:r>
              <a:rPr lang="cs-CZ" sz="2000" i="1" dirty="0" smtClean="0"/>
              <a:t>x-3 </a:t>
            </a:r>
            <a:r>
              <a:rPr lang="cs-CZ" sz="2000" dirty="0" smtClean="0"/>
              <a:t>= 0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x = 3</a:t>
            </a:r>
            <a:endParaRPr lang="cs-CZ" sz="2000" dirty="0"/>
          </a:p>
        </p:txBody>
      </p:sp>
      <p:sp>
        <p:nvSpPr>
          <p:cNvPr id="11" name="Šipka doleva 10"/>
          <p:cNvSpPr/>
          <p:nvPr/>
        </p:nvSpPr>
        <p:spPr>
          <a:xfrm>
            <a:off x="4139952" y="4612061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5230804" y="4564973"/>
            <a:ext cx="2608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Řešíme lineární rovnice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2011297" y="5487615"/>
            <a:ext cx="17155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i="1" dirty="0"/>
              <a:t> </a:t>
            </a:r>
            <a:r>
              <a:rPr lang="cs-CZ" sz="2400" b="1" i="1" dirty="0"/>
              <a:t>K </a:t>
            </a:r>
            <a:r>
              <a:rPr lang="cs-CZ" sz="2400" b="1" dirty="0"/>
              <a:t>= </a:t>
            </a:r>
            <a:r>
              <a:rPr lang="cs-CZ" sz="2400" b="1" dirty="0" smtClean="0"/>
              <a:t>{-3; 3}</a:t>
            </a:r>
            <a:endParaRPr lang="cs-CZ" sz="2400" dirty="0"/>
          </a:p>
        </p:txBody>
      </p:sp>
      <p:sp>
        <p:nvSpPr>
          <p:cNvPr id="15" name="Šipka doleva 14"/>
          <p:cNvSpPr/>
          <p:nvPr/>
        </p:nvSpPr>
        <p:spPr>
          <a:xfrm>
            <a:off x="4139952" y="5652877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5008375" y="5559623"/>
            <a:ext cx="2877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zapíšeme obor pravdivosti</a:t>
            </a:r>
          </a:p>
        </p:txBody>
      </p:sp>
      <p:cxnSp>
        <p:nvCxnSpPr>
          <p:cNvPr id="18" name="Přímá spojnice se šipkou 17"/>
          <p:cNvCxnSpPr/>
          <p:nvPr/>
        </p:nvCxnSpPr>
        <p:spPr>
          <a:xfrm flipH="1">
            <a:off x="1896929" y="3886367"/>
            <a:ext cx="108012" cy="509329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2680251" y="3877147"/>
            <a:ext cx="212249" cy="518549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délník 19"/>
          <p:cNvSpPr/>
          <p:nvPr/>
        </p:nvSpPr>
        <p:spPr>
          <a:xfrm>
            <a:off x="2483768" y="4395696"/>
            <a:ext cx="13324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  <a:sym typeface="Symbol"/>
              </a:rPr>
              <a:t></a:t>
            </a:r>
            <a:r>
              <a:rPr lang="cs-CZ" sz="2000" dirty="0" smtClean="0">
                <a:sym typeface="Symbol"/>
              </a:rPr>
              <a:t>  </a:t>
            </a:r>
            <a:r>
              <a:rPr lang="cs-CZ" sz="2000" i="1" dirty="0" smtClean="0"/>
              <a:t>x+3 </a:t>
            </a:r>
            <a:r>
              <a:rPr lang="cs-CZ" sz="2000" dirty="0"/>
              <a:t>= </a:t>
            </a:r>
            <a:r>
              <a:rPr lang="cs-CZ" sz="2000" dirty="0" smtClean="0"/>
              <a:t>0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x = -3</a:t>
            </a:r>
            <a:endParaRPr lang="cs-CZ" sz="2000" dirty="0"/>
          </a:p>
        </p:txBody>
      </p:sp>
      <p:sp>
        <p:nvSpPr>
          <p:cNvPr id="21" name="Obdélník 20"/>
          <p:cNvSpPr/>
          <p:nvPr/>
        </p:nvSpPr>
        <p:spPr>
          <a:xfrm>
            <a:off x="2258397" y="2956882"/>
            <a:ext cx="51571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Součin je nulový, je-li aspoň jeden z činitelů 0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814212" y="1951213"/>
            <a:ext cx="24616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Řešte rovnici </a:t>
            </a:r>
          </a:p>
        </p:txBody>
      </p:sp>
    </p:spTree>
    <p:extLst>
      <p:ext uri="{BB962C8B-B14F-4D97-AF65-F5344CB8AC3E}">
        <p14:creationId xmlns:p14="http://schemas.microsoft.com/office/powerpoint/2010/main" val="164395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  <p:bldP spid="5" grpId="0" animBg="1"/>
      <p:bldP spid="2" grpId="0"/>
      <p:bldP spid="4" grpId="0"/>
      <p:bldP spid="8" grpId="0" animBg="1"/>
      <p:bldP spid="6" grpId="0"/>
      <p:bldP spid="11" grpId="0" animBg="1"/>
      <p:bldP spid="9" grpId="0"/>
      <p:bldP spid="12" grpId="0"/>
      <p:bldP spid="15" grpId="0" animBg="1"/>
      <p:bldP spid="13" grpId="0"/>
      <p:bldP spid="21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78495" y="476672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rovnice 1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6461" y="2347682"/>
            <a:ext cx="1561036" cy="505254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cs-CZ" sz="2400" b="1" i="1" dirty="0" smtClean="0"/>
              <a:t>x</a:t>
            </a:r>
            <a:r>
              <a:rPr lang="cs-CZ" sz="2400" b="1" i="1" baseline="30000" dirty="0" smtClean="0"/>
              <a:t>2</a:t>
            </a:r>
            <a:r>
              <a:rPr lang="cs-CZ" sz="2400" b="1" i="1" dirty="0"/>
              <a:t> </a:t>
            </a:r>
            <a:r>
              <a:rPr lang="cs-CZ" sz="2400" b="1" i="1" dirty="0" smtClean="0"/>
              <a:t>- </a:t>
            </a:r>
            <a:r>
              <a:rPr lang="cs-CZ" sz="2400" b="1" dirty="0" smtClean="0">
                <a:solidFill>
                  <a:srgbClr val="00B050"/>
                </a:solidFill>
              </a:rPr>
              <a:t>9 </a:t>
            </a:r>
            <a:r>
              <a:rPr lang="cs-CZ" sz="2400" b="1" dirty="0"/>
              <a:t>= </a:t>
            </a:r>
            <a:r>
              <a:rPr lang="cs-CZ" sz="2400" b="1" dirty="0" smtClean="0"/>
              <a:t>0</a:t>
            </a:r>
            <a:endParaRPr lang="cs-CZ" sz="2400" dirty="0" smtClean="0">
              <a:solidFill>
                <a:srgbClr val="3366FF"/>
              </a:solidFill>
            </a:endParaRPr>
          </a:p>
        </p:txBody>
      </p:sp>
      <p:sp>
        <p:nvSpPr>
          <p:cNvPr id="3" name="AutoShape 12" descr="data:image/jpeg;base64,/9j/4AAQSkZJRgABAQAAAQABAAD/2wCEAAkGBhISEBMRERMWFRUWFRgXFhUTGRIVFRoYFBQWFxkWHhkYHiYeHxwvGhUVJC8sJScpLDgsFR49NTAsNSYrLCkBCQoKDgwOFg8PFiwfHiQsLSopKSkyNDE1KTUsNCwwNTQ2NTAsMi01LDUtLCw1LzA1LDUpNSo1KS8vKSwsMi4uLf/AABEIALAAsAMBIgACEQEDEQH/xAAbAAEBAQADAQEAAAAAAAAAAAAABQQBAgYDB//EAD4QAAICAQIDBAUJBwMFAAAAAAECAAMRBCEFEjEGE0FRIjNhcYEyQ1JTcpGhscEUFSNCYoKSFmTRNHOUpML/xAAXAQEBAQEAAAAAAAAAAAAAAAAAAwIB/8QAKhEAAQIDBgcAAwEAAAAAAAAAAAECEbHwAxIhQYHREzJRYXGRoSJSwfH/2gAMAwEAAhEDEQA/AP3GIiAIiIAiJ1dwASSABuSdgIB2iQ/9RNacaOvvvO1iUoHubGXP2R8ROf3DbbvqtQ7D6unNNfuODzt8Tj2SvDhzLCdeSXEjyJGVeDbruOaen111aexmAP3dZiHa2pvVJfb5Guq0qf7iAv4zboOCaen1VKJ7VUZ+/rJ3EePOmq7oGsKO59F+bvLO/sZCUOQBy4z0bP8AT1iNmmSrVZiFouaJ9r0fUdobT00Op+P7OPzszB7Q2jrotT8P2c/lZPOcD7SahdKjlzqFp09LXBEJs5sMr1dSS+yt4tsc/KE33cf1NPMLPTtrGTSiesVdPztYCNwO8yo6jbHUzl9v6p93O3HfsvzYpntbSvrUvq8zZVaFH9wBX8Zt0PG9Pd6m6t/YrAn7usmdlta11moc6mvUKO6QNTgVhgnO2AGbfFq+PQCU9fwTT3etpR/ayjP39Z2NmuSpVZnIWiZovyvRuiRP3DbVvpdQ6j6u7N1fuBJ51+8j2Tj/AFE1R5dZX3PlapL0H3tjKn7Q+Jjhx5VjMcSHOkJV5LkTqjggEEEHcEbgztJFRERAEREAREQBESTxjjDIy0UKH1DglVJwqqOtjnwUZ+JmmtVywQy5yNSKn14txtKOVcF7X9XUm7t/wvmTtMVfAnvIs1xDeK6dM9yv2vrG9p28hNnB+CinmdmNlz+stb5TewD+VR4ASlKX0Zgz3tUSaMV+L/W/WUzhVAGBsB0AnMRIlhOpQEgkDI6HxGes7RAEREA4AnMRAE4ZQRgjIPUHpOYgEGzgT0E2aEhfFtO+e5b7P1be0beYm3hPG0v5lwUtT1lT7Op/UeRGxlGTeMcFF3K6sa7k9XavUZ8CP5lPiDK30fg/3vUSNxWYs9bdJTKUSTwbjLOzUXqK9QgBZQcqynpYh8VOPhK0w5qtWClGuRyRQRETJoRE6u4AJJwAMknoAPGAYON8W7hByrz2ueSqvxZj/wDI6k+QnHBeD9yrM7c91h5rbPpHwA8lHQCY+BVm+w66wY5hy0Kf5as/K+02xPsCiXpZ/wCCXE12rMixL631031lqIiJEsIiIAiIgCIiAIiIAiIgCIiATeNcH75VZG5LqzzVWeR8QfNT0InPBOLd+h5l5LUPLbX4q4/Q9QfEGUZ5TtLxajSahNQLaw4AS6osod6mOzBevMpJI8wWEq380uLptWZF6XFvprvpLQ9XE6o4IBByCMgjoQfGdpIsJD7RZtavRj53LWkeFKEcw97EhfifKXJE4D/Ft1GqPRn7qv8A7dJIz8XLn3BZWzwi7pOsSVpjBnWVYFpVAGBsB0AnMRJFRERAEREAREQBERAEREAREQBOHcAEkgADJJ2AA8ZP1HGRzNXQvfWLsVU4RTts77heo23b2TonBjZhtUwtPUVgYpU5yPRJPMem7Z6bAQDqeKWXDGkA5T8/YD3YyDuijBs8OhVd/leEzjsXpzqq9ZaDbeiOgezB2fA+TjAwOYDHg7ecvRAIfZwmprNG3zOGqJ8aXJ5R71IK/AecuSJx7+Fdp9V0Cv3Nn2LiAD8HCfAtLcraYwd1nWJKzwizpKsNDDxzXdzprrvoVsw94G344jgmg7nTU1fQRQffjf8AHMxdrRzUpV9ZfShHmpsBYf4hpbhcLNO6ypQmNovZJ0giIkioiIgCIiAInV7AMZOMkAZ8z0E+Ok1q2cxXPosVOQy7jqN+sA0RPm2pUOtZYc7KzKviVQqGPuBdf8hPpAET46vWJUpexgijxY4GTsB78yebr79qwaK/rHH8Zs/RQ7J4btk/0+MA163ildRCsSXb5NaDmsbHUhR4bjJOwzuZlGkvu3ubuq/CqsnnP27B8PRXGPpNNei4bXVzci+k27Ocs7EdOZjufZ5TVAPlptKlaCutVRFGAqgAAewCfWIgCIiAYeOaDvtNdV9OtgPfjb8cTngmu77TU3fTrVj7yN/xzNsidkhy0PX9XfcgHkosYqP8SsqmNmvZZ0hJcLRO6S/1TntCM26Ef7n8qLj+eJakXtCcW6E/7n86Lh+eJanH8rfH9U6zmd5/iCIiTKCIiAIiIB5HVdmWa2xmpFiGwORYULsRZnAbxXlzgNjGwBxOmu7K2Mq45iCL+YI6hxZY4NdqmwEAhQQCN1zsDvPYyfquMKGNVam20dUTHo56c7dE+O/kDAJXD+FPVqTqLFVQqajvLSwJfntrdGPkAiHr06DYTeOMNcB+yKHB+efIpA8xjez3Lgf1Cc/udrd9WwcH5lcikew53sPtbbb5IkLg3YU6DUajU6R+ZbWBGmcla0TAJVDk8rc3MemMYGB1gHotLwdVYW2E22gbO+PRz15F6IPdvtuTKEyaDiaW5C5V1xz1vs656ZHlscEZBxsTNcARPlTq0csqOrFDhgCCVPXBHhPrAEREAREQBIvZ4Yt1o/3X50Un8yZakXs8c260/wC6/KikfmDKM5XVmhJ/M3z/ABTjtaeWlLfq76XJ8lFgDH/EtLcw8b0Pfaa6n6dbKPeRt+OI4Jr++01Nv061J9+N/wAczq42adlnShMLRe6SpDdET4a3WpTW9trBUQFmY9AB4yRU7ajUpWvNYyov0nIUb9NztMvEeN00slbsDZZnu6gR3jkDJCrnfbJ+BkLi3E31DnTrUBhS/JbzK7smCadtkzW3ysnIY7ei0+dXCRzX6i5u5qYDL24W3Fbd5Q/MT6JR3uUAg5Vl8twMN3GHtNtdFxPMyuqMSl1myMK1Y7hGUMhIQcu/pcwM9nq+KV1BeckM/wAlAM2MfEBRucZ38BMFRsfI06CislmNrr6ZLNluSs9Mkk5bx/lOZv0XC66iWUZdvlWMeaxsdMsd8bnA6DOwgGQUX372E0V/Vof4rZ+k42Xx2TJ/q8JQ0mkSpAlahFHQKMDfqffPtEAREQDHruFpbhjlXXPJYm1i564PlsMg5BwMiT9XxG+qtktKISMJqcHugTj0rFz6BGT48px1GcC5OGXIwekA8YeFXaW2ol/QFNid5p6me0kMj+lnm5ndt8kYHI2+X2pcE7Td4wW4qp5a1woYjvDkM3N8kKXyqZ68jEZyJrPDrKN9Lg1+OnY4XGfm2/kOM+ifRO3yesnNwtL1ddNYajzoz0kKprZQqq3Lyk5CoCo+SSgPSAeoieM0XGG0dgrsY90c4rcl7KgcLSpsZsktyWNg9ADk7b+l4PrntrLOFU8zABSSeUMQCQQOU7Hbfp1gG6IiAJE7JHmoez62+5wfNTYwU/4hZt45r+5011v0K2I9+NvxxOeCaHudNTT9CtVPvA3/ABzKphZr3WVISXG0Tsk/8U2yJwH+FbqNKeiv3tf2LiSR8HDj3FZbkPtFmpq9YvzWVtA8aXI5j71IDfA+cWeMW9Z1gLTCD+kqxLk6XUq6sjAFWBBB6EEYIPwkz/U1DWWU0nvrayoaurBK86hlLH5Kgg9SfPGYXhdlwzqyCD8xWT3Q9jMcGzx6hV/pkipM4OpVStGNTZzY/aLCe7CplUy+PSYKSCE6nmyRmWNNwccy2XN31i7hmGFU77om4Xqd9zjxMoKoAAAwBsANgAPCcwBERAEREAREQBERAEx67haWkNutighbEwHXPUZ8RsNjkbdJsiAQNXYQFTWHk5W9DU1eihJXl9INkISCRhsqc9c7DXwfs/XRlgB3hyCyjkHLn0UCg4CgYAH/ACZTZQQQRkHYg9CD4ST+wWaffTelWOunY4wNvVsfk7Z9E+idsFfECvEy6HiKWg8h3U4dG2dT5Mp3H6+E0swAJJwBuSYBF49/Fu0+l6hn76z7FJBA+LlPgGluQ+zgNrWaxvnsCoHwpTPKfexJb4jylyVtMIN6TrAlZ4xf1lWOonV0BBBGQRgg9CD4TtEkVPK9luF06O+3TCtFcjnrsAAayrmJ5SfFlJwfYwPiZ6qTuN8J79BytyWoeeqzxVx+h6EeIM44LxjvlZXXkurPLbX9E+BHmp6gyrkvJfTXesyLFuLcXTbSWpSiIkiwiIgCIiAIiIAiIgCIiAIiIBh4jwxbP4gytqghHQhX8+XJ2Kk42IInjuFXcSv5+H68Vhy3eW2UNlRp2PqvAhiQV+zk9RPW8a4x3IVUXnusOKq/M+LHyUdSZzwThPcIeZuexzzW2eLOf0HQDwAlWpcS+um9ZkX/AJrcTXbWWhvRAAABgAYAHQAeE7REkWEREASTxngzOy30MK9QgIViMqynrW48VOPhK0TTXK1YoZc1HJBSbwfjQu5kZTXcnrKm6rnxB/mU+BEpSdxbgiX8rZKWp6u1NnU/qPMHYzFXx16CK9cAvguoTPct9r6tvYdvIylxH4s9bVEnfVmD/e/SUi9E4VgRkHIPQjpOZEsIiIAiIgCIiAIicMwAJJwB1J6QDmTeMcaFPKiqbLn9XUvU48Sf5VHiTMdnHXvJTQgMOjah89yv2frG923mZt4TwVKOZsl7H9Za+7sf0HkBsJa4jMX+t6iRvq/BnvbrKR8uDcGatmvvYWahwAzAYVVHStB4KM/GVoiTc5XLFSjWo1IIIiJk0IiIAiIgCdXQEEEAg7EHcGdogEM9nWqPNo7O586mBeg+5c5U/ZPwM5/f1tW2q07qB85Rm6v3kAc6/cR7ZbiV4keZIzJcOHIsJV4gYdBxzT3equR/YrDP3dZumLXcE093rqUf2soJ+/rMI7JUr6t7qvIV22hR/aSV/CIWa5qlVkI2iZIvyvZbiRR2esHTW6n/ANc/nXB7PWHrrdSf/HH5Vzlxv7T2F936r83LUw6/jmnp9bciewsM/d1mI9kqW9Y91vmLLbSp/tzy/hN2h4Lp6fU0ontVQD9/WdhZpmq1WQjaLkifa9mH9/W2/wDS6dmB+cvzTX7wCOdvuA9s4HZw2nm1lnfeVSgpQP7c5Y/aJ9wlyI4kOVITrwOHHnWMq8xOqIAAAAANgBsBO0RJFRERAEREA//Z"/>
          <p:cNvSpPr>
            <a:spLocks noChangeAspect="1" noChangeArrowheads="1"/>
          </p:cNvSpPr>
          <p:nvPr/>
        </p:nvSpPr>
        <p:spPr bwMode="auto">
          <a:xfrm>
            <a:off x="317158" y="4477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835696" y="3933056"/>
            <a:ext cx="27847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 </a:t>
            </a:r>
            <a:r>
              <a:rPr lang="cs-CZ" sz="2400" dirty="0" smtClean="0"/>
              <a:t>L(-3) = (-3)</a:t>
            </a:r>
            <a:r>
              <a:rPr lang="cs-CZ" sz="2400" baseline="30000" dirty="0" smtClean="0"/>
              <a:t>2 -</a:t>
            </a:r>
            <a:r>
              <a:rPr lang="cs-CZ" sz="2400" dirty="0" smtClean="0"/>
              <a:t>-9 </a:t>
            </a:r>
            <a:r>
              <a:rPr lang="cs-CZ" sz="2400" dirty="0"/>
              <a:t>= </a:t>
            </a:r>
            <a:r>
              <a:rPr lang="cs-CZ" sz="2400" dirty="0" smtClean="0"/>
              <a:t>0</a:t>
            </a:r>
          </a:p>
          <a:p>
            <a:r>
              <a:rPr lang="cs-CZ" sz="2400" dirty="0" smtClean="0"/>
              <a:t> P(-3) = 0  </a:t>
            </a:r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827584" y="3477969"/>
            <a:ext cx="135774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cs-CZ" sz="2000" b="1" dirty="0" smtClean="0"/>
              <a:t>Zkouška:</a:t>
            </a:r>
            <a:endParaRPr lang="cs-CZ" sz="2000" b="1" dirty="0"/>
          </a:p>
        </p:txBody>
      </p:sp>
      <p:sp>
        <p:nvSpPr>
          <p:cNvPr id="11" name="Šipka doleva 10"/>
          <p:cNvSpPr/>
          <p:nvPr/>
        </p:nvSpPr>
        <p:spPr>
          <a:xfrm>
            <a:off x="5148064" y="4077072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5708010" y="4005064"/>
            <a:ext cx="3018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Dosadíme řešení do zadání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4795538" y="2446344"/>
            <a:ext cx="17155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i="1" dirty="0"/>
              <a:t> </a:t>
            </a:r>
            <a:r>
              <a:rPr lang="cs-CZ" sz="2400" b="1" i="1" dirty="0"/>
              <a:t>K </a:t>
            </a:r>
            <a:r>
              <a:rPr lang="cs-CZ" sz="2400" b="1" dirty="0"/>
              <a:t>= </a:t>
            </a:r>
            <a:r>
              <a:rPr lang="cs-CZ" sz="2400" b="1" dirty="0" smtClean="0"/>
              <a:t>{-3; 3}</a:t>
            </a:r>
            <a:endParaRPr lang="cs-CZ" sz="2400" dirty="0"/>
          </a:p>
        </p:txBody>
      </p:sp>
      <p:sp>
        <p:nvSpPr>
          <p:cNvPr id="13" name="Obdélník 12"/>
          <p:cNvSpPr/>
          <p:nvPr/>
        </p:nvSpPr>
        <p:spPr>
          <a:xfrm>
            <a:off x="3818041" y="5723964"/>
            <a:ext cx="2698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Zkouška potvrdila řešení</a:t>
            </a:r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3045378" y="3100898"/>
            <a:ext cx="35832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Provedeme zkoušku správnosti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814212" y="1951213"/>
            <a:ext cx="24616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Řešte rovnici 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1835696" y="4758243"/>
            <a:ext cx="25795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 </a:t>
            </a:r>
            <a:r>
              <a:rPr lang="cs-CZ" sz="2400" dirty="0" smtClean="0"/>
              <a:t>L(3) = (3)</a:t>
            </a:r>
            <a:r>
              <a:rPr lang="cs-CZ" sz="2400" baseline="30000" dirty="0" smtClean="0"/>
              <a:t>2 -</a:t>
            </a:r>
            <a:r>
              <a:rPr lang="cs-CZ" sz="2400" dirty="0" smtClean="0"/>
              <a:t>-9 </a:t>
            </a:r>
            <a:r>
              <a:rPr lang="cs-CZ" sz="2400" dirty="0"/>
              <a:t>= </a:t>
            </a:r>
            <a:r>
              <a:rPr lang="cs-CZ" sz="2400" dirty="0" smtClean="0"/>
              <a:t>0</a:t>
            </a:r>
          </a:p>
          <a:p>
            <a:r>
              <a:rPr lang="cs-CZ" sz="2400" dirty="0" smtClean="0"/>
              <a:t> P(3) = 0 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4878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  <p:bldP spid="6" grpId="0"/>
      <p:bldP spid="11" grpId="0" animBg="1"/>
      <p:bldP spid="9" grpId="0"/>
      <p:bldP spid="12" grpId="0"/>
      <p:bldP spid="13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78495" y="476672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rovnice 2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0935" y="2276872"/>
            <a:ext cx="1706562" cy="505254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cs-CZ" sz="2400" b="1" i="1" dirty="0" smtClean="0"/>
              <a:t>x</a:t>
            </a:r>
            <a:r>
              <a:rPr lang="cs-CZ" sz="2400" b="1" i="1" baseline="30000" dirty="0" smtClean="0"/>
              <a:t>2</a:t>
            </a:r>
            <a:r>
              <a:rPr lang="cs-CZ" sz="2400" b="1" i="1" dirty="0"/>
              <a:t> </a:t>
            </a:r>
            <a:r>
              <a:rPr lang="cs-CZ" sz="2400" b="1" i="1" dirty="0" smtClean="0"/>
              <a:t>- 4x</a:t>
            </a:r>
            <a:r>
              <a:rPr lang="cs-CZ" sz="2400" b="1" dirty="0" smtClean="0">
                <a:solidFill>
                  <a:srgbClr val="00B050"/>
                </a:solidFill>
              </a:rPr>
              <a:t> </a:t>
            </a:r>
            <a:r>
              <a:rPr lang="cs-CZ" sz="2400" b="1" dirty="0" smtClean="0"/>
              <a:t>= 0</a:t>
            </a:r>
            <a:endParaRPr lang="cs-CZ" sz="2400" dirty="0" smtClean="0">
              <a:solidFill>
                <a:srgbClr val="3366FF"/>
              </a:solidFill>
            </a:endParaRPr>
          </a:p>
        </p:txBody>
      </p:sp>
      <p:sp>
        <p:nvSpPr>
          <p:cNvPr id="3" name="AutoShape 12" descr="data:image/jpeg;base64,/9j/4AAQSkZJRgABAQAAAQABAAD/2wCEAAkGBhISEBMRERMWFRUWFRgXFhUTGRIVFRoYFBQWFxkWHhkYHiYeHxwvGhUVJC8sJScpLDgsFR49NTAsNSYrLCkBCQoKDgwOFg8PFiwfHiQsLSopKSkyNDE1KTUsNCwwNTQ2NTAsMi01LDUtLCw1LzA1LDUpNSo1KS8vKSwsMi4uLf/AABEIALAAsAMBIgACEQEDEQH/xAAbAAEBAQADAQEAAAAAAAAAAAAABQQBAgYDB//EAD4QAAICAQIDBAUJBwMFAAAAAAECAAMRBCEFEjEGE0FRIjNhcYEyQ1JTcpGhscEUFSNCYoKSFmTRNHOUpML/xAAXAQEBAQEAAAAAAAAAAAAAAAAAAwIB/8QAKhEAAQIDBgcAAwEAAAAAAAAAAAECEbHwAxIhQYHREzJRYXGRoSJSwfH/2gAMAwEAAhEDEQA/AP3GIiAIiIAiJ1dwASSABuSdgIB2iQ/9RNacaOvvvO1iUoHubGXP2R8ROf3DbbvqtQ7D6unNNfuODzt8Tj2SvDhzLCdeSXEjyJGVeDbruOaen111aexmAP3dZiHa2pvVJfb5Guq0qf7iAv4zboOCaen1VKJ7VUZ+/rJ3EePOmq7oGsKO59F+bvLO/sZCUOQBy4z0bP8AT1iNmmSrVZiFouaJ9r0fUdobT00Op+P7OPzszB7Q2jrotT8P2c/lZPOcD7SahdKjlzqFp09LXBEJs5sMr1dSS+yt4tsc/KE33cf1NPMLPTtrGTSiesVdPztYCNwO8yo6jbHUzl9v6p93O3HfsvzYpntbSvrUvq8zZVaFH9wBX8Zt0PG9Pd6m6t/YrAn7usmdlta11moc6mvUKO6QNTgVhgnO2AGbfFq+PQCU9fwTT3etpR/ayjP39Z2NmuSpVZnIWiZovyvRuiRP3DbVvpdQ6j6u7N1fuBJ51+8j2Tj/AFE1R5dZX3PlapL0H3tjKn7Q+Jjhx5VjMcSHOkJV5LkTqjggEEEHcEbgztJFRERAEREAREQBESTxjjDIy0UKH1DglVJwqqOtjnwUZ+JmmtVywQy5yNSKn14txtKOVcF7X9XUm7t/wvmTtMVfAnvIs1xDeK6dM9yv2vrG9p28hNnB+CinmdmNlz+stb5TewD+VR4ASlKX0Zgz3tUSaMV+L/W/WUzhVAGBsB0AnMRIlhOpQEgkDI6HxGes7RAEREA4AnMRAE4ZQRgjIPUHpOYgEGzgT0E2aEhfFtO+e5b7P1be0beYm3hPG0v5lwUtT1lT7Op/UeRGxlGTeMcFF3K6sa7k9XavUZ8CP5lPiDK30fg/3vUSNxWYs9bdJTKUSTwbjLOzUXqK9QgBZQcqynpYh8VOPhK0w5qtWClGuRyRQRETJoRE6u4AJJwAMknoAPGAYON8W7hByrz2ueSqvxZj/wDI6k+QnHBeD9yrM7c91h5rbPpHwA8lHQCY+BVm+w66wY5hy0Kf5as/K+02xPsCiXpZ/wCCXE12rMixL631031lqIiJEsIiIAiIgCIiAIiIAiIgCIiATeNcH75VZG5LqzzVWeR8QfNT0InPBOLd+h5l5LUPLbX4q4/Q9QfEGUZ5TtLxajSahNQLaw4AS6osod6mOzBevMpJI8wWEq380uLptWZF6XFvprvpLQ9XE6o4IBByCMgjoQfGdpIsJD7RZtavRj53LWkeFKEcw97EhfifKXJE4D/Ft1GqPRn7qv8A7dJIz8XLn3BZWzwi7pOsSVpjBnWVYFpVAGBsB0AnMRJFRERAEREAREQBERAEREAREQBOHcAEkgADJJ2AA8ZP1HGRzNXQvfWLsVU4RTts77heo23b2TonBjZhtUwtPUVgYpU5yPRJPMem7Z6bAQDqeKWXDGkA5T8/YD3YyDuijBs8OhVd/leEzjsXpzqq9ZaDbeiOgezB2fA+TjAwOYDHg7ecvRAIfZwmprNG3zOGqJ8aXJ5R71IK/AecuSJx7+Fdp9V0Cv3Nn2LiAD8HCfAtLcraYwd1nWJKzwizpKsNDDxzXdzprrvoVsw94G344jgmg7nTU1fQRQffjf8AHMxdrRzUpV9ZfShHmpsBYf4hpbhcLNO6ypQmNovZJ0giIkioiIgCIiAInV7AMZOMkAZ8z0E+Ok1q2cxXPosVOQy7jqN+sA0RPm2pUOtZYc7KzKviVQqGPuBdf8hPpAET46vWJUpexgijxY4GTsB78yebr79qwaK/rHH8Zs/RQ7J4btk/0+MA163ildRCsSXb5NaDmsbHUhR4bjJOwzuZlGkvu3ubuq/CqsnnP27B8PRXGPpNNei4bXVzci+k27Ocs7EdOZjufZ5TVAPlptKlaCutVRFGAqgAAewCfWIgCIiAYeOaDvtNdV9OtgPfjb8cTngmu77TU3fTrVj7yN/xzNsidkhy0PX9XfcgHkosYqP8SsqmNmvZZ0hJcLRO6S/1TntCM26Ef7n8qLj+eJakXtCcW6E/7n86Lh+eJanH8rfH9U6zmd5/iCIiTKCIiAIiIB5HVdmWa2xmpFiGwORYULsRZnAbxXlzgNjGwBxOmu7K2Mq45iCL+YI6hxZY4NdqmwEAhQQCN1zsDvPYyfquMKGNVam20dUTHo56c7dE+O/kDAJXD+FPVqTqLFVQqajvLSwJfntrdGPkAiHr06DYTeOMNcB+yKHB+efIpA8xjez3Lgf1Cc/udrd9WwcH5lcikew53sPtbbb5IkLg3YU6DUajU6R+ZbWBGmcla0TAJVDk8rc3MemMYGB1gHotLwdVYW2E22gbO+PRz15F6IPdvtuTKEyaDiaW5C5V1xz1vs656ZHlscEZBxsTNcARPlTq0csqOrFDhgCCVPXBHhPrAEREAREQBIvZ4Yt1o/3X50Un8yZakXs8c260/wC6/KikfmDKM5XVmhJ/M3z/ABTjtaeWlLfq76XJ8lFgDH/EtLcw8b0Pfaa6n6dbKPeRt+OI4Jr++01Nv061J9+N/wAczq42adlnShMLRe6SpDdET4a3WpTW9trBUQFmY9AB4yRU7ajUpWvNYyov0nIUb9NztMvEeN00slbsDZZnu6gR3jkDJCrnfbJ+BkLi3E31DnTrUBhS/JbzK7smCadtkzW3ysnIY7ei0+dXCRzX6i5u5qYDL24W3Fbd5Q/MT6JR3uUAg5Vl8twMN3GHtNtdFxPMyuqMSl1myMK1Y7hGUMhIQcu/pcwM9nq+KV1BeckM/wAlAM2MfEBRucZ38BMFRsfI06CislmNrr6ZLNluSs9Mkk5bx/lOZv0XC66iWUZdvlWMeaxsdMsd8bnA6DOwgGQUX372E0V/Vof4rZ+k42Xx2TJ/q8JQ0mkSpAlahFHQKMDfqffPtEAREQDHruFpbhjlXXPJYm1i564PlsMg5BwMiT9XxG+qtktKISMJqcHugTj0rFz6BGT48px1GcC5OGXIwekA8YeFXaW2ol/QFNid5p6me0kMj+lnm5ndt8kYHI2+X2pcE7Td4wW4qp5a1woYjvDkM3N8kKXyqZ68jEZyJrPDrKN9Lg1+OnY4XGfm2/kOM+ifRO3yesnNwtL1ddNYajzoz0kKprZQqq3Lyk5CoCo+SSgPSAeoieM0XGG0dgrsY90c4rcl7KgcLSpsZsktyWNg9ADk7b+l4PrntrLOFU8zABSSeUMQCQQOU7Hbfp1gG6IiAJE7JHmoez62+5wfNTYwU/4hZt45r+5011v0K2I9+NvxxOeCaHudNTT9CtVPvA3/ABzKphZr3WVISXG0Tsk/8U2yJwH+FbqNKeiv3tf2LiSR8HDj3FZbkPtFmpq9YvzWVtA8aXI5j71IDfA+cWeMW9Z1gLTCD+kqxLk6XUq6sjAFWBBB6EEYIPwkz/U1DWWU0nvrayoaurBK86hlLH5Kgg9SfPGYXhdlwzqyCD8xWT3Q9jMcGzx6hV/pkipM4OpVStGNTZzY/aLCe7CplUy+PSYKSCE6nmyRmWNNwccy2XN31i7hmGFU77om4Xqd9zjxMoKoAAAwBsANgAPCcwBERAEREAREQBERAEx67haWkNutighbEwHXPUZ8RsNjkbdJsiAQNXYQFTWHk5W9DU1eihJXl9INkISCRhsqc9c7DXwfs/XRlgB3hyCyjkHLn0UCg4CgYAH/ACZTZQQQRkHYg9CD4ST+wWaffTelWOunY4wNvVsfk7Z9E+idsFfECvEy6HiKWg8h3U4dG2dT5Mp3H6+E0swAJJwBuSYBF49/Fu0+l6hn76z7FJBA+LlPgGluQ+zgNrWaxvnsCoHwpTPKfexJb4jylyVtMIN6TrAlZ4xf1lWOonV0BBBGQRgg9CD4TtEkVPK9luF06O+3TCtFcjnrsAAayrmJ5SfFlJwfYwPiZ6qTuN8J79BytyWoeeqzxVx+h6EeIM44LxjvlZXXkurPLbX9E+BHmp6gyrkvJfTXesyLFuLcXTbSWpSiIkiwiIgCIiAIiIAiIgCIiAIiIBh4jwxbP4gytqghHQhX8+XJ2Kk42IInjuFXcSv5+H68Vhy3eW2UNlRp2PqvAhiQV+zk9RPW8a4x3IVUXnusOKq/M+LHyUdSZzwThPcIeZuexzzW2eLOf0HQDwAlWpcS+um9ZkX/AJrcTXbWWhvRAAABgAYAHQAeE7REkWEREASTxngzOy30MK9QgIViMqynrW48VOPhK0TTXK1YoZc1HJBSbwfjQu5kZTXcnrKm6rnxB/mU+BEpSdxbgiX8rZKWp6u1NnU/qPMHYzFXx16CK9cAvguoTPct9r6tvYdvIylxH4s9bVEnfVmD/e/SUi9E4VgRkHIPQjpOZEsIiIAiIgCIiAIicMwAJJwB1J6QDmTeMcaFPKiqbLn9XUvU48Sf5VHiTMdnHXvJTQgMOjah89yv2frG923mZt4TwVKOZsl7H9Za+7sf0HkBsJa4jMX+t6iRvq/BnvbrKR8uDcGatmvvYWahwAzAYVVHStB4KM/GVoiTc5XLFSjWo1IIIiJk0IiIAiIgCdXQEEEAg7EHcGdogEM9nWqPNo7O586mBeg+5c5U/ZPwM5/f1tW2q07qB85Rm6v3kAc6/cR7ZbiV4keZIzJcOHIsJV4gYdBxzT3equR/YrDP3dZumLXcE093rqUf2soJ+/rMI7JUr6t7qvIV22hR/aSV/CIWa5qlVkI2iZIvyvZbiRR2esHTW6n/ANc/nXB7PWHrrdSf/HH5Vzlxv7T2F936r83LUw6/jmnp9bciewsM/d1mI9kqW9Y91vmLLbSp/tzy/hN2h4Lp6fU0ontVQD9/WdhZpmq1WQjaLkifa9mH9/W2/wDS6dmB+cvzTX7wCOdvuA9s4HZw2nm1lnfeVSgpQP7c5Y/aJ9wlyI4kOVITrwOHHnWMq8xOqIAAAAANgBsBO0RJFRERAEREA//Z"/>
          <p:cNvSpPr>
            <a:spLocks noChangeAspect="1" noChangeArrowheads="1"/>
          </p:cNvSpPr>
          <p:nvPr/>
        </p:nvSpPr>
        <p:spPr bwMode="auto">
          <a:xfrm>
            <a:off x="317158" y="4477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Šipka doleva 4"/>
          <p:cNvSpPr/>
          <p:nvPr/>
        </p:nvSpPr>
        <p:spPr>
          <a:xfrm>
            <a:off x="4086347" y="2530692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5083425" y="2483604"/>
            <a:ext cx="3698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Rozložíme podle vzorce na součin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875351" y="3477969"/>
            <a:ext cx="18325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 </a:t>
            </a:r>
            <a:r>
              <a:rPr lang="cs-CZ" sz="2400" dirty="0" smtClean="0"/>
              <a:t>x (x-4) </a:t>
            </a:r>
            <a:r>
              <a:rPr lang="cs-CZ" sz="2400" dirty="0"/>
              <a:t>= </a:t>
            </a:r>
            <a:r>
              <a:rPr lang="cs-CZ" sz="2400" dirty="0" smtClean="0"/>
              <a:t>0  </a:t>
            </a:r>
            <a:endParaRPr lang="cs-CZ" sz="2400" dirty="0"/>
          </a:p>
        </p:txBody>
      </p:sp>
      <p:sp>
        <p:nvSpPr>
          <p:cNvPr id="8" name="Šipka doleva 7"/>
          <p:cNvSpPr/>
          <p:nvPr/>
        </p:nvSpPr>
        <p:spPr>
          <a:xfrm>
            <a:off x="4086347" y="3525057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068415" y="3477969"/>
            <a:ext cx="3936975" cy="4565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Porovnáme každého činitele s nulou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427964" y="4379275"/>
            <a:ext cx="8306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 </a:t>
            </a:r>
            <a:r>
              <a:rPr lang="cs-CZ" sz="2000" i="1" dirty="0" smtClean="0"/>
              <a:t>x </a:t>
            </a:r>
            <a:r>
              <a:rPr lang="cs-CZ" sz="2000" dirty="0" smtClean="0"/>
              <a:t>= 0</a:t>
            </a:r>
          </a:p>
        </p:txBody>
      </p:sp>
      <p:sp>
        <p:nvSpPr>
          <p:cNvPr id="11" name="Šipka doleva 10"/>
          <p:cNvSpPr/>
          <p:nvPr/>
        </p:nvSpPr>
        <p:spPr>
          <a:xfrm>
            <a:off x="4092769" y="4612061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5230804" y="4564973"/>
            <a:ext cx="2608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Řešíme lineární rovnice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2011297" y="5559623"/>
            <a:ext cx="16129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i="1" dirty="0"/>
              <a:t> </a:t>
            </a:r>
            <a:r>
              <a:rPr lang="cs-CZ" sz="2400" b="1" i="1" dirty="0"/>
              <a:t>K </a:t>
            </a:r>
            <a:r>
              <a:rPr lang="cs-CZ" sz="2400" b="1" dirty="0"/>
              <a:t>= </a:t>
            </a:r>
            <a:r>
              <a:rPr lang="cs-CZ" sz="2400" b="1" dirty="0" smtClean="0"/>
              <a:t>{</a:t>
            </a:r>
            <a:r>
              <a:rPr lang="cs-CZ" sz="2400" b="1" dirty="0"/>
              <a:t>0</a:t>
            </a:r>
            <a:r>
              <a:rPr lang="cs-CZ" sz="2400" b="1" dirty="0" smtClean="0"/>
              <a:t>; 4}</a:t>
            </a:r>
            <a:endParaRPr lang="cs-CZ" sz="2400" dirty="0"/>
          </a:p>
        </p:txBody>
      </p:sp>
      <p:sp>
        <p:nvSpPr>
          <p:cNvPr id="15" name="Šipka doleva 14"/>
          <p:cNvSpPr/>
          <p:nvPr/>
        </p:nvSpPr>
        <p:spPr>
          <a:xfrm>
            <a:off x="4006699" y="5652877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5008375" y="5559623"/>
            <a:ext cx="3018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Zapíšeme </a:t>
            </a:r>
            <a:r>
              <a:rPr lang="cs-CZ" dirty="0"/>
              <a:t>obor pravdivosti</a:t>
            </a:r>
          </a:p>
        </p:txBody>
      </p:sp>
      <p:cxnSp>
        <p:nvCxnSpPr>
          <p:cNvPr id="18" name="Přímá spojnice se šipkou 17"/>
          <p:cNvCxnSpPr/>
          <p:nvPr/>
        </p:nvCxnSpPr>
        <p:spPr>
          <a:xfrm flipH="1">
            <a:off x="1896929" y="3877147"/>
            <a:ext cx="226799" cy="518549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2680251" y="3877147"/>
            <a:ext cx="212249" cy="518549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délník 19"/>
          <p:cNvSpPr/>
          <p:nvPr/>
        </p:nvSpPr>
        <p:spPr>
          <a:xfrm>
            <a:off x="2649385" y="4395696"/>
            <a:ext cx="10983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/>
              <a:t> </a:t>
            </a:r>
            <a:r>
              <a:rPr lang="cs-CZ" sz="2000" i="1" dirty="0" smtClean="0"/>
              <a:t>x-4 </a:t>
            </a:r>
            <a:r>
              <a:rPr lang="cs-CZ" sz="2000" dirty="0"/>
              <a:t>= </a:t>
            </a:r>
            <a:r>
              <a:rPr lang="cs-CZ" sz="2000" dirty="0" smtClean="0"/>
              <a:t>0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x = 4</a:t>
            </a:r>
            <a:endParaRPr lang="cs-CZ" sz="2000" dirty="0"/>
          </a:p>
        </p:txBody>
      </p:sp>
      <p:sp>
        <p:nvSpPr>
          <p:cNvPr id="22" name="Obdélník 21"/>
          <p:cNvSpPr/>
          <p:nvPr/>
        </p:nvSpPr>
        <p:spPr>
          <a:xfrm>
            <a:off x="2258397" y="2956882"/>
            <a:ext cx="51571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Součin je nulový, je-li aspoň jeden z činitelů 0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814212" y="1951213"/>
            <a:ext cx="2078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Řešte rovnici </a:t>
            </a:r>
          </a:p>
        </p:txBody>
      </p:sp>
    </p:spTree>
    <p:extLst>
      <p:ext uri="{BB962C8B-B14F-4D97-AF65-F5344CB8AC3E}">
        <p14:creationId xmlns:p14="http://schemas.microsoft.com/office/powerpoint/2010/main" val="3942126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  <p:bldP spid="5" grpId="0" animBg="1"/>
      <p:bldP spid="2" grpId="0"/>
      <p:bldP spid="4" grpId="0"/>
      <p:bldP spid="8" grpId="0" animBg="1"/>
      <p:bldP spid="6" grpId="0"/>
      <p:bldP spid="7" grpId="0"/>
      <p:bldP spid="11" grpId="0" animBg="1"/>
      <p:bldP spid="9" grpId="0"/>
      <p:bldP spid="12" grpId="0"/>
      <p:bldP spid="15" grpId="0" animBg="1"/>
      <p:bldP spid="13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78495" y="476672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rovnice 3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53241" y="2347682"/>
            <a:ext cx="2304256" cy="505254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cs-CZ" sz="2400" dirty="0" smtClean="0"/>
              <a:t>(</a:t>
            </a:r>
            <a:r>
              <a:rPr lang="cs-CZ" sz="2400" b="1" dirty="0"/>
              <a:t>x+2)</a:t>
            </a:r>
            <a:r>
              <a:rPr lang="cs-CZ" sz="2400" b="1" i="1" baseline="30000" dirty="0" smtClean="0"/>
              <a:t>2</a:t>
            </a:r>
            <a:r>
              <a:rPr lang="cs-CZ" sz="2400" b="1" i="1" dirty="0"/>
              <a:t> </a:t>
            </a:r>
            <a:r>
              <a:rPr lang="cs-CZ" sz="2400" b="1" i="1" dirty="0" smtClean="0"/>
              <a:t>- </a:t>
            </a:r>
            <a:r>
              <a:rPr lang="cs-CZ" sz="2400" b="1" dirty="0" smtClean="0">
                <a:solidFill>
                  <a:srgbClr val="00B050"/>
                </a:solidFill>
              </a:rPr>
              <a:t>9 </a:t>
            </a:r>
            <a:r>
              <a:rPr lang="cs-CZ" sz="2400" b="1" dirty="0"/>
              <a:t>= </a:t>
            </a:r>
            <a:r>
              <a:rPr lang="cs-CZ" sz="2400" b="1" dirty="0" smtClean="0"/>
              <a:t>0</a:t>
            </a:r>
            <a:endParaRPr lang="cs-CZ" sz="2400" dirty="0" smtClean="0">
              <a:solidFill>
                <a:srgbClr val="3366FF"/>
              </a:solidFill>
            </a:endParaRPr>
          </a:p>
        </p:txBody>
      </p:sp>
      <p:sp>
        <p:nvSpPr>
          <p:cNvPr id="3" name="AutoShape 12" descr="data:image/jpeg;base64,/9j/4AAQSkZJRgABAQAAAQABAAD/2wCEAAkGBhISEBMRERMWFRUWFRgXFhUTGRIVFRoYFBQWFxkWHhkYHiYeHxwvGhUVJC8sJScpLDgsFR49NTAsNSYrLCkBCQoKDgwOFg8PFiwfHiQsLSopKSkyNDE1KTUsNCwwNTQ2NTAsMi01LDUtLCw1LzA1LDUpNSo1KS8vKSwsMi4uLf/AABEIALAAsAMBIgACEQEDEQH/xAAbAAEBAQADAQEAAAAAAAAAAAAABQQBAgYDB//EAD4QAAICAQIDBAUJBwMFAAAAAAECAAMRBCEFEjEGE0FRIjNhcYEyQ1JTcpGhscEUFSNCYoKSFmTRNHOUpML/xAAXAQEBAQEAAAAAAAAAAAAAAAAAAwIB/8QAKhEAAQIDBgcAAwEAAAAAAAAAAAECEbHwAxIhQYHREzJRYXGRoSJSwfH/2gAMAwEAAhEDEQA/AP3GIiAIiIAiJ1dwASSABuSdgIB2iQ/9RNacaOvvvO1iUoHubGXP2R8ROf3DbbvqtQ7D6unNNfuODzt8Tj2SvDhzLCdeSXEjyJGVeDbruOaen111aexmAP3dZiHa2pvVJfb5Guq0qf7iAv4zboOCaen1VKJ7VUZ+/rJ3EePOmq7oGsKO59F+bvLO/sZCUOQBy4z0bP8AT1iNmmSrVZiFouaJ9r0fUdobT00Op+P7OPzszB7Q2jrotT8P2c/lZPOcD7SahdKjlzqFp09LXBEJs5sMr1dSS+yt4tsc/KE33cf1NPMLPTtrGTSiesVdPztYCNwO8yo6jbHUzl9v6p93O3HfsvzYpntbSvrUvq8zZVaFH9wBX8Zt0PG9Pd6m6t/YrAn7usmdlta11moc6mvUKO6QNTgVhgnO2AGbfFq+PQCU9fwTT3etpR/ayjP39Z2NmuSpVZnIWiZovyvRuiRP3DbVvpdQ6j6u7N1fuBJ51+8j2Tj/AFE1R5dZX3PlapL0H3tjKn7Q+Jjhx5VjMcSHOkJV5LkTqjggEEEHcEbgztJFRERAEREAREQBESTxjjDIy0UKH1DglVJwqqOtjnwUZ+JmmtVywQy5yNSKn14txtKOVcF7X9XUm7t/wvmTtMVfAnvIs1xDeK6dM9yv2vrG9p28hNnB+CinmdmNlz+stb5TewD+VR4ASlKX0Zgz3tUSaMV+L/W/WUzhVAGBsB0AnMRIlhOpQEgkDI6HxGes7RAEREA4AnMRAE4ZQRgjIPUHpOYgEGzgT0E2aEhfFtO+e5b7P1be0beYm3hPG0v5lwUtT1lT7Op/UeRGxlGTeMcFF3K6sa7k9XavUZ8CP5lPiDK30fg/3vUSNxWYs9bdJTKUSTwbjLOzUXqK9QgBZQcqynpYh8VOPhK0w5qtWClGuRyRQRETJoRE6u4AJJwAMknoAPGAYON8W7hByrz2ueSqvxZj/wDI6k+QnHBeD9yrM7c91h5rbPpHwA8lHQCY+BVm+w66wY5hy0Kf5as/K+02xPsCiXpZ/wCCXE12rMixL631031lqIiJEsIiIAiIgCIiAIiIAiIgCIiATeNcH75VZG5LqzzVWeR8QfNT0InPBOLd+h5l5LUPLbX4q4/Q9QfEGUZ5TtLxajSahNQLaw4AS6osod6mOzBevMpJI8wWEq380uLptWZF6XFvprvpLQ9XE6o4IBByCMgjoQfGdpIsJD7RZtavRj53LWkeFKEcw97EhfifKXJE4D/Ft1GqPRn7qv8A7dJIz8XLn3BZWzwi7pOsSVpjBnWVYFpVAGBsB0AnMRJFRERAEREAREQBERAEREAREQBOHcAEkgADJJ2AA8ZP1HGRzNXQvfWLsVU4RTts77heo23b2TonBjZhtUwtPUVgYpU5yPRJPMem7Z6bAQDqeKWXDGkA5T8/YD3YyDuijBs8OhVd/leEzjsXpzqq9ZaDbeiOgezB2fA+TjAwOYDHg7ecvRAIfZwmprNG3zOGqJ8aXJ5R71IK/AecuSJx7+Fdp9V0Cv3Nn2LiAD8HCfAtLcraYwd1nWJKzwizpKsNDDxzXdzprrvoVsw94G344jgmg7nTU1fQRQffjf8AHMxdrRzUpV9ZfShHmpsBYf4hpbhcLNO6ypQmNovZJ0giIkioiIgCIiAInV7AMZOMkAZ8z0E+Ok1q2cxXPosVOQy7jqN+sA0RPm2pUOtZYc7KzKviVQqGPuBdf8hPpAET46vWJUpexgijxY4GTsB78yebr79qwaK/rHH8Zs/RQ7J4btk/0+MA163ildRCsSXb5NaDmsbHUhR4bjJOwzuZlGkvu3ubuq/CqsnnP27B8PRXGPpNNei4bXVzci+k27Ocs7EdOZjufZ5TVAPlptKlaCutVRFGAqgAAewCfWIgCIiAYeOaDvtNdV9OtgPfjb8cTngmu77TU3fTrVj7yN/xzNsidkhy0PX9XfcgHkosYqP8SsqmNmvZZ0hJcLRO6S/1TntCM26Ef7n8qLj+eJakXtCcW6E/7n86Lh+eJanH8rfH9U6zmd5/iCIiTKCIiAIiIB5HVdmWa2xmpFiGwORYULsRZnAbxXlzgNjGwBxOmu7K2Mq45iCL+YI6hxZY4NdqmwEAhQQCN1zsDvPYyfquMKGNVam20dUTHo56c7dE+O/kDAJXD+FPVqTqLFVQqajvLSwJfntrdGPkAiHr06DYTeOMNcB+yKHB+efIpA8xjez3Lgf1Cc/udrd9WwcH5lcikew53sPtbbb5IkLg3YU6DUajU6R+ZbWBGmcla0TAJVDk8rc3MemMYGB1gHotLwdVYW2E22gbO+PRz15F6IPdvtuTKEyaDiaW5C5V1xz1vs656ZHlscEZBxsTNcARPlTq0csqOrFDhgCCVPXBHhPrAEREAREQBIvZ4Yt1o/3X50Un8yZakXs8c260/wC6/KikfmDKM5XVmhJ/M3z/ABTjtaeWlLfq76XJ8lFgDH/EtLcw8b0Pfaa6n6dbKPeRt+OI4Jr++01Nv061J9+N/wAczq42adlnShMLRe6SpDdET4a3WpTW9trBUQFmY9AB4yRU7ajUpWvNYyov0nIUb9NztMvEeN00slbsDZZnu6gR3jkDJCrnfbJ+BkLi3E31DnTrUBhS/JbzK7smCadtkzW3ysnIY7ei0+dXCRzX6i5u5qYDL24W3Fbd5Q/MT6JR3uUAg5Vl8twMN3GHtNtdFxPMyuqMSl1myMK1Y7hGUMhIQcu/pcwM9nq+KV1BeckM/wAlAM2MfEBRucZ38BMFRsfI06CislmNrr6ZLNluSs9Mkk5bx/lOZv0XC66iWUZdvlWMeaxsdMsd8bnA6DOwgGQUX372E0V/Vof4rZ+k42Xx2TJ/q8JQ0mkSpAlahFHQKMDfqffPtEAREQDHruFpbhjlXXPJYm1i564PlsMg5BwMiT9XxG+qtktKISMJqcHugTj0rFz6BGT48px1GcC5OGXIwekA8YeFXaW2ol/QFNid5p6me0kMj+lnm5ndt8kYHI2+X2pcE7Td4wW4qp5a1woYjvDkM3N8kKXyqZ68jEZyJrPDrKN9Lg1+OnY4XGfm2/kOM+ifRO3yesnNwtL1ddNYajzoz0kKprZQqq3Lyk5CoCo+SSgPSAeoieM0XGG0dgrsY90c4rcl7KgcLSpsZsktyWNg9ADk7b+l4PrntrLOFU8zABSSeUMQCQQOU7Hbfp1gG6IiAJE7JHmoez62+5wfNTYwU/4hZt45r+5011v0K2I9+NvxxOeCaHudNTT9CtVPvA3/ABzKphZr3WVISXG0Tsk/8U2yJwH+FbqNKeiv3tf2LiSR8HDj3FZbkPtFmpq9YvzWVtA8aXI5j71IDfA+cWeMW9Z1gLTCD+kqxLk6XUq6sjAFWBBB6EEYIPwkz/U1DWWU0nvrayoaurBK86hlLH5Kgg9SfPGYXhdlwzqyCD8xWT3Q9jMcGzx6hV/pkipM4OpVStGNTZzY/aLCe7CplUy+PSYKSCE6nmyRmWNNwccy2XN31i7hmGFU77om4Xqd9zjxMoKoAAAwBsANgAPCcwBERAEREAREQBERAEx67haWkNutighbEwHXPUZ8RsNjkbdJsiAQNXYQFTWHk5W9DU1eihJXl9INkISCRhsqc9c7DXwfs/XRlgB3hyCyjkHLn0UCg4CgYAH/ACZTZQQQRkHYg9CD4ST+wWaffTelWOunY4wNvVsfk7Z9E+idsFfECvEy6HiKWg8h3U4dG2dT5Mp3H6+E0swAJJwBuSYBF49/Fu0+l6hn76z7FJBA+LlPgGluQ+zgNrWaxvnsCoHwpTPKfexJb4jylyVtMIN6TrAlZ4xf1lWOonV0BBBGQRgg9CD4TtEkVPK9luF06O+3TCtFcjnrsAAayrmJ5SfFlJwfYwPiZ6qTuN8J79BytyWoeeqzxVx+h6EeIM44LxjvlZXXkurPLbX9E+BHmp6gyrkvJfTXesyLFuLcXTbSWpSiIkiwiIgCIiAIiIAiIgCIiAIiIBh4jwxbP4gytqghHQhX8+XJ2Kk42IInjuFXcSv5+H68Vhy3eW2UNlRp2PqvAhiQV+zk9RPW8a4x3IVUXnusOKq/M+LHyUdSZzwThPcIeZuexzzW2eLOf0HQDwAlWpcS+um9ZkX/AJrcTXbWWhvRAAABgAYAHQAeE7REkWEREASTxngzOy30MK9QgIViMqynrW48VOPhK0TTXK1YoZc1HJBSbwfjQu5kZTXcnrKm6rnxB/mU+BEpSdxbgiX8rZKWp6u1NnU/qPMHYzFXx16CK9cAvguoTPct9r6tvYdvIylxH4s9bVEnfVmD/e/SUi9E4VgRkHIPQjpOZEsIiIAiIgCIiAIicMwAJJwB1J6QDmTeMcaFPKiqbLn9XUvU48Sf5VHiTMdnHXvJTQgMOjah89yv2frG923mZt4TwVKOZsl7H9Za+7sf0HkBsJa4jMX+t6iRvq/BnvbrKR8uDcGatmvvYWahwAzAYVVHStB4KM/GVoiTc5XLFSjWo1IIIiJk0IiIAiIgCdXQEEEAg7EHcGdogEM9nWqPNo7O586mBeg+5c5U/ZPwM5/f1tW2q07qB85Rm6v3kAc6/cR7ZbiV4keZIzJcOHIsJV4gYdBxzT3equR/YrDP3dZumLXcE093rqUf2soJ+/rMI7JUr6t7qvIV22hR/aSV/CIWa5qlVkI2iZIvyvZbiRR2esHTW6n/ANc/nXB7PWHrrdSf/HH5Vzlxv7T2F936r83LUw6/jmnp9bciewsM/d1mI9kqW9Y91vmLLbSp/tzy/hN2h4Lp6fU0ontVQD9/WdhZpmq1WQjaLkifa9mH9/W2/wDS6dmB+cvzTX7wCOdvuA9s4HZw2nm1lnfeVSgpQP7c5Y/aJ9wlyI4kOVITrwOHHnWMq8xOqIAAAAANgBsBO0RJFRERAEREA//Z"/>
          <p:cNvSpPr>
            <a:spLocks noChangeAspect="1" noChangeArrowheads="1"/>
          </p:cNvSpPr>
          <p:nvPr/>
        </p:nvSpPr>
        <p:spPr bwMode="auto">
          <a:xfrm>
            <a:off x="317158" y="4477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Šipka doleva 4"/>
          <p:cNvSpPr/>
          <p:nvPr/>
        </p:nvSpPr>
        <p:spPr>
          <a:xfrm>
            <a:off x="4427984" y="2530692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5083425" y="2483604"/>
            <a:ext cx="3698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Rozložíme podle vzorce na součin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82688" y="3477969"/>
            <a:ext cx="35012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 </a:t>
            </a:r>
            <a:r>
              <a:rPr lang="cs-CZ" sz="2400" dirty="0" smtClean="0">
                <a:sym typeface="Symbol"/>
              </a:rPr>
              <a:t></a:t>
            </a:r>
            <a:r>
              <a:rPr lang="cs-CZ" sz="2400" dirty="0" smtClean="0"/>
              <a:t>(x +2)-3</a:t>
            </a:r>
            <a:r>
              <a:rPr lang="cs-CZ" sz="2400" dirty="0" smtClean="0">
                <a:sym typeface="Symbol"/>
              </a:rPr>
              <a:t></a:t>
            </a:r>
            <a:r>
              <a:rPr lang="cs-CZ" sz="2400" dirty="0" smtClean="0"/>
              <a:t>(x+2)+3</a:t>
            </a:r>
            <a:r>
              <a:rPr lang="cs-CZ" sz="2400" dirty="0" smtClean="0">
                <a:sym typeface="Symbol"/>
              </a:rPr>
              <a:t></a:t>
            </a:r>
            <a:r>
              <a:rPr lang="cs-CZ" sz="2400" dirty="0" smtClean="0"/>
              <a:t> </a:t>
            </a:r>
            <a:r>
              <a:rPr lang="cs-CZ" sz="2400" dirty="0"/>
              <a:t>= </a:t>
            </a:r>
            <a:r>
              <a:rPr lang="cs-CZ" sz="2400" dirty="0" smtClean="0"/>
              <a:t>0  </a:t>
            </a:r>
            <a:endParaRPr lang="cs-CZ" sz="2400" dirty="0"/>
          </a:p>
        </p:txBody>
      </p:sp>
      <p:sp>
        <p:nvSpPr>
          <p:cNvPr id="8" name="Šipka doleva 7"/>
          <p:cNvSpPr/>
          <p:nvPr/>
        </p:nvSpPr>
        <p:spPr>
          <a:xfrm>
            <a:off x="4427984" y="3525057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068415" y="3477969"/>
            <a:ext cx="3936975" cy="4565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Porovnáme každého činitele s nulou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427964" y="4379275"/>
            <a:ext cx="105830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 </a:t>
            </a:r>
            <a:r>
              <a:rPr lang="cs-CZ" sz="2000" dirty="0" smtClean="0"/>
              <a:t>x-1</a:t>
            </a:r>
            <a:r>
              <a:rPr lang="cs-CZ" sz="2000" i="1" dirty="0" smtClean="0"/>
              <a:t> </a:t>
            </a:r>
            <a:r>
              <a:rPr lang="cs-CZ" sz="2000" dirty="0" smtClean="0"/>
              <a:t>= 0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x = 1</a:t>
            </a:r>
            <a:endParaRPr lang="cs-CZ" sz="2000" dirty="0"/>
          </a:p>
        </p:txBody>
      </p:sp>
      <p:sp>
        <p:nvSpPr>
          <p:cNvPr id="11" name="Šipka doleva 10"/>
          <p:cNvSpPr/>
          <p:nvPr/>
        </p:nvSpPr>
        <p:spPr>
          <a:xfrm>
            <a:off x="4427984" y="4612061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5230804" y="4564973"/>
            <a:ext cx="2608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Řešíme lineární rovnice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2011297" y="5559623"/>
            <a:ext cx="16129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i="1" dirty="0"/>
              <a:t> </a:t>
            </a:r>
            <a:r>
              <a:rPr lang="cs-CZ" sz="2400" b="1" i="1" dirty="0"/>
              <a:t>K </a:t>
            </a:r>
            <a:r>
              <a:rPr lang="cs-CZ" sz="2400" b="1" dirty="0"/>
              <a:t>= </a:t>
            </a:r>
            <a:r>
              <a:rPr lang="cs-CZ" sz="2400" b="1" dirty="0" smtClean="0"/>
              <a:t>{1; 5}</a:t>
            </a:r>
            <a:endParaRPr lang="cs-CZ" sz="2400" dirty="0"/>
          </a:p>
        </p:txBody>
      </p:sp>
      <p:sp>
        <p:nvSpPr>
          <p:cNvPr id="15" name="Šipka doleva 14"/>
          <p:cNvSpPr/>
          <p:nvPr/>
        </p:nvSpPr>
        <p:spPr>
          <a:xfrm>
            <a:off x="4427984" y="5652877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5008375" y="5559623"/>
            <a:ext cx="2877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zapíšeme obor pravdivosti</a:t>
            </a:r>
          </a:p>
        </p:txBody>
      </p:sp>
      <p:cxnSp>
        <p:nvCxnSpPr>
          <p:cNvPr id="18" name="Přímá spojnice se šipkou 17"/>
          <p:cNvCxnSpPr/>
          <p:nvPr/>
        </p:nvCxnSpPr>
        <p:spPr>
          <a:xfrm flipH="1">
            <a:off x="1763688" y="3927783"/>
            <a:ext cx="108012" cy="509329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endCxn id="20" idx="0"/>
          </p:cNvCxnSpPr>
          <p:nvPr/>
        </p:nvCxnSpPr>
        <p:spPr>
          <a:xfrm>
            <a:off x="2919591" y="3877147"/>
            <a:ext cx="231187" cy="518549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délník 19"/>
          <p:cNvSpPr/>
          <p:nvPr/>
        </p:nvSpPr>
        <p:spPr>
          <a:xfrm>
            <a:off x="2483768" y="4395696"/>
            <a:ext cx="13340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  <a:sym typeface="Symbol"/>
              </a:rPr>
              <a:t></a:t>
            </a:r>
            <a:r>
              <a:rPr lang="cs-CZ" sz="2000" dirty="0" smtClean="0">
                <a:sym typeface="Symbol"/>
              </a:rPr>
              <a:t>  </a:t>
            </a:r>
            <a:r>
              <a:rPr lang="cs-CZ" sz="2000" i="1" dirty="0" smtClean="0"/>
              <a:t>x+5 </a:t>
            </a:r>
            <a:r>
              <a:rPr lang="cs-CZ" sz="2000" dirty="0"/>
              <a:t>= </a:t>
            </a:r>
            <a:r>
              <a:rPr lang="cs-CZ" sz="2000" dirty="0" smtClean="0"/>
              <a:t>0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x = -5</a:t>
            </a:r>
            <a:endParaRPr lang="cs-CZ" sz="2000" dirty="0"/>
          </a:p>
        </p:txBody>
      </p:sp>
      <p:sp>
        <p:nvSpPr>
          <p:cNvPr id="21" name="Obdélník 20"/>
          <p:cNvSpPr/>
          <p:nvPr/>
        </p:nvSpPr>
        <p:spPr>
          <a:xfrm>
            <a:off x="2258397" y="2956882"/>
            <a:ext cx="51571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Součin je nulový, je-li aspoň jeden z činitelů 0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814212" y="1951213"/>
            <a:ext cx="24616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Řešte </a:t>
            </a:r>
            <a:r>
              <a:rPr lang="cs-CZ" sz="2400" dirty="0" smtClean="0"/>
              <a:t>rovnici v Z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3245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  <p:bldP spid="5" grpId="0" animBg="1"/>
      <p:bldP spid="2" grpId="0"/>
      <p:bldP spid="4" grpId="0"/>
      <p:bldP spid="8" grpId="0" animBg="1"/>
      <p:bldP spid="6" grpId="0"/>
      <p:bldP spid="11" grpId="0" animBg="1"/>
      <p:bldP spid="9" grpId="0"/>
      <p:bldP spid="12" grpId="0"/>
      <p:bldP spid="15" grpId="0" animBg="1"/>
      <p:bldP spid="13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Řešení rovnice 4</a:t>
            </a:r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13" name="内容占位符 2"/>
          <p:cNvSpPr txBox="1">
            <a:spLocks/>
          </p:cNvSpPr>
          <p:nvPr/>
        </p:nvSpPr>
        <p:spPr>
          <a:xfrm>
            <a:off x="1979712" y="4509120"/>
            <a:ext cx="17609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Podmínky: </a:t>
            </a:r>
          </a:p>
        </p:txBody>
      </p:sp>
      <p:grpSp>
        <p:nvGrpSpPr>
          <p:cNvPr id="17" name="Skupina 16"/>
          <p:cNvGrpSpPr/>
          <p:nvPr/>
        </p:nvGrpSpPr>
        <p:grpSpPr>
          <a:xfrm>
            <a:off x="3923928" y="4678409"/>
            <a:ext cx="1224136" cy="669534"/>
            <a:chOff x="6768472" y="3279133"/>
            <a:chExt cx="1224136" cy="669534"/>
          </a:xfrm>
        </p:grpSpPr>
        <p:graphicFrame>
          <p:nvGraphicFramePr>
            <p:cNvPr id="15" name="Objek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75467504"/>
                </p:ext>
              </p:extLst>
            </p:nvPr>
          </p:nvGraphicFramePr>
          <p:xfrm>
            <a:off x="7189333" y="3647042"/>
            <a:ext cx="803275" cy="301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2" name="Rovnice" r:id="rId3" imgW="444240" imgH="164880" progId="Equation.3">
                    <p:embed/>
                  </p:oleObj>
                </mc:Choice>
                <mc:Fallback>
                  <p:oleObj name="Rovnice" r:id="rId3" imgW="44424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89333" y="3647042"/>
                          <a:ext cx="803275" cy="301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k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88484243"/>
                </p:ext>
              </p:extLst>
            </p:nvPr>
          </p:nvGraphicFramePr>
          <p:xfrm>
            <a:off x="6768472" y="3279133"/>
            <a:ext cx="1060722" cy="3344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3" name="Rovnice" r:id="rId5" imgW="571320" imgH="177480" progId="Equation.3">
                    <p:embed/>
                  </p:oleObj>
                </mc:Choice>
                <mc:Fallback>
                  <p:oleObj name="Rovnice" r:id="rId5" imgW="5713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68472" y="3279133"/>
                          <a:ext cx="1060722" cy="3344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" name="内容占位符 2"/>
          <p:cNvSpPr txBox="1">
            <a:spLocks/>
          </p:cNvSpPr>
          <p:nvPr/>
        </p:nvSpPr>
        <p:spPr>
          <a:xfrm>
            <a:off x="827584" y="2132856"/>
            <a:ext cx="475252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Řešte rovnici s proměnnou x </a:t>
            </a:r>
          </a:p>
        </p:txBody>
      </p:sp>
      <p:graphicFrame>
        <p:nvGraphicFramePr>
          <p:cNvPr id="25" name="Objek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8974965"/>
              </p:ext>
            </p:extLst>
          </p:nvPr>
        </p:nvGraphicFramePr>
        <p:xfrm>
          <a:off x="3516313" y="2852738"/>
          <a:ext cx="2144712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Rovnice" r:id="rId7" imgW="825480" imgH="393480" progId="Equation.3">
                  <p:embed/>
                </p:oleObj>
              </mc:Choice>
              <mc:Fallback>
                <p:oleObj name="Rovnice" r:id="rId7" imgW="8254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16313" y="2852738"/>
                        <a:ext cx="2144712" cy="1022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152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13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rovnice </a:t>
            </a:r>
            <a:r>
              <a:rPr lang="cs-CZ" dirty="0">
                <a:solidFill>
                  <a:schemeClr val="bg1"/>
                </a:solidFill>
              </a:rPr>
              <a:t>4</a:t>
            </a:r>
            <a:endParaRPr lang="cs-CZ" dirty="0" smtClean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>
                <a:spLocks noChangeAspect="1"/>
              </p:cNvSpPr>
              <p:nvPr/>
            </p:nvSpPr>
            <p:spPr>
              <a:xfrm>
                <a:off x="1413267" y="2711420"/>
                <a:ext cx="3086725" cy="674608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 + 4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9 + </m:t>
                          </m:r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x</m:t>
                          </m:r>
                        </m:den>
                      </m:f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 =  </m:t>
                      </m:r>
                      <m:f>
                        <m:f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 − </m:t>
                          </m:r>
                          <m:r>
                            <a:rPr lang="cs-CZ" sz="20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</a:rPr>
                            <m:t>9</m:t>
                          </m:r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 − </m:t>
                          </m:r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x</m:t>
                          </m:r>
                        </m:den>
                      </m:f>
                      <m:r>
                        <a:rPr lang="cs-CZ" sz="20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3267" y="2711420"/>
                <a:ext cx="3086725" cy="67460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>
                <a:spLocks noChangeAspect="1"/>
              </p:cNvSpPr>
              <p:nvPr/>
            </p:nvSpPr>
            <p:spPr>
              <a:xfrm>
                <a:off x="1376721" y="3676962"/>
                <a:ext cx="3339295" cy="400110"/>
              </a:xfrm>
              <a:prstGeom prst="rect">
                <a:avLst/>
              </a:prstGeom>
            </p:spPr>
            <p:txBody>
              <a:bodyPr wrap="square" anchor="ctr" anchorCtr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2000">
                        <a:latin typeface="Cambria Math"/>
                      </a:rPr>
                      <m:t>(</m:t>
                    </m:r>
                    <m:r>
                      <m:rPr>
                        <m:nor/>
                      </m:rPr>
                      <a:rPr lang="cs-CZ" sz="2000" b="0" i="0" smtClean="0">
                        <a:latin typeface="Cambria Math"/>
                      </a:rPr>
                      <m:t>x</m:t>
                    </m:r>
                    <m:r>
                      <m:rPr>
                        <m:nor/>
                      </m:rPr>
                      <a:rPr lang="cs-CZ" sz="2000" b="0" i="0" smtClean="0">
                        <a:latin typeface="Cambria Math"/>
                      </a:rPr>
                      <m:t> +4)(9−</m:t>
                    </m:r>
                    <m:r>
                      <m:rPr>
                        <m:nor/>
                      </m:rPr>
                      <a:rPr lang="cs-CZ" sz="2000" b="0" i="0" smtClean="0">
                        <a:latin typeface="Cambria Math"/>
                      </a:rPr>
                      <m:t>x</m:t>
                    </m:r>
                    <m:r>
                      <m:rPr>
                        <m:nor/>
                      </m:rPr>
                      <a:rPr lang="cs-CZ" sz="2000" b="0" i="0" smtClean="0">
                        <a:latin typeface="Cambria Math"/>
                      </a:rPr>
                      <m:t>)= (</m:t>
                    </m:r>
                    <m:r>
                      <m:rPr>
                        <m:nor/>
                      </m:rPr>
                      <a:rPr lang="cs-CZ" sz="2000" b="0" i="0" smtClean="0">
                        <a:latin typeface="Cambria Math"/>
                      </a:rPr>
                      <m:t>x</m:t>
                    </m:r>
                    <m:r>
                      <m:rPr>
                        <m:nor/>
                      </m:rPr>
                      <a:rPr lang="cs-CZ" sz="2000" b="0" i="0" smtClean="0">
                        <a:latin typeface="Cambria Math"/>
                      </a:rPr>
                      <m:t>−4) (9+</m:t>
                    </m:r>
                    <m:r>
                      <m:rPr>
                        <m:nor/>
                      </m:rPr>
                      <a:rPr lang="cs-CZ" sz="2000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cs-CZ" sz="2000" dirty="0" smtClean="0"/>
                  <a:t>)</a:t>
                </a:r>
                <a:endParaRPr lang="cs-CZ" sz="2000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721" y="3676962"/>
                <a:ext cx="3339295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912" t="-6061" b="-2727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>
                <a:spLocks noChangeAspect="1"/>
              </p:cNvSpPr>
              <p:nvPr/>
            </p:nvSpPr>
            <p:spPr>
              <a:xfrm>
                <a:off x="1043608" y="4126003"/>
                <a:ext cx="3816424" cy="455125"/>
              </a:xfrm>
              <a:prstGeom prst="rect">
                <a:avLst/>
              </a:prstGeom>
            </p:spPr>
            <p:txBody>
              <a:bodyPr wrap="square" anchor="ctr" anchorCtr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9</m:t>
                      </m:r>
                      <m:r>
                        <m:rPr>
                          <m:nor/>
                        </m:rPr>
                        <a:rPr lang="cs-CZ" sz="2000" i="0" smtClean="0">
                          <a:latin typeface="Cambria Math"/>
                        </a:rPr>
                        <m:t>x</m:t>
                      </m:r>
                      <m:r>
                        <m:rPr>
                          <m:nor/>
                        </m:rPr>
                        <a:rPr lang="cs-CZ" sz="2000" i="0" smtClean="0">
                          <a:latin typeface="Cambria Math"/>
                        </a:rPr>
                        <m:t>− </m:t>
                      </m:r>
                      <m:sSup>
                        <m:sSupPr>
                          <m:ctrlPr>
                            <a:rPr lang="cs-CZ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cs-CZ" sz="2000" i="0" smtClean="0">
                              <a:latin typeface="Cambria Math"/>
                            </a:rPr>
                            <m:t>x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cs-CZ" sz="2000" i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+36 −4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x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=9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x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x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−36−4</m:t>
                      </m:r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x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4126003"/>
                <a:ext cx="3816424" cy="45512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/>
              <p:cNvSpPr>
                <a:spLocks noChangeAspect="1"/>
              </p:cNvSpPr>
              <p:nvPr/>
            </p:nvSpPr>
            <p:spPr>
              <a:xfrm>
                <a:off x="2051720" y="4703413"/>
                <a:ext cx="1728192" cy="453779"/>
              </a:xfrm>
              <a:prstGeom prst="rect">
                <a:avLst/>
              </a:prstGeom>
            </p:spPr>
            <p:txBody>
              <a:bodyPr wrap="square" anchor="ctr" anchorCtr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2000" i="0"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cs-CZ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cs-CZ" sz="2000" i="0" smtClean="0">
                              <a:latin typeface="Cambria Math"/>
                            </a:rPr>
                            <m:t>x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cs-CZ" sz="2000" i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 = 72</m:t>
                      </m:r>
                    </m:oMath>
                  </m:oMathPara>
                </a14:m>
                <a:endParaRPr lang="cs-CZ" sz="2000" dirty="0" smtClean="0"/>
              </a:p>
            </p:txBody>
          </p:sp>
        </mc:Choice>
        <mc:Fallback xmlns=""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4703413"/>
                <a:ext cx="1728192" cy="45377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/>
              <p:cNvSpPr>
                <a:spLocks noChangeAspect="1"/>
              </p:cNvSpPr>
              <p:nvPr/>
            </p:nvSpPr>
            <p:spPr>
              <a:xfrm>
                <a:off x="1565582" y="5206123"/>
                <a:ext cx="1782282" cy="455125"/>
              </a:xfrm>
              <a:prstGeom prst="rect">
                <a:avLst/>
              </a:prstGeom>
            </p:spPr>
            <p:txBody>
              <a:bodyPr wrap="square" anchor="ctr" anchorCtr="0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sSup>
                      <m:sSupPr>
                        <m:ctrlPr>
                          <a:rPr lang="cs-CZ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cs-CZ" sz="2000" b="0" i="0" smtClean="0">
                            <a:latin typeface="Cambria Math"/>
                          </a:rPr>
                          <m:t>x</m:t>
                        </m:r>
                      </m:e>
                      <m:sup>
                        <m:r>
                          <m:rPr>
                            <m:nor/>
                          </m:rPr>
                          <a:rPr lang="cs-CZ" sz="2000" b="0" i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cs-CZ" sz="2000" b="0" i="0" smtClean="0">
                        <a:latin typeface="Cambria Math"/>
                      </a:rPr>
                      <m:t>−36 = </m:t>
                    </m:r>
                  </m:oMath>
                </a14:m>
                <a:r>
                  <a:rPr lang="cs-CZ" sz="2000" dirty="0" smtClean="0"/>
                  <a:t>0</a:t>
                </a:r>
              </a:p>
            </p:txBody>
          </p:sp>
        </mc:Choice>
        <mc:Fallback xmlns="">
          <p:sp>
            <p:nvSpPr>
              <p:cNvPr id="11" name="Obdélní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5582" y="5206123"/>
                <a:ext cx="1782282" cy="455125"/>
              </a:xfrm>
              <a:prstGeom prst="rect">
                <a:avLst/>
              </a:prstGeom>
              <a:blipFill rotWithShape="1">
                <a:blip r:embed="rId7"/>
                <a:stretch>
                  <a:fillRect r="-3425" b="-22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内容占位符 2"/>
          <p:cNvSpPr txBox="1">
            <a:spLocks/>
          </p:cNvSpPr>
          <p:nvPr/>
        </p:nvSpPr>
        <p:spPr>
          <a:xfrm>
            <a:off x="965244" y="2132856"/>
            <a:ext cx="17609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Podmínky: </a:t>
            </a:r>
          </a:p>
        </p:txBody>
      </p:sp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0532384"/>
              </p:ext>
            </p:extLst>
          </p:nvPr>
        </p:nvGraphicFramePr>
        <p:xfrm>
          <a:off x="2743200" y="2222500"/>
          <a:ext cx="808038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Rovnice" r:id="rId8" imgW="444240" imgH="177480" progId="Equation.3">
                  <p:embed/>
                </p:oleObj>
              </mc:Choice>
              <mc:Fallback>
                <p:oleObj name="Rovnice" r:id="rId8" imgW="4442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222500"/>
                        <a:ext cx="808038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内容占位符 2"/>
          <p:cNvSpPr txBox="1">
            <a:spLocks/>
          </p:cNvSpPr>
          <p:nvPr/>
        </p:nvSpPr>
        <p:spPr>
          <a:xfrm>
            <a:off x="6272482" y="2852936"/>
            <a:ext cx="2475982" cy="3693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Odstraníme zlomek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délník 25"/>
              <p:cNvSpPr/>
              <p:nvPr/>
            </p:nvSpPr>
            <p:spPr>
              <a:xfrm>
                <a:off x="3995936" y="2812866"/>
                <a:ext cx="1710274" cy="400110"/>
              </a:xfrm>
              <a:prstGeom prst="rect">
                <a:avLst/>
              </a:prstGeom>
            </p:spPr>
            <p:txBody>
              <a:bodyPr wrap="square" anchor="ctr" anchorCtr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"/>
                        <m:ctrlPr>
                          <a:rPr lang="cs-CZ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cs-CZ" sz="2000" b="0" i="0" smtClean="0">
                            <a:latin typeface="Cambria Math"/>
                          </a:rPr>
                          <m:t>(9−</m:t>
                        </m:r>
                        <m:r>
                          <m:rPr>
                            <m:nor/>
                          </m:rPr>
                          <a:rPr lang="cs-CZ" sz="2000" b="0" i="0" smtClean="0">
                            <a:latin typeface="Cambria Math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cs-CZ" sz="2000" b="0" i="0" smtClean="0">
                            <a:latin typeface="Cambria Math"/>
                          </a:rPr>
                          <m:t>)(9+</m:t>
                        </m:r>
                        <m:r>
                          <m:rPr>
                            <m:nor/>
                          </m:rPr>
                          <a:rPr lang="cs-CZ" sz="2000" b="0" i="0" smtClean="0">
                            <a:latin typeface="Cambria Math"/>
                          </a:rPr>
                          <m:t>x</m:t>
                        </m:r>
                      </m:e>
                    </m:d>
                  </m:oMath>
                </a14:m>
                <a:r>
                  <a:rPr lang="cs-CZ" sz="2000" dirty="0" smtClean="0"/>
                  <a:t>)</a:t>
                </a:r>
              </a:p>
            </p:txBody>
          </p:sp>
        </mc:Choice>
        <mc:Fallback xmlns="">
          <p:sp>
            <p:nvSpPr>
              <p:cNvPr id="26" name="Obdélník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2812866"/>
                <a:ext cx="1710274" cy="400110"/>
              </a:xfrm>
              <a:prstGeom prst="rect">
                <a:avLst/>
              </a:prstGeom>
              <a:blipFill rotWithShape="1">
                <a:blip r:embed="rId13"/>
                <a:stretch>
                  <a:fillRect l="-22143" t="-118182" b="-18636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Šipka doleva 3"/>
          <p:cNvSpPr/>
          <p:nvPr/>
        </p:nvSpPr>
        <p:spPr>
          <a:xfrm>
            <a:off x="5706210" y="2950849"/>
            <a:ext cx="449966" cy="1901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内容占位符 2"/>
          <p:cNvSpPr txBox="1">
            <a:spLocks/>
          </p:cNvSpPr>
          <p:nvPr/>
        </p:nvSpPr>
        <p:spPr>
          <a:xfrm>
            <a:off x="6424882" y="3707739"/>
            <a:ext cx="2475982" cy="3693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Roznásobíme</a:t>
            </a:r>
          </a:p>
        </p:txBody>
      </p:sp>
      <p:sp>
        <p:nvSpPr>
          <p:cNvPr id="22" name="Šipka doleva 21"/>
          <p:cNvSpPr/>
          <p:nvPr/>
        </p:nvSpPr>
        <p:spPr>
          <a:xfrm>
            <a:off x="5858610" y="3805652"/>
            <a:ext cx="449966" cy="1901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内容占位符 2"/>
          <p:cNvSpPr txBox="1">
            <a:spLocks/>
          </p:cNvSpPr>
          <p:nvPr/>
        </p:nvSpPr>
        <p:spPr>
          <a:xfrm>
            <a:off x="6362408" y="4859867"/>
            <a:ext cx="2475982" cy="3693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Upravíme</a:t>
            </a:r>
          </a:p>
        </p:txBody>
      </p:sp>
      <p:sp>
        <p:nvSpPr>
          <p:cNvPr id="28" name="Šipka doleva 27"/>
          <p:cNvSpPr/>
          <p:nvPr/>
        </p:nvSpPr>
        <p:spPr>
          <a:xfrm>
            <a:off x="5796136" y="4957780"/>
            <a:ext cx="449966" cy="1901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4013854" y="4829090"/>
            <a:ext cx="1710274" cy="400110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cs-CZ" sz="2000" dirty="0" smtClean="0">
                <a:sym typeface="Symbol"/>
              </a:rPr>
              <a:t>:2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708368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6" grpId="0"/>
      <p:bldP spid="3" grpId="0"/>
      <p:bldP spid="9" grpId="0"/>
      <p:bldP spid="10" grpId="0"/>
      <p:bldP spid="11" grpId="0"/>
      <p:bldP spid="13" grpId="0"/>
      <p:bldP spid="25" grpId="0"/>
      <p:bldP spid="26" grpId="0"/>
      <p:bldP spid="4" grpId="0" animBg="1"/>
      <p:bldP spid="20" grpId="0"/>
      <p:bldP spid="22" grpId="0" animBg="1"/>
      <p:bldP spid="27" grpId="0"/>
      <p:bldP spid="28" grpId="0" animBg="1"/>
      <p:bldP spid="29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7049</TotalTime>
  <Words>590</Words>
  <Application>Microsoft Office PowerPoint</Application>
  <PresentationFormat>Předvádění na obrazovce (4:3)</PresentationFormat>
  <Paragraphs>113</Paragraphs>
  <Slides>11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Diseño predeterminado</vt:lpstr>
      <vt:lpstr>Rovnice</vt:lpstr>
      <vt:lpstr>Rovnice a nerovnice</vt:lpstr>
      <vt:lpstr>Definice </vt:lpstr>
      <vt:lpstr>Definice </vt:lpstr>
      <vt:lpstr>Řešení rovnice 1</vt:lpstr>
      <vt:lpstr>Řešení rovnice 1</vt:lpstr>
      <vt:lpstr>Řešení rovnice 2</vt:lpstr>
      <vt:lpstr>Řešení rovnice 3</vt:lpstr>
      <vt:lpstr>Řešení rovnice 4</vt:lpstr>
      <vt:lpstr>Řešení rovnice 4</vt:lpstr>
      <vt:lpstr>Řešení rovnice 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Mariajose; SS-COPT_Kromeriz</dc:creator>
  <cp:keywords>RYZE KVADRATICKÁ RCE</cp:keywords>
  <cp:lastModifiedBy>kacerova</cp:lastModifiedBy>
  <cp:revision>620</cp:revision>
  <dcterms:created xsi:type="dcterms:W3CDTF">2010-05-23T14:28:12Z</dcterms:created>
  <dcterms:modified xsi:type="dcterms:W3CDTF">2013-11-28T12:51:14Z</dcterms:modified>
</cp:coreProperties>
</file>