
<file path=[Content_Types].xml><?xml version="1.0" encoding="utf-8"?>
<Types xmlns="http://schemas.openxmlformats.org/package/2006/content-types">
  <Default Extension="bin" ContentType="application/vnd.openxmlformats-officedocument.oleObject"/>
  <Default Extension="tmp" ContentType="image/png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33CC"/>
    <a:srgbClr val="025198"/>
    <a:srgbClr val="3366FF"/>
    <a:srgbClr val="0C788E"/>
    <a:srgbClr val="990000"/>
    <a:srgbClr val="000099"/>
    <a:srgbClr val="CC6600"/>
    <a:srgbClr val="422C16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71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0F44F-3F6C-48DD-8494-E193FB9A5B86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C248D-E065-4F1F-9450-1074C9F585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85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tmp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bnice.krynicky.cz/Matematik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Kvadratická funkce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VY_32_INOVACE_RONE_08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Definice funkce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2797472"/>
          </a:xfrm>
          <a:ln w="31750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Kvadratická funkce se nazývá každá funkce daná ve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tvaru</a:t>
            </a:r>
          </a:p>
          <a:p>
            <a:pPr marL="0" indent="0" algn="ctr"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cs-CZ" b="1" i="1" dirty="0" smtClean="0"/>
              <a:t>f</a:t>
            </a:r>
            <a:r>
              <a:rPr lang="cs-CZ" b="1" i="1" dirty="0"/>
              <a:t>: y = </a:t>
            </a:r>
            <a:r>
              <a:rPr lang="cs-CZ" b="1" i="1" dirty="0" smtClean="0"/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a</a:t>
            </a:r>
            <a:r>
              <a:rPr lang="cs-CZ" b="1" i="1" dirty="0" smtClean="0"/>
              <a:t>x</a:t>
            </a:r>
            <a:r>
              <a:rPr lang="cs-CZ" b="1" i="1" baseline="30000" dirty="0" smtClean="0"/>
              <a:t>2</a:t>
            </a:r>
            <a:r>
              <a:rPr lang="cs-CZ" b="1" i="1" dirty="0"/>
              <a:t> + </a:t>
            </a:r>
            <a:r>
              <a:rPr lang="cs-CZ" b="1" i="1" dirty="0" err="1" smtClean="0">
                <a:solidFill>
                  <a:srgbClr val="000099"/>
                </a:solidFill>
              </a:rPr>
              <a:t>b</a:t>
            </a:r>
            <a:r>
              <a:rPr lang="cs-CZ" b="1" i="1" dirty="0" err="1" smtClean="0"/>
              <a:t>x</a:t>
            </a:r>
            <a:r>
              <a:rPr lang="cs-CZ" b="1" i="1" dirty="0" smtClean="0"/>
              <a:t>  + </a:t>
            </a:r>
            <a:r>
              <a:rPr lang="cs-CZ" b="1" dirty="0" smtClean="0">
                <a:solidFill>
                  <a:srgbClr val="00B050"/>
                </a:solidFill>
              </a:rPr>
              <a:t>c  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CC6600"/>
                </a:solidFill>
              </a:rPr>
              <a:t>  </a:t>
            </a:r>
          </a:p>
          <a:p>
            <a:pPr marL="0" indent="0" algn="ctr">
              <a:buNone/>
            </a:pPr>
            <a:r>
              <a:rPr lang="cs-CZ" sz="2400" b="1" dirty="0" err="1" smtClean="0"/>
              <a:t>x</a:t>
            </a:r>
            <a:r>
              <a:rPr lang="cs-CZ" sz="2400" dirty="0" err="1" smtClean="0">
                <a:sym typeface="Symbol"/>
              </a:rPr>
              <a:t></a:t>
            </a:r>
            <a:r>
              <a:rPr lang="cs-CZ" sz="2400" dirty="0" err="1">
                <a:sym typeface="Symbol"/>
              </a:rPr>
              <a:t>R</a:t>
            </a:r>
            <a:r>
              <a:rPr lang="cs-CZ" sz="2800" b="1" dirty="0" smtClean="0">
                <a:solidFill>
                  <a:srgbClr val="CC6600"/>
                </a:solidFill>
              </a:rPr>
              <a:t> </a:t>
            </a:r>
            <a:r>
              <a:rPr lang="cs-CZ" sz="2800" b="1" i="1" dirty="0" smtClean="0"/>
              <a:t> </a:t>
            </a:r>
            <a:r>
              <a:rPr lang="cs-CZ" sz="2400" dirty="0">
                <a:solidFill>
                  <a:srgbClr val="FF0000"/>
                </a:solidFill>
              </a:rPr>
              <a:t>a</a:t>
            </a:r>
            <a:r>
              <a:rPr lang="cs-CZ" sz="2400" dirty="0"/>
              <a:t>, </a:t>
            </a:r>
            <a:r>
              <a:rPr lang="cs-CZ" sz="2400" dirty="0" smtClean="0">
                <a:solidFill>
                  <a:srgbClr val="000099"/>
                </a:solidFill>
              </a:rPr>
              <a:t>b</a:t>
            </a:r>
            <a:r>
              <a:rPr lang="cs-CZ" sz="2400" dirty="0" smtClean="0"/>
              <a:t>, </a:t>
            </a:r>
            <a:r>
              <a:rPr lang="cs-CZ" sz="2400" dirty="0">
                <a:solidFill>
                  <a:srgbClr val="CC6600"/>
                </a:solidFill>
              </a:rPr>
              <a:t>c</a:t>
            </a:r>
            <a:r>
              <a:rPr lang="cs-CZ" sz="2400" dirty="0"/>
              <a:t> </a:t>
            </a:r>
            <a:r>
              <a:rPr lang="cs-CZ" sz="2400" dirty="0">
                <a:sym typeface="Symbol"/>
              </a:rPr>
              <a:t>R,</a:t>
            </a:r>
            <a:r>
              <a:rPr lang="cs-CZ" sz="2400" dirty="0"/>
              <a:t> a</a:t>
            </a:r>
            <a:r>
              <a:rPr lang="cs-CZ" sz="2400" dirty="0">
                <a:sym typeface="Symbol"/>
              </a:rPr>
              <a:t>0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cap="all" dirty="0" smtClean="0"/>
              <a:t>         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			a</a:t>
            </a:r>
            <a:r>
              <a:rPr lang="cs-CZ" sz="2400" dirty="0"/>
              <a:t>	</a:t>
            </a:r>
            <a:r>
              <a:rPr lang="cs-CZ" sz="2400" dirty="0" smtClean="0"/>
              <a:t>kvadratický</a:t>
            </a:r>
          </a:p>
          <a:p>
            <a:pPr marL="0" indent="0">
              <a:buNone/>
            </a:pPr>
            <a:r>
              <a:rPr lang="cs-CZ" sz="2400" dirty="0" smtClean="0"/>
              <a:t>			</a:t>
            </a:r>
            <a:r>
              <a:rPr lang="cs-CZ" sz="2400" dirty="0" smtClean="0">
                <a:solidFill>
                  <a:srgbClr val="000099"/>
                </a:solidFill>
              </a:rPr>
              <a:t>b</a:t>
            </a:r>
            <a:r>
              <a:rPr lang="cs-CZ" sz="2400" dirty="0" smtClean="0"/>
              <a:t>	lineární 	koeficient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CC6600"/>
                </a:solidFill>
              </a:rPr>
              <a:t>			</a:t>
            </a:r>
            <a:r>
              <a:rPr lang="cs-CZ" sz="2400" dirty="0" smtClean="0">
                <a:solidFill>
                  <a:srgbClr val="00B050"/>
                </a:solidFill>
              </a:rPr>
              <a:t>c</a:t>
            </a:r>
            <a:r>
              <a:rPr lang="cs-CZ" sz="2400" dirty="0" smtClean="0">
                <a:solidFill>
                  <a:srgbClr val="CC6600"/>
                </a:solidFill>
              </a:rPr>
              <a:t>	</a:t>
            </a:r>
            <a:r>
              <a:rPr lang="cs-CZ" sz="2400" dirty="0" smtClean="0"/>
              <a:t>absolutní </a:t>
            </a:r>
            <a:r>
              <a:rPr lang="cs-CZ" sz="2400" i="1" dirty="0" smtClean="0"/>
              <a:t>			</a:t>
            </a:r>
            <a:r>
              <a:rPr lang="cs-CZ" sz="2800" b="1" dirty="0" smtClean="0"/>
              <a:t>	</a:t>
            </a:r>
            <a:endParaRPr lang="cs-CZ" sz="2800" dirty="0" smtClean="0"/>
          </a:p>
        </p:txBody>
      </p:sp>
      <p:sp>
        <p:nvSpPr>
          <p:cNvPr id="2" name="Zaoblený obdélník 1"/>
          <p:cNvSpPr>
            <a:spLocks noChangeAspect="1"/>
          </p:cNvSpPr>
          <p:nvPr/>
        </p:nvSpPr>
        <p:spPr>
          <a:xfrm>
            <a:off x="4185456" y="3140968"/>
            <a:ext cx="746584" cy="576064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>
            <a:spLocks noChangeAspect="1"/>
          </p:cNvSpPr>
          <p:nvPr/>
        </p:nvSpPr>
        <p:spPr>
          <a:xfrm>
            <a:off x="5004048" y="3134545"/>
            <a:ext cx="818592" cy="576064"/>
          </a:xfrm>
          <a:prstGeom prst="roundRect">
            <a:avLst/>
          </a:prstGeom>
          <a:noFill/>
          <a:ln w="317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>
            <a:spLocks noChangeAspect="1"/>
          </p:cNvSpPr>
          <p:nvPr/>
        </p:nvSpPr>
        <p:spPr>
          <a:xfrm>
            <a:off x="5940152" y="3140968"/>
            <a:ext cx="746584" cy="576064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+mn-lt"/>
              </a:rPr>
              <a:t>Graf funkce</a:t>
            </a:r>
          </a:p>
        </p:txBody>
      </p:sp>
      <p:sp>
        <p:nvSpPr>
          <p:cNvPr id="4100" name="TextovéPole 2"/>
          <p:cNvSpPr txBox="1">
            <a:spLocks noChangeArrowheads="1"/>
          </p:cNvSpPr>
          <p:nvPr/>
        </p:nvSpPr>
        <p:spPr bwMode="auto">
          <a:xfrm>
            <a:off x="427404" y="4036097"/>
            <a:ext cx="4320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 smtClean="0">
                <a:latin typeface="+mn-lt"/>
              </a:rPr>
              <a:t>Grafem funkce je </a:t>
            </a:r>
            <a:r>
              <a:rPr lang="cs-CZ" sz="2400" dirty="0" smtClean="0">
                <a:solidFill>
                  <a:srgbClr val="0C788E"/>
                </a:solidFill>
                <a:latin typeface="+mn-lt"/>
              </a:rPr>
              <a:t>parabola</a:t>
            </a:r>
            <a:endParaRPr lang="cs-CZ" sz="2400" dirty="0">
              <a:solidFill>
                <a:srgbClr val="0C788E"/>
              </a:solidFill>
              <a:latin typeface="+mn-lt"/>
            </a:endParaRPr>
          </a:p>
        </p:txBody>
      </p:sp>
      <p:graphicFrame>
        <p:nvGraphicFramePr>
          <p:cNvPr id="5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719028"/>
              </p:ext>
            </p:extLst>
          </p:nvPr>
        </p:nvGraphicFramePr>
        <p:xfrm>
          <a:off x="422739" y="2564904"/>
          <a:ext cx="4418782" cy="864096"/>
        </p:xfrm>
        <a:graphic>
          <a:graphicData uri="http://schemas.openxmlformats.org/drawingml/2006/table">
            <a:tbl>
              <a:tblPr/>
              <a:tblGrid>
                <a:gridCol w="491652"/>
                <a:gridCol w="488609"/>
                <a:gridCol w="493174"/>
                <a:gridCol w="491652"/>
                <a:gridCol w="488609"/>
                <a:gridCol w="587908"/>
                <a:gridCol w="396917"/>
                <a:gridCol w="488609"/>
                <a:gridCol w="49165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0,25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288" y="1912333"/>
            <a:ext cx="3744664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dirty="0">
                <a:latin typeface="Calisto MT" pitchFamily="18" charset="0"/>
              </a:rPr>
              <a:t>Narýsuj graf </a:t>
            </a:r>
            <a:r>
              <a:rPr lang="cs-CZ" altLang="cs-CZ" sz="2800" dirty="0" smtClean="0">
                <a:latin typeface="Calisto MT" pitchFamily="18" charset="0"/>
              </a:rPr>
              <a:t>funkce</a:t>
            </a:r>
            <a:endParaRPr lang="cs-CZ" altLang="cs-CZ" sz="2800" dirty="0">
              <a:latin typeface="Calisto MT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902251"/>
              </p:ext>
            </p:extLst>
          </p:nvPr>
        </p:nvGraphicFramePr>
        <p:xfrm>
          <a:off x="4818063" y="1901825"/>
          <a:ext cx="19240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Rovnice" r:id="rId3" imgW="736560" imgH="228600" progId="Equation.3">
                  <p:embed/>
                </p:oleObj>
              </mc:Choice>
              <mc:Fallback>
                <p:oleObj name="Rovnice" r:id="rId3" imgW="73656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1901825"/>
                        <a:ext cx="19240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560052"/>
            <a:ext cx="3629663" cy="3846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129" y="2472809"/>
            <a:ext cx="4372586" cy="3667637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131974" y="1909066"/>
            <a:ext cx="1656184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800" b="1" kern="0" dirty="0" smtClean="0"/>
              <a:t>y = -</a:t>
            </a:r>
            <a:r>
              <a:rPr lang="cs-CZ" sz="2800" b="1" i="1" dirty="0" smtClean="0"/>
              <a:t>x</a:t>
            </a:r>
            <a:r>
              <a:rPr lang="cs-CZ" sz="2800" b="1" i="1" baseline="30000" dirty="0" smtClean="0"/>
              <a:t>2</a:t>
            </a:r>
            <a:endParaRPr lang="cs-CZ" sz="2800" kern="0" dirty="0" smtClean="0">
              <a:solidFill>
                <a:srgbClr val="3366FF"/>
              </a:solidFill>
            </a:endParaRPr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sp>
        <p:nvSpPr>
          <p:cNvPr id="6" name="Obdélník 5"/>
          <p:cNvSpPr/>
          <p:nvPr/>
        </p:nvSpPr>
        <p:spPr>
          <a:xfrm>
            <a:off x="971600" y="2757634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  <a:sym typeface="Symbol"/>
              </a:rPr>
              <a:t>0;0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11560" y="1936487"/>
            <a:ext cx="3744664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dirty="0">
                <a:latin typeface="Calisto MT" pitchFamily="18" charset="0"/>
              </a:rPr>
              <a:t>Narýsuj graf </a:t>
            </a:r>
            <a:r>
              <a:rPr lang="cs-CZ" altLang="cs-CZ" sz="2800" dirty="0" smtClean="0">
                <a:latin typeface="Calisto MT" pitchFamily="18" charset="0"/>
              </a:rPr>
              <a:t>funkce</a:t>
            </a:r>
            <a:endParaRPr lang="cs-CZ" altLang="cs-CZ" sz="2800" dirty="0">
              <a:latin typeface="Calisto MT" pitchFamily="18" charset="0"/>
            </a:endParaRPr>
          </a:p>
        </p:txBody>
      </p:sp>
      <p:graphicFrame>
        <p:nvGraphicFramePr>
          <p:cNvPr id="14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887609"/>
              </p:ext>
            </p:extLst>
          </p:nvPr>
        </p:nvGraphicFramePr>
        <p:xfrm>
          <a:off x="468360" y="3442531"/>
          <a:ext cx="3912278" cy="864096"/>
        </p:xfrm>
        <a:graphic>
          <a:graphicData uri="http://schemas.openxmlformats.org/drawingml/2006/table">
            <a:tbl>
              <a:tblPr/>
              <a:tblGrid>
                <a:gridCol w="507823"/>
                <a:gridCol w="504679"/>
                <a:gridCol w="509395"/>
                <a:gridCol w="507823"/>
                <a:gridCol w="370390"/>
                <a:gridCol w="648072"/>
                <a:gridCol w="432048"/>
                <a:gridCol w="432048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-0,25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16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6" grpId="0"/>
      <p:bldP spid="6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Graf - vlastnosti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547664" y="2204864"/>
            <a:ext cx="6995120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800" dirty="0" smtClean="0"/>
              <a:t>Parabola </a:t>
            </a:r>
          </a:p>
          <a:p>
            <a:pPr marL="0" indent="0">
              <a:buNone/>
            </a:pPr>
            <a:endParaRPr lang="cs-CZ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Má vrchol V</a:t>
            </a:r>
            <a:r>
              <a:rPr lang="cs-CZ" sz="2400" dirty="0" smtClean="0">
                <a:sym typeface="Symbol"/>
              </a:rPr>
              <a:t></a:t>
            </a:r>
            <a:r>
              <a:rPr lang="cs-CZ" sz="2400" dirty="0">
                <a:sym typeface="Symbol"/>
              </a:rPr>
              <a:t>0;0</a:t>
            </a:r>
            <a:r>
              <a:rPr lang="cs-CZ" sz="2400" dirty="0" smtClean="0">
                <a:sym typeface="Symbol"/>
              </a:rPr>
              <a:t>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Je osově souměrný podle y</a:t>
            </a:r>
            <a:endParaRPr lang="cs-CZ" sz="2400" kern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kern="0" dirty="0" smtClean="0"/>
              <a:t>D(f) = R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H(f)=(0;</a:t>
            </a:r>
            <a:r>
              <a:rPr lang="cs-CZ" sz="2400" dirty="0" smtClean="0">
                <a:solidFill>
                  <a:srgbClr val="025198"/>
                </a:solidFill>
                <a:sym typeface="Symbol"/>
              </a:rPr>
              <a:t> </a:t>
            </a:r>
            <a:r>
              <a:rPr lang="cs-CZ" sz="2400" b="1" dirty="0" smtClean="0">
                <a:sym typeface="Symbol"/>
              </a:rPr>
              <a:t></a:t>
            </a:r>
            <a:r>
              <a:rPr lang="cs-CZ" sz="2400" dirty="0" smtClean="0"/>
              <a:t> 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 a </a:t>
            </a:r>
            <a:r>
              <a:rPr lang="cs-CZ" sz="2400" b="1" dirty="0">
                <a:sym typeface="Symbol"/>
              </a:rPr>
              <a:t> </a:t>
            </a:r>
            <a:r>
              <a:rPr lang="cs-CZ" sz="2400" dirty="0" smtClean="0"/>
              <a:t>0 je otevřená nahoru (</a:t>
            </a:r>
            <a:r>
              <a:rPr lang="cs-CZ" sz="2000" dirty="0" smtClean="0"/>
              <a:t>ke kladné 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 a </a:t>
            </a:r>
            <a:r>
              <a:rPr lang="cs-CZ" sz="2400" b="1" dirty="0">
                <a:sym typeface="Symbol"/>
              </a:rPr>
              <a:t> </a:t>
            </a:r>
            <a:r>
              <a:rPr lang="cs-CZ" sz="2400" dirty="0" smtClean="0"/>
              <a:t>0 je otevřená dolů (</a:t>
            </a:r>
            <a:r>
              <a:rPr lang="cs-CZ" sz="2000" dirty="0" smtClean="0"/>
              <a:t>k záporné y</a:t>
            </a:r>
            <a:r>
              <a:rPr lang="cs-CZ" sz="2400" dirty="0" smtClean="0"/>
              <a:t>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97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767885" y="2329556"/>
            <a:ext cx="6960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 Grafem funkce                         	</a:t>
            </a:r>
            <a:r>
              <a:rPr lang="cs-CZ" sz="2400" dirty="0"/>
              <a:t> </a:t>
            </a:r>
            <a:r>
              <a:rPr lang="cs-CZ" sz="2400" dirty="0" smtClean="0"/>
              <a:t>   je </a:t>
            </a:r>
            <a:r>
              <a:rPr lang="cs-CZ" sz="2400" dirty="0" smtClean="0">
                <a:solidFill>
                  <a:srgbClr val="00B0F0"/>
                </a:solidFill>
              </a:rPr>
              <a:t>parabola </a:t>
            </a:r>
            <a:endParaRPr lang="cs-CZ" sz="2400" dirty="0">
              <a:solidFill>
                <a:srgbClr val="000099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98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Vrchol paraboly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928125" y="2241977"/>
            <a:ext cx="2808312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400" b="1" kern="0" dirty="0" smtClean="0"/>
              <a:t>y = </a:t>
            </a:r>
            <a:r>
              <a:rPr lang="cs-CZ" sz="2400" b="1" i="1" dirty="0" smtClean="0">
                <a:solidFill>
                  <a:srgbClr val="FF0000"/>
                </a:solidFill>
              </a:rPr>
              <a:t>a</a:t>
            </a:r>
            <a:r>
              <a:rPr lang="cs-CZ" sz="2400" b="1" i="1" dirty="0" smtClean="0"/>
              <a:t>x</a:t>
            </a:r>
            <a:r>
              <a:rPr lang="cs-CZ" sz="2400" b="1" i="1" baseline="30000" dirty="0" smtClean="0"/>
              <a:t>2</a:t>
            </a:r>
            <a:r>
              <a:rPr lang="cs-CZ" sz="2400" b="1" i="1" dirty="0"/>
              <a:t> + </a:t>
            </a:r>
            <a:r>
              <a:rPr lang="cs-CZ" sz="2400" b="1" i="1" dirty="0" err="1">
                <a:solidFill>
                  <a:srgbClr val="000099"/>
                </a:solidFill>
              </a:rPr>
              <a:t>b</a:t>
            </a:r>
            <a:r>
              <a:rPr lang="cs-CZ" sz="2400" b="1" i="1" dirty="0" err="1"/>
              <a:t>x</a:t>
            </a:r>
            <a:r>
              <a:rPr lang="cs-CZ" sz="2400" b="1" i="1" dirty="0"/>
              <a:t> + </a:t>
            </a:r>
            <a:r>
              <a:rPr lang="cs-CZ" sz="2400" b="1" dirty="0">
                <a:solidFill>
                  <a:srgbClr val="00B050"/>
                </a:solidFill>
              </a:rPr>
              <a:t>c</a:t>
            </a:r>
            <a:r>
              <a:rPr lang="cs-CZ" sz="2400" b="1" i="1" baseline="30000" dirty="0" smtClean="0">
                <a:solidFill>
                  <a:srgbClr val="00B050"/>
                </a:solidFill>
              </a:rPr>
              <a:t> </a:t>
            </a:r>
            <a:endParaRPr lang="cs-CZ" sz="2400" b="1" kern="0" dirty="0" smtClean="0">
              <a:solidFill>
                <a:srgbClr val="00B050"/>
              </a:solidFill>
            </a:endParaRPr>
          </a:p>
          <a:p>
            <a:pPr marL="0" indent="0" algn="ctr">
              <a:buFontTx/>
              <a:buNone/>
            </a:pPr>
            <a:endParaRPr lang="cs-CZ" sz="2400" kern="0" dirty="0" smtClean="0">
              <a:solidFill>
                <a:srgbClr val="3366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4297390" y="4121187"/>
                <a:ext cx="1856500" cy="690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400" dirty="0" smtClean="0"/>
                  <a:t>x</a:t>
                </a:r>
                <a:r>
                  <a:rPr lang="cs-CZ" sz="2400" baseline="-25000" dirty="0" smtClean="0"/>
                  <a:t>0</a:t>
                </a:r>
                <a:r>
                  <a:rPr lang="cs-CZ" sz="2400" dirty="0" smtClean="0"/>
                  <a:t> </a:t>
                </a:r>
                <a:r>
                  <a:rPr lang="cs-CZ" sz="2400" b="0" dirty="0" smtClean="0"/>
                  <a:t>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4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400" b="0" i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sz="24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390" y="4121187"/>
                <a:ext cx="1856500" cy="690061"/>
              </a:xfrm>
              <a:prstGeom prst="rect">
                <a:avLst/>
              </a:prstGeom>
              <a:blipFill rotWithShape="1">
                <a:blip r:embed="rId3"/>
                <a:stretch>
                  <a:fillRect b="-79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/>
          <p:cNvSpPr/>
          <p:nvPr/>
        </p:nvSpPr>
        <p:spPr>
          <a:xfrm>
            <a:off x="924081" y="3212129"/>
            <a:ext cx="7486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Vrchol</a:t>
            </a:r>
            <a:r>
              <a:rPr lang="cs-CZ" sz="2400" dirty="0" smtClean="0">
                <a:solidFill>
                  <a:srgbClr val="000099"/>
                </a:solidFill>
              </a:rPr>
              <a:t> </a:t>
            </a:r>
            <a:r>
              <a:rPr lang="cs-CZ" sz="2400" dirty="0" smtClean="0"/>
              <a:t>je</a:t>
            </a:r>
            <a:r>
              <a:rPr lang="cs-CZ" sz="2400" dirty="0" smtClean="0">
                <a:solidFill>
                  <a:srgbClr val="000099"/>
                </a:solidFill>
              </a:rPr>
              <a:t> V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x</a:t>
            </a:r>
            <a:r>
              <a:rPr lang="cs-CZ" sz="2400" baseline="-25000" dirty="0">
                <a:solidFill>
                  <a:srgbClr val="000099"/>
                </a:solidFill>
                <a:sym typeface="Symbol"/>
              </a:rPr>
              <a:t>0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 y</a:t>
            </a:r>
            <a:r>
              <a:rPr lang="cs-CZ" sz="2400" baseline="-25000" dirty="0">
                <a:solidFill>
                  <a:srgbClr val="000099"/>
                </a:solidFill>
                <a:sym typeface="Symbol"/>
              </a:rPr>
              <a:t>0</a:t>
            </a:r>
            <a:r>
              <a:rPr lang="cs-CZ" sz="2400" dirty="0" smtClean="0">
                <a:solidFill>
                  <a:srgbClr val="000099"/>
                </a:solidFill>
                <a:sym typeface="Symbol"/>
              </a:rPr>
              <a:t></a:t>
            </a:r>
            <a:r>
              <a:rPr lang="cs-CZ" sz="2400" dirty="0" smtClean="0">
                <a:sym typeface="Symbol"/>
              </a:rPr>
              <a:t>, kde souřadnice vrcholu vypočítáme</a:t>
            </a:r>
            <a:endParaRPr lang="cs-CZ" sz="24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4297390" y="5067436"/>
                <a:ext cx="1955353" cy="7647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400" dirty="0" smtClean="0"/>
                  <a:t>y</a:t>
                </a:r>
                <a:r>
                  <a:rPr lang="cs-CZ" sz="2400" baseline="-25000" dirty="0" smtClean="0"/>
                  <a:t>0</a:t>
                </a:r>
                <a:r>
                  <a:rPr lang="cs-CZ" sz="2400" dirty="0" smtClean="0"/>
                  <a:t> </a:t>
                </a:r>
                <a:r>
                  <a:rPr lang="cs-CZ" sz="2400" b="0" dirty="0" smtClean="0"/>
                  <a:t>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400" b="0" i="0" smtClean="0">
                        <a:solidFill>
                          <a:srgbClr val="CC6600"/>
                        </a:solidFill>
                        <a:latin typeface="Cambria Math"/>
                      </a:rPr>
                      <m:t>c</m:t>
                    </m:r>
                    <m:r>
                      <m:rPr>
                        <m:nor/>
                      </m:rPr>
                      <a:rPr lang="cs-CZ" sz="2400" b="0" i="0" smtClean="0">
                        <a:solidFill>
                          <a:srgbClr val="CC6600"/>
                        </a:solidFill>
                        <a:latin typeface="Cambria Math"/>
                      </a:rPr>
                      <m:t> −</m:t>
                    </m:r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sz="24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b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sz="2400" b="0" i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cs-CZ" sz="2400" b="0" i="0" smtClean="0">
                            <a:latin typeface="Cambria Math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cs-CZ" sz="24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390" y="5067436"/>
                <a:ext cx="1955353" cy="764761"/>
              </a:xfrm>
              <a:prstGeom prst="rect">
                <a:avLst/>
              </a:prstGeom>
              <a:blipFill rotWithShape="1">
                <a:blip r:embed="rId4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95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5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131974" y="1909066"/>
            <a:ext cx="2240226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800" b="1" kern="0" dirty="0" smtClean="0"/>
              <a:t>y = </a:t>
            </a:r>
            <a:r>
              <a:rPr lang="cs-CZ" sz="2800" b="1" i="1" dirty="0" smtClean="0"/>
              <a:t>x</a:t>
            </a:r>
            <a:r>
              <a:rPr lang="cs-CZ" sz="2800" b="1" i="1" baseline="30000" dirty="0" smtClean="0"/>
              <a:t>2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-2x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- 3</a:t>
            </a:r>
            <a:endParaRPr lang="cs-CZ" sz="2800" b="1" dirty="0"/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sp>
        <p:nvSpPr>
          <p:cNvPr id="6" name="Obdélník 5"/>
          <p:cNvSpPr/>
          <p:nvPr/>
        </p:nvSpPr>
        <p:spPr>
          <a:xfrm>
            <a:off x="971600" y="2757634"/>
            <a:ext cx="1269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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;</a:t>
            </a:r>
            <a:r>
              <a:rPr lang="cs-CZ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400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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11560" y="1936487"/>
            <a:ext cx="3744664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dirty="0">
                <a:latin typeface="Calisto MT" pitchFamily="18" charset="0"/>
              </a:rPr>
              <a:t>Narýsuj graf </a:t>
            </a:r>
            <a:r>
              <a:rPr lang="cs-CZ" altLang="cs-CZ" sz="2800" dirty="0" smtClean="0">
                <a:latin typeface="Calisto MT" pitchFamily="18" charset="0"/>
              </a:rPr>
              <a:t>funkce</a:t>
            </a:r>
            <a:endParaRPr lang="cs-CZ" altLang="cs-CZ" sz="2800" dirty="0">
              <a:latin typeface="Calisto MT" pitchFamily="18" charset="0"/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657884"/>
              </p:ext>
            </p:extLst>
          </p:nvPr>
        </p:nvGraphicFramePr>
        <p:xfrm>
          <a:off x="1606549" y="4725144"/>
          <a:ext cx="338437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1"/>
                <a:gridCol w="705679"/>
                <a:gridCol w="676875"/>
                <a:gridCol w="676875"/>
                <a:gridCol w="676875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cs-CZ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62952">
                <a:tc>
                  <a:txBody>
                    <a:bodyPr/>
                    <a:lstStyle/>
                    <a:p>
                      <a:pPr algn="ctr"/>
                      <a:r>
                        <a:rPr lang="cs-CZ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611560" y="316739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=2:2=1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=-3-4:4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=-4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V=[</a:t>
            </a:r>
            <a:r>
              <a:rPr lang="cs-CZ" sz="2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1;-4]</a:t>
            </a:r>
          </a:p>
        </p:txBody>
      </p:sp>
      <p:pic>
        <p:nvPicPr>
          <p:cNvPr id="12" name="Picture 2" descr="C:\Users\FIFA\Desktop\sloz_fce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352124"/>
            <a:ext cx="2880320" cy="4035165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820031" y="2859613"/>
            <a:ext cx="1503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>
                <a:latin typeface="Times New Roman" pitchFamily="18" charset="0"/>
                <a:cs typeface="Times New Roman" pitchFamily="18" charset="0"/>
              </a:rPr>
              <a:t>a = 1 ⇒ a &gt; 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01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6" grpId="0"/>
      <p:bldP spid="6" grpId="0"/>
      <p:bldP spid="13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102"/>
          <a:stretch/>
        </p:blipFill>
        <p:spPr bwMode="auto">
          <a:xfrm>
            <a:off x="3672168" y="2672597"/>
            <a:ext cx="2412000" cy="251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sp>
        <p:nvSpPr>
          <p:cNvPr id="6" name="Obdélník 5"/>
          <p:cNvSpPr/>
          <p:nvPr/>
        </p:nvSpPr>
        <p:spPr>
          <a:xfrm>
            <a:off x="4400108" y="5571882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V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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0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;</a:t>
            </a:r>
            <a:r>
              <a:rPr lang="cs-CZ" sz="24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2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</a:t>
            </a:r>
            <a:endParaRPr lang="cs-CZ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11560" y="1936487"/>
            <a:ext cx="3744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dirty="0" smtClean="0">
                <a:latin typeface="Calisto MT" pitchFamily="18" charset="0"/>
              </a:rPr>
              <a:t>Určete vrchol paraboly</a:t>
            </a:r>
            <a:endParaRPr lang="cs-CZ" altLang="cs-CZ" sz="2800" dirty="0">
              <a:latin typeface="Calisto MT" pitchFamily="18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1" r="322"/>
          <a:stretch/>
        </p:blipFill>
        <p:spPr bwMode="auto">
          <a:xfrm>
            <a:off x="1043608" y="2734062"/>
            <a:ext cx="2556708" cy="239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0" t="-4400" r="-508" b="9750"/>
          <a:stretch/>
        </p:blipFill>
        <p:spPr bwMode="auto">
          <a:xfrm>
            <a:off x="6084168" y="2804774"/>
            <a:ext cx="2772000" cy="244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bdélník 17"/>
          <p:cNvSpPr/>
          <p:nvPr/>
        </p:nvSpPr>
        <p:spPr>
          <a:xfrm>
            <a:off x="2123728" y="5571881"/>
            <a:ext cx="1099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0;0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6916170" y="5571883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V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-1;</a:t>
            </a:r>
            <a:r>
              <a:rPr lang="cs-CZ" sz="24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-2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</a:t>
            </a:r>
            <a:endParaRPr lang="cs-CZ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V="1">
            <a:off x="7108031" y="4375391"/>
            <a:ext cx="0" cy="900113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rot="5400000" flipV="1">
            <a:off x="7232650" y="4771472"/>
            <a:ext cx="0" cy="719138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6916170" y="4100753"/>
            <a:ext cx="431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200">
                <a:solidFill>
                  <a:srgbClr val="FF0066"/>
                </a:solidFill>
                <a:latin typeface="Calisto MT" pitchFamily="18" charset="0"/>
              </a:rPr>
              <a:t>-1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7606669" y="4915384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200" dirty="0">
                <a:solidFill>
                  <a:srgbClr val="FF0066"/>
                </a:solidFill>
                <a:latin typeface="Calisto MT" pitchFamily="18" charset="0"/>
              </a:rPr>
              <a:t>-2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4806731" y="2961521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200">
                <a:solidFill>
                  <a:srgbClr val="FF0066"/>
                </a:solidFill>
                <a:latin typeface="Calisto MT" pitchFamily="18" charset="0"/>
              </a:rPr>
              <a:t>2</a:t>
            </a:r>
          </a:p>
        </p:txBody>
      </p:sp>
      <p:sp>
        <p:nvSpPr>
          <p:cNvPr id="2" name="Obdélník 1"/>
          <p:cNvSpPr/>
          <p:nvPr/>
        </p:nvSpPr>
        <p:spPr>
          <a:xfrm>
            <a:off x="4810382" y="2018629"/>
            <a:ext cx="25600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</a:pPr>
            <a:r>
              <a:rPr lang="cs-CZ" sz="2400" b="1" kern="0" dirty="0">
                <a:solidFill>
                  <a:srgbClr val="FF6699"/>
                </a:solidFill>
              </a:rPr>
              <a:t>y = </a:t>
            </a:r>
            <a:r>
              <a:rPr lang="cs-CZ" sz="2400" b="1" i="1" dirty="0">
                <a:solidFill>
                  <a:srgbClr val="FF6699"/>
                </a:solidFill>
              </a:rPr>
              <a:t>ax</a:t>
            </a:r>
            <a:r>
              <a:rPr lang="cs-CZ" sz="2400" b="1" i="1" baseline="30000" dirty="0">
                <a:solidFill>
                  <a:srgbClr val="FF6699"/>
                </a:solidFill>
              </a:rPr>
              <a:t>2</a:t>
            </a:r>
            <a:r>
              <a:rPr lang="cs-CZ" sz="2400" b="1" i="1" dirty="0">
                <a:solidFill>
                  <a:srgbClr val="FF6699"/>
                </a:solidFill>
              </a:rPr>
              <a:t> + </a:t>
            </a:r>
            <a:r>
              <a:rPr lang="cs-CZ" sz="2400" b="1" i="1" dirty="0" err="1">
                <a:solidFill>
                  <a:srgbClr val="FF6699"/>
                </a:solidFill>
              </a:rPr>
              <a:t>bx</a:t>
            </a:r>
            <a:r>
              <a:rPr lang="cs-CZ" sz="2400" b="1" i="1" dirty="0">
                <a:solidFill>
                  <a:srgbClr val="FF6699"/>
                </a:solidFill>
              </a:rPr>
              <a:t> + </a:t>
            </a:r>
            <a:r>
              <a:rPr lang="cs-CZ" sz="2400" b="1" dirty="0">
                <a:solidFill>
                  <a:srgbClr val="FF6699"/>
                </a:solidFill>
              </a:rPr>
              <a:t>c</a:t>
            </a:r>
            <a:r>
              <a:rPr lang="cs-CZ" b="1" i="1" baseline="30000" dirty="0">
                <a:solidFill>
                  <a:srgbClr val="FF6699"/>
                </a:solidFill>
              </a:rPr>
              <a:t> </a:t>
            </a:r>
            <a:endParaRPr lang="cs-CZ" b="1" kern="0" dirty="0">
              <a:solidFill>
                <a:srgbClr val="FF6699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78464" y="6031097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a </a:t>
            </a:r>
            <a:r>
              <a:rPr lang="cs-CZ" b="1" dirty="0">
                <a:sym typeface="Symbol"/>
              </a:rPr>
              <a:t> </a:t>
            </a:r>
            <a:r>
              <a:rPr lang="cs-CZ" dirty="0"/>
              <a:t>0 </a:t>
            </a:r>
          </a:p>
        </p:txBody>
      </p:sp>
      <p:sp>
        <p:nvSpPr>
          <p:cNvPr id="7" name="Obdélník 6"/>
          <p:cNvSpPr/>
          <p:nvPr/>
        </p:nvSpPr>
        <p:spPr>
          <a:xfrm>
            <a:off x="7226597" y="6033548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a </a:t>
            </a:r>
            <a:r>
              <a:rPr lang="cs-CZ" b="1" dirty="0">
                <a:sym typeface="Symbol"/>
              </a:rPr>
              <a:t> </a:t>
            </a:r>
            <a:r>
              <a:rPr lang="cs-CZ" dirty="0"/>
              <a:t>0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545339" y="6031097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a </a:t>
            </a:r>
            <a:r>
              <a:rPr lang="cs-CZ" b="1" dirty="0">
                <a:sym typeface="Symbol"/>
              </a:rPr>
              <a:t> </a:t>
            </a:r>
            <a:r>
              <a:rPr lang="cs-CZ" dirty="0"/>
              <a:t>0 </a:t>
            </a:r>
          </a:p>
        </p:txBody>
      </p:sp>
    </p:spTree>
    <p:extLst>
      <p:ext uri="{BB962C8B-B14F-4D97-AF65-F5344CB8AC3E}">
        <p14:creationId xmlns:p14="http://schemas.microsoft.com/office/powerpoint/2010/main" val="276085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6" grpId="0"/>
      <p:bldP spid="13" grpId="0"/>
      <p:bldP spid="18" grpId="0"/>
      <p:bldP spid="19" grpId="0"/>
      <p:bldP spid="20" grpId="0" animBg="1"/>
      <p:bldP spid="21" grpId="0" animBg="1"/>
      <p:bldP spid="22" grpId="0"/>
      <p:bldP spid="23" grpId="0"/>
      <p:bldP spid="24" grpId="0"/>
      <p:bldP spid="2" grpId="0"/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</a:t>
            </a:r>
            <a:r>
              <a:rPr lang="cs-CZ" sz="1800" dirty="0" smtClean="0"/>
              <a:t>PROMETHEUS</a:t>
            </a:r>
            <a:r>
              <a:rPr lang="cs-CZ" sz="1800" dirty="0"/>
              <a:t>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</a:t>
            </a:r>
            <a:r>
              <a:rPr lang="cs-CZ" sz="1800" i="1" dirty="0" smtClean="0"/>
              <a:t>.</a:t>
            </a:r>
          </a:p>
          <a:p>
            <a:r>
              <a:rPr lang="cs-CZ" sz="1800" dirty="0"/>
              <a:t>GLOC, Jaromír. Řešení rovnic a nerovnic. In: </a:t>
            </a:r>
            <a:r>
              <a:rPr lang="cs-CZ" sz="1800" i="1" dirty="0"/>
              <a:t>Rovnice a nerovnice</a:t>
            </a:r>
            <a:r>
              <a:rPr lang="cs-CZ" sz="1800" dirty="0"/>
              <a:t> [online]. [cit. 2013-11-23]. </a:t>
            </a:r>
            <a:r>
              <a:rPr lang="cs-CZ" sz="1800"/>
              <a:t>Dostupné z: http://rovnice.kosanet.cz/irac_rce.html </a:t>
            </a:r>
            <a:endParaRPr lang="cs-CZ" sz="1800" i="1" dirty="0"/>
          </a:p>
          <a:p>
            <a:r>
              <a:rPr lang="it-IT" sz="1800" i="1" dirty="0">
                <a:hlinkClick r:id="rId2"/>
              </a:rPr>
              <a:t>http://</a:t>
            </a:r>
            <a:r>
              <a:rPr lang="it-IT" sz="1800" i="1" dirty="0" smtClean="0">
                <a:hlinkClick r:id="rId2"/>
              </a:rPr>
              <a:t>www.ucebnice.krynicky.cz/Matematika</a:t>
            </a:r>
            <a:endParaRPr lang="cs-CZ" sz="1800" i="1" dirty="0" smtClean="0"/>
          </a:p>
          <a:p>
            <a:r>
              <a:rPr lang="cs-CZ" sz="1800" dirty="0" smtClean="0"/>
              <a:t>http://www.geogebratube.org/.  </a:t>
            </a:r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44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6671</TotalTime>
  <Words>401</Words>
  <Application>Microsoft Office PowerPoint</Application>
  <PresentationFormat>Předvádění na obrazovce (4:3)</PresentationFormat>
  <Paragraphs>113</Paragraphs>
  <Slides>9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Diseño predeterminado</vt:lpstr>
      <vt:lpstr>Rovnice</vt:lpstr>
      <vt:lpstr>Rovnice a nerovnice</vt:lpstr>
      <vt:lpstr>Definice funkce</vt:lpstr>
      <vt:lpstr>Graf funkce</vt:lpstr>
      <vt:lpstr>Graf funkce</vt:lpstr>
      <vt:lpstr>Graf - vlastnosti</vt:lpstr>
      <vt:lpstr> Vrchol paraboly</vt:lpstr>
      <vt:lpstr>Příklad </vt:lpstr>
      <vt:lpstr>Příklad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 SS-COPT_Kromeriz</dc:creator>
  <cp:keywords>kvadratická</cp:keywords>
  <cp:lastModifiedBy>kacerova</cp:lastModifiedBy>
  <cp:revision>611</cp:revision>
  <dcterms:created xsi:type="dcterms:W3CDTF">2010-05-23T14:28:12Z</dcterms:created>
  <dcterms:modified xsi:type="dcterms:W3CDTF">2013-11-28T12:50:46Z</dcterms:modified>
</cp:coreProperties>
</file>