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5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1687A-065F-4177-9CDB-578BAAC4C0A0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5622-949E-4F3D-933D-84039D41A9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73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8.png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z="2000" dirty="0" smtClean="0">
                <a:solidFill>
                  <a:schemeClr val="bg1"/>
                </a:solidFill>
              </a:rPr>
              <a:t>Lineární rovnice a nerovnice s absolutní hodnotou</a:t>
            </a:r>
            <a:endParaRPr lang="es-ES" sz="20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VY_32_INOVACE_RONE_07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Řešení rovnice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63080" y="3028890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absolutní </a:t>
            </a:r>
            <a:r>
              <a:rPr lang="cs-CZ" sz="2000" b="1" dirty="0"/>
              <a:t>hodnoty nahradíme podle </a:t>
            </a:r>
            <a:r>
              <a:rPr lang="cs-CZ" sz="2000" b="1" dirty="0" smtClean="0"/>
              <a:t>definice a  sestavené tabulky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796481" y="3645024"/>
                <a:ext cx="1975320" cy="461665"/>
              </a:xfrm>
              <a:prstGeom prst="rect">
                <a:avLst/>
              </a:prstGeom>
              <a:solidFill>
                <a:schemeClr val="accent5"/>
              </a:solidFill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/>
                  <a:t>3.) x </a:t>
                </a:r>
                <a:r>
                  <a:rPr lang="cs-CZ" sz="2400" dirty="0" smtClean="0">
                    <a:sym typeface="Symbol"/>
                  </a:rPr>
                  <a:t>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  <a:sym typeface="Symbol"/>
                      </a:rPr>
                      <m:t></m:t>
                    </m:r>
                    <m:r>
                      <a:rPr lang="cs-CZ" sz="2400" b="0" i="0" smtClean="0">
                        <a:latin typeface="Cambria Math"/>
                        <a:sym typeface="Symbol"/>
                      </a:rPr>
                      <m:t>2</m:t>
                    </m:r>
                    <m:r>
                      <a:rPr lang="cs-CZ" sz="2400" b="0" i="1" smtClean="0">
                        <a:latin typeface="Cambria Math"/>
                        <a:sym typeface="Symbol"/>
                      </a:rPr>
                      <m:t>; </m:t>
                    </m:r>
                    <m:r>
                      <a:rPr lang="cs-CZ" sz="2400" i="1" smtClean="0">
                        <a:latin typeface="Cambria Math"/>
                        <a:sym typeface="Symbol"/>
                      </a:rPr>
                      <m:t></m:t>
                    </m:r>
                  </m:oMath>
                </a14:m>
                <a:r>
                  <a:rPr lang="cs-CZ" sz="2400" dirty="0" smtClean="0"/>
                  <a:t> </a:t>
                </a:r>
                <a:endParaRPr lang="cs-CZ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81" y="3645024"/>
                <a:ext cx="197532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938" t="-10526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2"/>
          <p:cNvSpPr txBox="1">
            <a:spLocks noChangeArrowheads="1"/>
          </p:cNvSpPr>
          <p:nvPr/>
        </p:nvSpPr>
        <p:spPr bwMode="auto">
          <a:xfrm>
            <a:off x="827584" y="2174301"/>
            <a:ext cx="270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Řešte rovnici</a:t>
            </a:r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5342"/>
              </p:ext>
            </p:extLst>
          </p:nvPr>
        </p:nvGraphicFramePr>
        <p:xfrm>
          <a:off x="3531097" y="2174301"/>
          <a:ext cx="3816424" cy="5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Rovnice" r:id="rId4" imgW="1459866" imgH="253890" progId="Equation.3">
                  <p:embed/>
                </p:oleObj>
              </mc:Choice>
              <mc:Fallback>
                <p:oleObj name="Rovnice" r:id="rId4" imgW="145986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97" y="2174301"/>
                        <a:ext cx="3816424" cy="54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781865"/>
              </p:ext>
            </p:extLst>
          </p:nvPr>
        </p:nvGraphicFramePr>
        <p:xfrm>
          <a:off x="3706813" y="3644900"/>
          <a:ext cx="34829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Rovnice" r:id="rId6" imgW="1511280" imgH="215640" progId="Equation.3">
                  <p:embed/>
                </p:oleObj>
              </mc:Choice>
              <mc:Fallback>
                <p:oleObj name="Rovnice" r:id="rId6" imgW="1511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3644900"/>
                        <a:ext cx="3482975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4344348" y="4239887"/>
                <a:ext cx="3612028" cy="1386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/>
                  <a:t>x +1 - 2x + 4 = 3 +2x</a:t>
                </a:r>
              </a:p>
              <a:p>
                <a:r>
                  <a:rPr lang="cs-CZ" sz="2400" dirty="0" smtClean="0"/>
                  <a:t>	     -3x = -2</a:t>
                </a:r>
              </a:p>
              <a:p>
                <a:r>
                  <a:rPr lang="cs-CZ" sz="2400" dirty="0" smtClean="0"/>
                  <a:t>	 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348" y="4239887"/>
                <a:ext cx="3612028" cy="1386020"/>
              </a:xfrm>
              <a:prstGeom prst="rect">
                <a:avLst/>
              </a:prstGeom>
              <a:blipFill rotWithShape="1">
                <a:blip r:embed="rId8"/>
                <a:stretch>
                  <a:fillRect l="-2703" t="-3084" b="-13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907704" y="5631631"/>
                <a:ext cx="1368152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dirty="0" smtClean="0"/>
                  <a:t> </a:t>
                </a:r>
                <a:r>
                  <a:rPr lang="cs-CZ" sz="2400" dirty="0" smtClean="0">
                    <a:sym typeface="Symbol"/>
                  </a:rPr>
                  <a:t>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sym typeface="Symbol"/>
                      </a:rPr>
                      <m:t></m:t>
                    </m:r>
                    <m:r>
                      <a:rPr lang="cs-CZ" sz="2400">
                        <a:latin typeface="Cambria Math"/>
                        <a:sym typeface="Symbol"/>
                      </a:rPr>
                      <m:t>2</m:t>
                    </m:r>
                    <m:r>
                      <a:rPr lang="cs-CZ" sz="2400" b="0" i="1" smtClean="0">
                        <a:latin typeface="Cambria Math"/>
                        <a:sym typeface="Symbol"/>
                      </a:rPr>
                      <m:t>;</m:t>
                    </m:r>
                    <m:r>
                      <a:rPr lang="cs-CZ" sz="2400" i="1" smtClean="0">
                        <a:latin typeface="Cambria Math"/>
                        <a:sym typeface="Symbol"/>
                      </a:rPr>
                      <m:t></m:t>
                    </m:r>
                  </m:oMath>
                </a14:m>
                <a:r>
                  <a:rPr lang="cs-CZ" sz="2400" dirty="0" smtClean="0"/>
                  <a:t>)</a:t>
                </a:r>
                <a:endParaRPr lang="cs-CZ" sz="24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631631"/>
                <a:ext cx="1368152" cy="616515"/>
              </a:xfrm>
              <a:prstGeom prst="rect">
                <a:avLst/>
              </a:prstGeom>
              <a:blipFill rotWithShape="1">
                <a:blip r:embed="rId9"/>
                <a:stretch>
                  <a:fillRect r="-4018" b="-8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bdélník 40"/>
          <p:cNvSpPr/>
          <p:nvPr/>
        </p:nvSpPr>
        <p:spPr>
          <a:xfrm>
            <a:off x="4878008" y="5703639"/>
            <a:ext cx="1148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K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= </a:t>
            </a:r>
            <a:r>
              <a:rPr lang="cs-CZ" sz="2400" dirty="0" smtClean="0">
                <a:sym typeface="Symbol"/>
              </a:rPr>
              <a:t>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Šipka doprava 31"/>
          <p:cNvSpPr/>
          <p:nvPr/>
        </p:nvSpPr>
        <p:spPr>
          <a:xfrm>
            <a:off x="3779911" y="5864619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>
            <a:off x="2316322" y="573325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491880" y="3645023"/>
            <a:ext cx="1296144" cy="5040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4788024" y="3645024"/>
            <a:ext cx="1218322" cy="50405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4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 animBg="1"/>
      <p:bldP spid="34" grpId="0"/>
      <p:bldP spid="22" grpId="0"/>
      <p:bldP spid="41" grpId="0"/>
      <p:bldP spid="32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</a:t>
            </a:r>
          </a:p>
        </p:txBody>
      </p:sp>
      <p:sp>
        <p:nvSpPr>
          <p:cNvPr id="4100" name="TextovéPole 2"/>
          <p:cNvSpPr txBox="1">
            <a:spLocks noChangeArrowheads="1"/>
          </p:cNvSpPr>
          <p:nvPr/>
        </p:nvSpPr>
        <p:spPr bwMode="auto">
          <a:xfrm>
            <a:off x="827584" y="2174301"/>
            <a:ext cx="270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Řešte rovnici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089146"/>
              </p:ext>
            </p:extLst>
          </p:nvPr>
        </p:nvGraphicFramePr>
        <p:xfrm>
          <a:off x="3531097" y="2174301"/>
          <a:ext cx="3816424" cy="5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Rovnice" r:id="rId3" imgW="1459866" imgH="253890" progId="Equation.3">
                  <p:embed/>
                </p:oleObj>
              </mc:Choice>
              <mc:Fallback>
                <p:oleObj name="Rovnice" r:id="rId3" imgW="145986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97" y="2174301"/>
                        <a:ext cx="3816424" cy="54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987824" y="4365104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K = </a:t>
            </a:r>
            <a:r>
              <a:rPr lang="cs-CZ" sz="2400" dirty="0" smtClean="0"/>
              <a:t>K</a:t>
            </a:r>
            <a:r>
              <a:rPr lang="cs-CZ" sz="2400" baseline="-25000" dirty="0" smtClean="0"/>
              <a:t>1 </a:t>
            </a:r>
            <a:r>
              <a:rPr lang="cs-CZ" sz="2400" dirty="0" smtClean="0">
                <a:sym typeface="Symbol"/>
              </a:rPr>
              <a:t></a:t>
            </a:r>
            <a:r>
              <a:rPr lang="cs-CZ" sz="2400" dirty="0" smtClean="0"/>
              <a:t>K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 </a:t>
            </a:r>
            <a:r>
              <a:rPr lang="cs-CZ" sz="2400" dirty="0" smtClean="0"/>
              <a:t>K</a:t>
            </a:r>
            <a:r>
              <a:rPr lang="cs-CZ" sz="2400" baseline="-25000" dirty="0" smtClean="0"/>
              <a:t>3 </a:t>
            </a:r>
            <a:r>
              <a:rPr lang="cs-CZ" sz="2400" dirty="0" smtClean="0"/>
              <a:t>= </a:t>
            </a:r>
            <a:r>
              <a:rPr lang="cs-CZ" sz="2400" dirty="0" smtClean="0">
                <a:solidFill>
                  <a:srgbClr val="FF0000"/>
                </a:solidFill>
                <a:sym typeface="Symbol"/>
              </a:rPr>
              <a:t>-8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TextovéPole 2"/>
          <p:cNvSpPr txBox="1">
            <a:spLocks noChangeArrowheads="1"/>
          </p:cNvSpPr>
          <p:nvPr/>
        </p:nvSpPr>
        <p:spPr bwMode="auto">
          <a:xfrm>
            <a:off x="979984" y="3327375"/>
            <a:ext cx="5176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 smtClean="0"/>
              <a:t>Řešení rovnice – obor pravdivosti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475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624884"/>
            <a:ext cx="8676456" cy="443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/>
              <a:t>. 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      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3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absolutní hodnota 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2293416"/>
          </a:xfrm>
        </p:spPr>
        <p:txBody>
          <a:bodyPr/>
          <a:lstStyle/>
          <a:p>
            <a:r>
              <a:rPr lang="cs-CZ" sz="2800" b="1" dirty="0"/>
              <a:t>Absolutní hodnota </a:t>
            </a:r>
            <a:r>
              <a:rPr lang="cs-CZ" sz="2800" dirty="0"/>
              <a:t>reálného čísla </a:t>
            </a:r>
            <a:r>
              <a:rPr lang="cs-CZ" sz="2800" i="1" dirty="0"/>
              <a:t>a</a:t>
            </a:r>
            <a:r>
              <a:rPr lang="cs-CZ" sz="2800" dirty="0"/>
              <a:t> </a:t>
            </a:r>
            <a:r>
              <a:rPr lang="cs-CZ" sz="2800" dirty="0" smtClean="0"/>
              <a:t> značíme </a:t>
            </a:r>
            <a:r>
              <a:rPr lang="cs-CZ" sz="2800" i="1" dirty="0"/>
              <a:t>|a</a:t>
            </a:r>
            <a:r>
              <a:rPr lang="cs-CZ" sz="2800" i="1" dirty="0" smtClean="0"/>
              <a:t>|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je definována</a:t>
            </a:r>
          </a:p>
          <a:p>
            <a:r>
              <a:rPr lang="cs-CZ" sz="2800" dirty="0" smtClean="0"/>
              <a:t>pro </a:t>
            </a:r>
            <a:r>
              <a:rPr lang="cs-CZ" sz="2800" i="1" dirty="0"/>
              <a:t>a</a:t>
            </a:r>
            <a:r>
              <a:rPr lang="cs-CZ" sz="2800" dirty="0"/>
              <a:t> </a:t>
            </a:r>
            <a:r>
              <a:rPr lang="cs-CZ" sz="2800" dirty="0" smtClean="0">
                <a:sym typeface="Symbol"/>
              </a:rPr>
              <a:t> 0</a:t>
            </a:r>
            <a:r>
              <a:rPr lang="cs-CZ" sz="2800" dirty="0" smtClean="0"/>
              <a:t> </a:t>
            </a:r>
            <a:r>
              <a:rPr lang="cs-CZ" sz="2800" i="1" dirty="0"/>
              <a:t>|a| = </a:t>
            </a:r>
            <a:r>
              <a:rPr lang="cs-CZ" sz="2800" i="1" dirty="0" smtClean="0"/>
              <a:t>a</a:t>
            </a:r>
            <a:r>
              <a:rPr lang="cs-CZ" sz="2800" dirty="0" smtClean="0"/>
              <a:t> </a:t>
            </a:r>
            <a:endParaRPr lang="cs-CZ" sz="2800" dirty="0"/>
          </a:p>
          <a:p>
            <a:r>
              <a:rPr lang="cs-CZ" sz="2800" dirty="0" smtClean="0"/>
              <a:t>pro </a:t>
            </a:r>
            <a:r>
              <a:rPr lang="cs-CZ" sz="2800" i="1" dirty="0"/>
              <a:t>a</a:t>
            </a:r>
            <a:r>
              <a:rPr lang="cs-CZ" sz="2800" dirty="0"/>
              <a:t> </a:t>
            </a:r>
            <a:r>
              <a:rPr lang="cs-CZ" sz="2800" dirty="0" smtClean="0">
                <a:sym typeface="Symbol"/>
              </a:rPr>
              <a:t> 0</a:t>
            </a:r>
            <a:r>
              <a:rPr lang="cs-CZ" sz="2800" dirty="0" smtClean="0"/>
              <a:t> </a:t>
            </a:r>
            <a:r>
              <a:rPr lang="cs-CZ" sz="2800" i="1" dirty="0"/>
              <a:t>|a| = −a</a:t>
            </a:r>
            <a:endParaRPr lang="cs-CZ" sz="2800" dirty="0"/>
          </a:p>
          <a:p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400" b="1" dirty="0" smtClean="0"/>
              <a:t> </a:t>
            </a:r>
            <a:r>
              <a:rPr lang="cs-CZ" sz="2800" dirty="0" smtClean="0"/>
              <a:t>	</a:t>
            </a:r>
            <a:r>
              <a:rPr lang="cs-CZ" sz="2800" b="1" dirty="0" smtClean="0"/>
              <a:t>				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800" b="1" i="1" dirty="0">
                <a:solidFill>
                  <a:srgbClr val="00B0F0"/>
                </a:solidFill>
              </a:rPr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	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1403648" y="450912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Absolutní hodnota </a:t>
            </a:r>
            <a:r>
              <a:rPr lang="cs-CZ" sz="2400" dirty="0"/>
              <a:t>reálného čísla je rovna </a:t>
            </a:r>
          </a:p>
          <a:p>
            <a:pPr marL="0" indent="0">
              <a:buNone/>
            </a:pPr>
            <a:r>
              <a:rPr lang="cs-CZ" sz="2400" dirty="0" smtClean="0"/>
              <a:t>vzdálenosti obrazu </a:t>
            </a:r>
            <a:r>
              <a:rPr lang="cs-CZ" sz="2400" dirty="0"/>
              <a:t>tohoto čísla na číselné ose od počátku		</a:t>
            </a:r>
          </a:p>
        </p:txBody>
      </p:sp>
      <p:sp>
        <p:nvSpPr>
          <p:cNvPr id="3" name="Obdélník 2"/>
          <p:cNvSpPr/>
          <p:nvPr/>
        </p:nvSpPr>
        <p:spPr>
          <a:xfrm>
            <a:off x="4716016" y="3635762"/>
            <a:ext cx="2063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|-2|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−(-2)= 2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16016" y="3167674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|4|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= 4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27" y="5589240"/>
            <a:ext cx="5115639" cy="8764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R</a:t>
            </a:r>
            <a:r>
              <a:rPr lang="cs-CZ" dirty="0" smtClean="0">
                <a:solidFill>
                  <a:schemeClr val="bg1"/>
                </a:solidFill>
              </a:rPr>
              <a:t>ovnice s absolutní hodnotou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112931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Určete obor pravdivosti  rovnice 	</a:t>
            </a:r>
            <a:r>
              <a:rPr lang="en-US" sz="2800" dirty="0" smtClean="0"/>
              <a:t>|</a:t>
            </a:r>
            <a:r>
              <a:rPr lang="cs-CZ" sz="2800" dirty="0" smtClean="0"/>
              <a:t>x</a:t>
            </a:r>
            <a:r>
              <a:rPr lang="en-US" sz="2800" dirty="0" smtClean="0"/>
              <a:t>|</a:t>
            </a:r>
            <a:r>
              <a:rPr lang="cs-CZ" sz="2800" dirty="0"/>
              <a:t>=3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	</a:t>
            </a:r>
            <a:r>
              <a:rPr lang="en-US" sz="2800" dirty="0" smtClean="0"/>
              <a:t>|</a:t>
            </a:r>
            <a:r>
              <a:rPr lang="cs-CZ" sz="2800" dirty="0"/>
              <a:t>x</a:t>
            </a:r>
            <a:r>
              <a:rPr lang="en-US" sz="2800" dirty="0"/>
              <a:t>|</a:t>
            </a:r>
            <a:r>
              <a:rPr lang="en-US" sz="2800" dirty="0">
                <a:sym typeface="Symbol"/>
              </a:rPr>
              <a:t></a:t>
            </a:r>
            <a:r>
              <a:rPr lang="cs-CZ" sz="2800" dirty="0"/>
              <a:t>3</a:t>
            </a:r>
            <a:r>
              <a:rPr lang="cs-CZ" sz="2800" dirty="0" smtClean="0"/>
              <a:t>   </a:t>
            </a:r>
            <a:r>
              <a:rPr lang="cs-CZ" sz="3600" dirty="0" smtClean="0"/>
              <a:t>   </a:t>
            </a:r>
            <a:endParaRPr lang="cs-CZ" sz="36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400" b="1" dirty="0" smtClean="0"/>
              <a:t> </a:t>
            </a:r>
            <a:r>
              <a:rPr lang="cs-CZ" sz="2800" dirty="0" smtClean="0"/>
              <a:t>	</a:t>
            </a:r>
            <a:r>
              <a:rPr lang="cs-CZ" sz="2800" b="1" dirty="0" smtClean="0"/>
              <a:t>				</a:t>
            </a:r>
          </a:p>
          <a:p>
            <a:pPr marL="0" indent="0" eaLnBrk="1" hangingPunct="1">
              <a:buNone/>
              <a:defRPr/>
            </a:pPr>
            <a:r>
              <a:rPr lang="cs-CZ" sz="2800" b="1" i="1" dirty="0">
                <a:solidFill>
                  <a:srgbClr val="00B0F0"/>
                </a:solidFill>
              </a:rPr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	</a:t>
            </a:r>
            <a:endParaRPr lang="cs-CZ" sz="2800" dirty="0"/>
          </a:p>
          <a:p>
            <a:pPr marL="0" indent="0" eaLnBrk="1" hangingPunct="1">
              <a:buNone/>
              <a:defRPr/>
            </a:pPr>
            <a:endParaRPr lang="cs-CZ" sz="2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562777" y="3667742"/>
            <a:ext cx="381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rok   3  </a:t>
            </a:r>
            <a:r>
              <a:rPr lang="cs-CZ" sz="2400" dirty="0" smtClean="0"/>
              <a:t>- nalevo i napravo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539552" y="3201006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nulový bod 0 </a:t>
            </a:r>
            <a:r>
              <a:rPr lang="cs-CZ" sz="2400" dirty="0" smtClean="0"/>
              <a:t>- počátek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6" b="36948"/>
          <a:stretch/>
        </p:blipFill>
        <p:spPr>
          <a:xfrm>
            <a:off x="1860892" y="4392000"/>
            <a:ext cx="6167492" cy="9720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2103251" y="5364000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K = </a:t>
            </a:r>
            <a:r>
              <a:rPr lang="cs-CZ" sz="2400" dirty="0" smtClean="0">
                <a:sym typeface="Symbol"/>
              </a:rPr>
              <a:t>-3; 3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55976" y="5374122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K = </a:t>
            </a:r>
            <a:r>
              <a:rPr lang="cs-CZ" sz="2400" dirty="0" smtClean="0">
                <a:sym typeface="Symbol"/>
              </a:rPr>
              <a:t></a:t>
            </a:r>
            <a:r>
              <a:rPr lang="cs-CZ" sz="2400" dirty="0">
                <a:sym typeface="Symbol"/>
              </a:rPr>
              <a:t> -3; 3 </a:t>
            </a:r>
            <a:r>
              <a:rPr lang="cs-CZ" sz="2400" dirty="0" smtClean="0">
                <a:sym typeface="Symbol"/>
              </a:rPr>
              <a:t>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0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3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R</a:t>
            </a:r>
            <a:r>
              <a:rPr lang="cs-CZ" dirty="0" smtClean="0">
                <a:solidFill>
                  <a:schemeClr val="bg1"/>
                </a:solidFill>
              </a:rPr>
              <a:t>ovnice s absolutní hodnotou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112931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Určete obor pravdivosti  rovnice 	</a:t>
            </a:r>
            <a:r>
              <a:rPr lang="en-US" sz="2800" dirty="0" smtClean="0"/>
              <a:t>|</a:t>
            </a:r>
            <a:r>
              <a:rPr lang="cs-CZ" sz="2800" dirty="0" smtClean="0"/>
              <a:t>x</a:t>
            </a:r>
            <a:r>
              <a:rPr lang="en-US" sz="2800" dirty="0" smtClean="0"/>
              <a:t>|</a:t>
            </a:r>
            <a:r>
              <a:rPr lang="en-US" sz="2800" dirty="0" smtClean="0">
                <a:sym typeface="Symbol"/>
              </a:rPr>
              <a:t></a:t>
            </a:r>
            <a:r>
              <a:rPr lang="cs-CZ" sz="2800" dirty="0" smtClean="0"/>
              <a:t>3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	   </a:t>
            </a:r>
            <a:r>
              <a:rPr lang="cs-CZ" sz="3600" dirty="0" smtClean="0"/>
              <a:t>   </a:t>
            </a:r>
            <a:endParaRPr lang="cs-CZ" sz="36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400" b="1" dirty="0" smtClean="0"/>
              <a:t> </a:t>
            </a:r>
            <a:r>
              <a:rPr lang="cs-CZ" sz="2800" dirty="0" smtClean="0"/>
              <a:t>	</a:t>
            </a:r>
            <a:r>
              <a:rPr lang="cs-CZ" sz="2800" b="1" dirty="0" smtClean="0"/>
              <a:t>				</a:t>
            </a:r>
          </a:p>
          <a:p>
            <a:pPr marL="0" indent="0" eaLnBrk="1" hangingPunct="1">
              <a:buNone/>
              <a:defRPr/>
            </a:pPr>
            <a:r>
              <a:rPr lang="cs-CZ" sz="2800" b="1" i="1" dirty="0">
                <a:solidFill>
                  <a:srgbClr val="00B0F0"/>
                </a:solidFill>
              </a:rPr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	</a:t>
            </a:r>
            <a:endParaRPr lang="cs-CZ" sz="2800" dirty="0"/>
          </a:p>
          <a:p>
            <a:pPr marL="0" indent="0" eaLnBrk="1" hangingPunct="1">
              <a:buNone/>
              <a:defRPr/>
            </a:pPr>
            <a:endParaRPr lang="cs-CZ" sz="2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562777" y="3417637"/>
            <a:ext cx="381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rok   3  </a:t>
            </a:r>
            <a:r>
              <a:rPr lang="cs-CZ" sz="2400" dirty="0" smtClean="0"/>
              <a:t>- nalevo i napravo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539552" y="2950901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nulový bod 0 </a:t>
            </a:r>
            <a:r>
              <a:rPr lang="cs-CZ" sz="2400" dirty="0" smtClean="0"/>
              <a:t>- počátek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427984" y="5733256"/>
            <a:ext cx="27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K = (</a:t>
            </a:r>
            <a:r>
              <a:rPr lang="cs-CZ" sz="2400" dirty="0" smtClean="0">
                <a:sym typeface="Symbol"/>
              </a:rPr>
              <a:t>- </a:t>
            </a:r>
            <a:r>
              <a:rPr lang="cs-CZ" sz="2400" dirty="0">
                <a:sym typeface="Symbol"/>
              </a:rPr>
              <a:t>-</a:t>
            </a:r>
            <a:r>
              <a:rPr lang="cs-CZ" sz="2400" dirty="0" smtClean="0">
                <a:sym typeface="Symbol"/>
              </a:rPr>
              <a:t>33;)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9552" y="3861048"/>
            <a:ext cx="3658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Vzdálenost je větší než…</a:t>
            </a:r>
            <a:endParaRPr lang="cs-CZ" sz="2400" dirty="0"/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52" y="4437112"/>
            <a:ext cx="6255064" cy="12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3" grpId="0"/>
      <p:bldP spid="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R</a:t>
            </a:r>
            <a:r>
              <a:rPr lang="cs-CZ" dirty="0" smtClean="0">
                <a:solidFill>
                  <a:schemeClr val="bg1"/>
                </a:solidFill>
              </a:rPr>
              <a:t>ovnice s absolutní hodnotou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87921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Určete obor pravdivosti  rovnice 	</a:t>
            </a:r>
            <a:r>
              <a:rPr lang="en-US" sz="2800" dirty="0" smtClean="0"/>
              <a:t>|</a:t>
            </a:r>
            <a:r>
              <a:rPr lang="cs-CZ" sz="2800" dirty="0" smtClean="0"/>
              <a:t>x - 2</a:t>
            </a:r>
            <a:r>
              <a:rPr lang="en-US" sz="2800" dirty="0" smtClean="0"/>
              <a:t>|</a:t>
            </a:r>
            <a:r>
              <a:rPr lang="en-US" sz="2800" dirty="0" smtClean="0">
                <a:sym typeface="Symbol"/>
              </a:rPr>
              <a:t></a:t>
            </a:r>
            <a:r>
              <a:rPr lang="cs-CZ" sz="2800" dirty="0" smtClean="0"/>
              <a:t>3   </a:t>
            </a:r>
            <a:r>
              <a:rPr lang="cs-CZ" sz="3600" dirty="0" smtClean="0"/>
              <a:t>   </a:t>
            </a:r>
            <a:endParaRPr lang="cs-CZ" sz="36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400" b="1" dirty="0" smtClean="0"/>
              <a:t> </a:t>
            </a:r>
            <a:r>
              <a:rPr lang="cs-CZ" sz="2800" dirty="0" smtClean="0"/>
              <a:t>	</a:t>
            </a:r>
            <a:r>
              <a:rPr lang="cs-CZ" sz="2800" b="1" dirty="0" smtClean="0"/>
              <a:t>				</a:t>
            </a:r>
          </a:p>
          <a:p>
            <a:pPr marL="0" indent="0" eaLnBrk="1" hangingPunct="1">
              <a:buNone/>
              <a:defRPr/>
            </a:pPr>
            <a:r>
              <a:rPr lang="cs-CZ" sz="2800" b="1" i="1" dirty="0">
                <a:solidFill>
                  <a:srgbClr val="00B0F0"/>
                </a:solidFill>
              </a:rPr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	</a:t>
            </a:r>
            <a:endParaRPr lang="cs-CZ" sz="2800" dirty="0"/>
          </a:p>
          <a:p>
            <a:pPr marL="0" indent="0" eaLnBrk="1" hangingPunct="1">
              <a:buNone/>
              <a:defRPr/>
            </a:pPr>
            <a:endParaRPr lang="cs-CZ" sz="2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4637923" y="2964890"/>
            <a:ext cx="381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rok   3  </a:t>
            </a:r>
            <a:r>
              <a:rPr lang="cs-CZ" sz="2400" dirty="0" smtClean="0"/>
              <a:t>- nalevo i napravo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539552" y="2950901"/>
            <a:ext cx="27093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nulový bod  </a:t>
            </a:r>
            <a:r>
              <a:rPr lang="cs-CZ" sz="2400" dirty="0" smtClean="0"/>
              <a:t>x-2=0 </a:t>
            </a:r>
          </a:p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	x = 2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427984" y="5733256"/>
            <a:ext cx="27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K = (</a:t>
            </a:r>
            <a:r>
              <a:rPr lang="cs-CZ" sz="2400" dirty="0" smtClean="0">
                <a:sym typeface="Symbol"/>
              </a:rPr>
              <a:t>- </a:t>
            </a:r>
            <a:r>
              <a:rPr lang="cs-CZ" sz="2400" dirty="0">
                <a:sym typeface="Symbol"/>
              </a:rPr>
              <a:t>-</a:t>
            </a:r>
            <a:r>
              <a:rPr lang="cs-CZ" sz="2400" dirty="0" smtClean="0">
                <a:sym typeface="Symbol"/>
              </a:rPr>
              <a:t>33;)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9552" y="3861048"/>
            <a:ext cx="3658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Vzdálenost je větší než…</a:t>
            </a:r>
            <a:endParaRPr lang="cs-CZ" sz="2400" dirty="0"/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52" y="4437112"/>
            <a:ext cx="6255064" cy="12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0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3" grpId="0"/>
      <p:bldP spid="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</a:t>
            </a:r>
          </a:p>
        </p:txBody>
      </p:sp>
      <p:sp>
        <p:nvSpPr>
          <p:cNvPr id="4100" name="TextovéPole 2"/>
          <p:cNvSpPr txBox="1">
            <a:spLocks noChangeArrowheads="1"/>
          </p:cNvSpPr>
          <p:nvPr/>
        </p:nvSpPr>
        <p:spPr bwMode="auto">
          <a:xfrm>
            <a:off x="827584" y="2174301"/>
            <a:ext cx="270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Řešte rovnici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843832"/>
              </p:ext>
            </p:extLst>
          </p:nvPr>
        </p:nvGraphicFramePr>
        <p:xfrm>
          <a:off x="3531097" y="2174301"/>
          <a:ext cx="3816424" cy="5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Rovnice" r:id="rId3" imgW="1459866" imgH="253890" progId="Equation.3">
                  <p:embed/>
                </p:oleObj>
              </mc:Choice>
              <mc:Fallback>
                <p:oleObj name="Rovnice" r:id="rId3" imgW="145986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97" y="2174301"/>
                        <a:ext cx="3816424" cy="54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71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rovnice 1</a:t>
            </a:r>
          </a:p>
        </p:txBody>
      </p:sp>
      <p:sp>
        <p:nvSpPr>
          <p:cNvPr id="4100" name="TextovéPole 2"/>
          <p:cNvSpPr txBox="1">
            <a:spLocks noChangeArrowheads="1"/>
          </p:cNvSpPr>
          <p:nvPr/>
        </p:nvSpPr>
        <p:spPr bwMode="auto">
          <a:xfrm>
            <a:off x="827584" y="2174301"/>
            <a:ext cx="270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Řešte rovnici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939484"/>
              </p:ext>
            </p:extLst>
          </p:nvPr>
        </p:nvGraphicFramePr>
        <p:xfrm>
          <a:off x="3531097" y="2174301"/>
          <a:ext cx="3816424" cy="5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Rovnice" r:id="rId3" imgW="1459866" imgH="253890" progId="Equation.3">
                  <p:embed/>
                </p:oleObj>
              </mc:Choice>
              <mc:Fallback>
                <p:oleObj name="Rovnice" r:id="rId3" imgW="1459866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97" y="2174301"/>
                        <a:ext cx="3816424" cy="54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944800"/>
              </p:ext>
            </p:extLst>
          </p:nvPr>
        </p:nvGraphicFramePr>
        <p:xfrm>
          <a:off x="2173931" y="3412566"/>
          <a:ext cx="2478584" cy="85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Rovnice" r:id="rId5" imgW="1320800" imgH="457200" progId="Equation.3">
                  <p:embed/>
                </p:oleObj>
              </mc:Choice>
              <mc:Fallback>
                <p:oleObj name="Rovnice" r:id="rId5" imgW="1320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931" y="3412566"/>
                        <a:ext cx="2478584" cy="855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539552" y="2950901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Řešení: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8205" y="3615407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nulový bod </a:t>
            </a:r>
          </a:p>
        </p:txBody>
      </p:sp>
      <p:grpSp>
        <p:nvGrpSpPr>
          <p:cNvPr id="42" name="Skupina 41"/>
          <p:cNvGrpSpPr/>
          <p:nvPr/>
        </p:nvGrpSpPr>
        <p:grpSpPr>
          <a:xfrm>
            <a:off x="1793453" y="4346315"/>
            <a:ext cx="6018907" cy="1963004"/>
            <a:chOff x="1319209" y="3193818"/>
            <a:chExt cx="6349135" cy="1891365"/>
          </a:xfrm>
        </p:grpSpPr>
        <p:graphicFrame>
          <p:nvGraphicFramePr>
            <p:cNvPr id="43" name="Objek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9551740"/>
                </p:ext>
              </p:extLst>
            </p:nvPr>
          </p:nvGraphicFramePr>
          <p:xfrm>
            <a:off x="2806985" y="3193818"/>
            <a:ext cx="4364238" cy="2628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9" name="Rovnice" r:id="rId7" imgW="1498320" imgH="215640" progId="Equation.3">
                    <p:embed/>
                  </p:oleObj>
                </mc:Choice>
                <mc:Fallback>
                  <p:oleObj name="Rovnice" r:id="rId7" imgW="14983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6985" y="3193818"/>
                          <a:ext cx="4364238" cy="262844"/>
                        </a:xfrm>
                        <a:prstGeom prst="rect">
                          <a:avLst/>
                        </a:prstGeom>
                        <a:solidFill>
                          <a:schemeClr val="accent5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1386528" y="4391219"/>
              <a:ext cx="6281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1386528" y="5085183"/>
              <a:ext cx="6281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642565" y="3193818"/>
              <a:ext cx="0" cy="1891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47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026932"/>
                </p:ext>
              </p:extLst>
            </p:nvPr>
          </p:nvGraphicFramePr>
          <p:xfrm>
            <a:off x="1361519" y="3779892"/>
            <a:ext cx="913756" cy="554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0" name="Rovnice" r:id="rId9" imgW="355320" imgH="253800" progId="Equation.3">
                    <p:embed/>
                  </p:oleObj>
                </mc:Choice>
                <mc:Fallback>
                  <p:oleObj name="Rovnice" r:id="rId9" imgW="35532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1519" y="3779892"/>
                          <a:ext cx="913756" cy="554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2837046"/>
                </p:ext>
              </p:extLst>
            </p:nvPr>
          </p:nvGraphicFramePr>
          <p:xfrm>
            <a:off x="1319209" y="4452924"/>
            <a:ext cx="1183942" cy="56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1" name="Rovnice" r:id="rId11" imgW="457200" imgH="253800" progId="Equation.3">
                    <p:embed/>
                  </p:oleObj>
                </mc:Choice>
                <mc:Fallback>
                  <p:oleObj name="Rovnice" r:id="rId11" imgW="457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9209" y="4452924"/>
                          <a:ext cx="1183942" cy="56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6073211" y="3193818"/>
              <a:ext cx="0" cy="1891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4359639" y="3193818"/>
              <a:ext cx="0" cy="1891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51" name="Picture 10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t="22694" r="20687" b="-4513"/>
          <a:stretch/>
        </p:blipFill>
        <p:spPr bwMode="auto">
          <a:xfrm>
            <a:off x="1619672" y="4669143"/>
            <a:ext cx="6659699" cy="34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979788"/>
              </p:ext>
            </p:extLst>
          </p:nvPr>
        </p:nvGraphicFramePr>
        <p:xfrm>
          <a:off x="3198813" y="5005388"/>
          <a:ext cx="13620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Rovnice" r:id="rId14" imgW="520560" imgH="203040" progId="Equation.3">
                  <p:embed/>
                </p:oleObj>
              </mc:Choice>
              <mc:Fallback>
                <p:oleObj name="Rovnice" r:id="rId14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5005388"/>
                        <a:ext cx="136207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k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30215"/>
              </p:ext>
            </p:extLst>
          </p:nvPr>
        </p:nvGraphicFramePr>
        <p:xfrm>
          <a:off x="5076056" y="5038725"/>
          <a:ext cx="792088" cy="4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Rovnice" r:id="rId16" imgW="304560" imgH="177480" progId="Equation.3">
                  <p:embed/>
                </p:oleObj>
              </mc:Choice>
              <mc:Fallback>
                <p:oleObj name="Rovnice" r:id="rId16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38725"/>
                        <a:ext cx="792088" cy="457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k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991627"/>
              </p:ext>
            </p:extLst>
          </p:nvPr>
        </p:nvGraphicFramePr>
        <p:xfrm>
          <a:off x="6516216" y="5730899"/>
          <a:ext cx="1033583" cy="43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Rovnice" r:id="rId18" imgW="419040" imgH="177480" progId="Equation.3">
                  <p:embed/>
                </p:oleObj>
              </mc:Choice>
              <mc:Fallback>
                <p:oleObj name="Rovnice" r:id="rId18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730899"/>
                        <a:ext cx="1033583" cy="4344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k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586509"/>
              </p:ext>
            </p:extLst>
          </p:nvPr>
        </p:nvGraphicFramePr>
        <p:xfrm>
          <a:off x="4597400" y="5722938"/>
          <a:ext cx="14620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Rovnice" r:id="rId20" imgW="622080" imgH="203040" progId="Equation.3">
                  <p:embed/>
                </p:oleObj>
              </mc:Choice>
              <mc:Fallback>
                <p:oleObj name="Rovnice" r:id="rId20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5722938"/>
                        <a:ext cx="14620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k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89286"/>
              </p:ext>
            </p:extLst>
          </p:nvPr>
        </p:nvGraphicFramePr>
        <p:xfrm>
          <a:off x="3073400" y="5740400"/>
          <a:ext cx="1397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Rovnice" r:id="rId22" imgW="622080" imgH="203040" progId="Equation.3">
                  <p:embed/>
                </p:oleObj>
              </mc:Choice>
              <mc:Fallback>
                <p:oleObj name="Rovnice" r:id="rId22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5740400"/>
                        <a:ext cx="13970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k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934986"/>
              </p:ext>
            </p:extLst>
          </p:nvPr>
        </p:nvGraphicFramePr>
        <p:xfrm>
          <a:off x="6588224" y="5089174"/>
          <a:ext cx="740714" cy="42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Rovnice" r:id="rId24" imgW="304560" imgH="177480" progId="Equation.3">
                  <p:embed/>
                </p:oleObj>
              </mc:Choice>
              <mc:Fallback>
                <p:oleObj name="Rovnice" r:id="rId24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5089174"/>
                        <a:ext cx="740714" cy="428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Řešení rovnice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63080" y="278092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3366FF"/>
                </a:solidFill>
              </a:rPr>
              <a:t>Řešení </a:t>
            </a:r>
            <a:r>
              <a:rPr lang="cs-CZ" sz="2000" dirty="0">
                <a:solidFill>
                  <a:srgbClr val="3366FF"/>
                </a:solidFill>
              </a:rPr>
              <a:t>rozdělíme do jednotlivých </a:t>
            </a:r>
            <a:r>
              <a:rPr lang="cs-CZ" sz="2000" dirty="0" smtClean="0">
                <a:solidFill>
                  <a:srgbClr val="3366FF"/>
                </a:solidFill>
              </a:rPr>
              <a:t>intervalů</a:t>
            </a:r>
            <a:endParaRPr lang="cs-CZ" sz="2000" dirty="0">
              <a:solidFill>
                <a:srgbClr val="3366FF"/>
              </a:solidFill>
            </a:endParaRPr>
          </a:p>
          <a:p>
            <a:r>
              <a:rPr lang="cs-CZ" sz="2000" b="1" dirty="0"/>
              <a:t>absolutní hodnoty nahradíme podle </a:t>
            </a:r>
            <a:r>
              <a:rPr lang="cs-CZ" sz="2000" b="1" dirty="0" smtClean="0"/>
              <a:t>definice a  sestavené tabulky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796481" y="3645024"/>
                <a:ext cx="2335360" cy="461665"/>
              </a:xfrm>
              <a:prstGeom prst="rect">
                <a:avLst/>
              </a:prstGeom>
              <a:solidFill>
                <a:schemeClr val="accent5"/>
              </a:solidFill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/>
                  <a:t>1.) x </a:t>
                </a:r>
                <a:r>
                  <a:rPr lang="cs-CZ" sz="2400" dirty="0" smtClean="0">
                    <a:sym typeface="Symbol"/>
                  </a:rPr>
                  <a:t>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sym typeface="Symbol"/>
                      </a:rPr>
                      <m:t>(</m:t>
                    </m:r>
                    <m:r>
                      <a:rPr lang="cs-CZ" sz="2400" b="0" i="1" smtClean="0">
                        <a:latin typeface="Cambria Math"/>
                        <a:sym typeface="Symbol"/>
                      </a:rPr>
                      <m:t>−</m:t>
                    </m:r>
                    <m:r>
                      <a:rPr lang="cs-CZ" sz="2400" i="1" smtClean="0">
                        <a:latin typeface="Cambria Math"/>
                        <a:sym typeface="Symbol"/>
                      </a:rPr>
                      <m:t></m:t>
                    </m:r>
                    <m:r>
                      <a:rPr lang="cs-CZ" sz="2400" b="0" i="1" smtClean="0">
                        <a:latin typeface="Cambria Math"/>
                        <a:sym typeface="Symbol"/>
                      </a:rPr>
                      <m:t>;−1</m:t>
                    </m:r>
                    <m:r>
                      <a:rPr lang="cs-CZ" sz="2400" i="1" smtClean="0">
                        <a:latin typeface="Cambria Math"/>
                        <a:sym typeface="Symbol"/>
                      </a:rPr>
                      <m:t></m:t>
                    </m:r>
                  </m:oMath>
                </a14:m>
                <a:r>
                  <a:rPr lang="cs-CZ" sz="2400" dirty="0" smtClean="0"/>
                  <a:t> </a:t>
                </a:r>
                <a:endParaRPr lang="cs-CZ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81" y="3645024"/>
                <a:ext cx="23353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178" t="-10526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2"/>
          <p:cNvSpPr txBox="1">
            <a:spLocks noChangeArrowheads="1"/>
          </p:cNvSpPr>
          <p:nvPr/>
        </p:nvSpPr>
        <p:spPr bwMode="auto">
          <a:xfrm>
            <a:off x="827584" y="2174301"/>
            <a:ext cx="270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Řešte rovnici</a:t>
            </a:r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323602"/>
              </p:ext>
            </p:extLst>
          </p:nvPr>
        </p:nvGraphicFramePr>
        <p:xfrm>
          <a:off x="3531097" y="2174301"/>
          <a:ext cx="3816424" cy="5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Rovnice" r:id="rId4" imgW="1459866" imgH="253890" progId="Equation.3">
                  <p:embed/>
                </p:oleObj>
              </mc:Choice>
              <mc:Fallback>
                <p:oleObj name="Rovnice" r:id="rId4" imgW="145986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97" y="2174301"/>
                        <a:ext cx="3816424" cy="54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53923"/>
              </p:ext>
            </p:extLst>
          </p:nvPr>
        </p:nvGraphicFramePr>
        <p:xfrm>
          <a:off x="3575050" y="3644900"/>
          <a:ext cx="37465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Rovnice" r:id="rId6" imgW="1625400" imgH="215640" progId="Equation.3">
                  <p:embed/>
                </p:oleObj>
              </mc:Choice>
              <mc:Fallback>
                <p:oleObj name="Rovnice" r:id="rId6" imgW="162540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3644900"/>
                        <a:ext cx="3746500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bdélník 38"/>
          <p:cNvSpPr/>
          <p:nvPr/>
        </p:nvSpPr>
        <p:spPr>
          <a:xfrm>
            <a:off x="4344348" y="4239887"/>
            <a:ext cx="36120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-x -1 + 2x - 4 = 3 +2x</a:t>
            </a:r>
          </a:p>
          <a:p>
            <a:r>
              <a:rPr lang="cs-CZ" sz="2400" dirty="0" smtClean="0"/>
              <a:t>	       -x = 8</a:t>
            </a:r>
          </a:p>
          <a:p>
            <a:r>
              <a:rPr lang="cs-CZ" sz="2400" dirty="0" smtClean="0"/>
              <a:t>	        x = -8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907704" y="5631631"/>
                <a:ext cx="2016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/>
                  <a:t>-8 </a:t>
                </a:r>
                <a:r>
                  <a:rPr lang="cs-CZ" sz="2400" dirty="0" smtClean="0">
                    <a:sym typeface="Symbol"/>
                  </a:rPr>
                  <a:t>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sym typeface="Symbol"/>
                      </a:rPr>
                      <m:t>(−;−1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631631"/>
                <a:ext cx="201622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4834" t="-10526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bdélník 40"/>
          <p:cNvSpPr/>
          <p:nvPr/>
        </p:nvSpPr>
        <p:spPr>
          <a:xfrm>
            <a:off x="4950016" y="56076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K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</a:t>
            </a:r>
            <a:r>
              <a:rPr lang="cs-CZ" sz="2400" dirty="0" smtClean="0">
                <a:sym typeface="Symbol"/>
              </a:rPr>
              <a:t>-8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Šipka doprava 31"/>
          <p:cNvSpPr/>
          <p:nvPr/>
        </p:nvSpPr>
        <p:spPr>
          <a:xfrm>
            <a:off x="4139952" y="5733256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3491880" y="3645023"/>
            <a:ext cx="1296144" cy="5040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932040" y="3645024"/>
            <a:ext cx="1218322" cy="50405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8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 animBg="1"/>
      <p:bldP spid="34" grpId="0"/>
      <p:bldP spid="22" grpId="0"/>
      <p:bldP spid="41" grpId="0"/>
      <p:bldP spid="32" grpId="0" animBg="1"/>
      <p:bldP spid="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Řešení rovnice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63080" y="3028890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absolutní </a:t>
            </a:r>
            <a:r>
              <a:rPr lang="cs-CZ" sz="2000" b="1" dirty="0"/>
              <a:t>hodnoty nahradíme podle </a:t>
            </a:r>
            <a:r>
              <a:rPr lang="cs-CZ" sz="2000" b="1" dirty="0" smtClean="0"/>
              <a:t>definice a  sestavené tabulky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796481" y="3645024"/>
                <a:ext cx="2119335" cy="461665"/>
              </a:xfrm>
              <a:prstGeom prst="rect">
                <a:avLst/>
              </a:prstGeom>
              <a:solidFill>
                <a:schemeClr val="accent5"/>
              </a:solidFill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/>
                  <a:t>2.) x </a:t>
                </a:r>
                <a:r>
                  <a:rPr lang="cs-CZ" sz="2400" dirty="0" smtClean="0">
                    <a:sym typeface="Symbol"/>
                  </a:rPr>
                  <a:t>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sym typeface="Symbol"/>
                      </a:rPr>
                      <m:t></m:t>
                    </m:r>
                    <m:r>
                      <a:rPr lang="cs-CZ" sz="2400" b="0" i="1" dirty="0" smtClean="0">
                        <a:latin typeface="Cambria Math"/>
                        <a:sym typeface="Symbol"/>
                      </a:rPr>
                      <m:t>−1</m:t>
                    </m:r>
                    <m:r>
                      <a:rPr lang="cs-CZ" sz="2400" b="0" i="1" smtClean="0">
                        <a:latin typeface="Cambria Math"/>
                        <a:sym typeface="Symbol"/>
                      </a:rPr>
                      <m:t>;2</m:t>
                    </m:r>
                    <m:r>
                      <a:rPr lang="cs-CZ" sz="2400" i="1" smtClean="0">
                        <a:latin typeface="Cambria Math"/>
                        <a:sym typeface="Symbol"/>
                      </a:rPr>
                      <m:t></m:t>
                    </m:r>
                  </m:oMath>
                </a14:m>
                <a:r>
                  <a:rPr lang="cs-CZ" sz="2400" dirty="0" smtClean="0"/>
                  <a:t> </a:t>
                </a:r>
                <a:endParaRPr lang="cs-CZ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81" y="3645024"/>
                <a:ext cx="211933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611" t="-10526" r="-1729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2"/>
          <p:cNvSpPr txBox="1">
            <a:spLocks noChangeArrowheads="1"/>
          </p:cNvSpPr>
          <p:nvPr/>
        </p:nvSpPr>
        <p:spPr bwMode="auto">
          <a:xfrm>
            <a:off x="827584" y="2174301"/>
            <a:ext cx="2703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Řešte rovnici</a:t>
            </a:r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861933"/>
              </p:ext>
            </p:extLst>
          </p:nvPr>
        </p:nvGraphicFramePr>
        <p:xfrm>
          <a:off x="3531097" y="2174301"/>
          <a:ext cx="3816424" cy="54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Rovnice" r:id="rId4" imgW="1459866" imgH="253890" progId="Equation.3">
                  <p:embed/>
                </p:oleObj>
              </mc:Choice>
              <mc:Fallback>
                <p:oleObj name="Rovnice" r:id="rId4" imgW="145986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97" y="2174301"/>
                        <a:ext cx="3816424" cy="54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691240"/>
              </p:ext>
            </p:extLst>
          </p:nvPr>
        </p:nvGraphicFramePr>
        <p:xfrm>
          <a:off x="3706813" y="3644900"/>
          <a:ext cx="34829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Rovnice" r:id="rId6" imgW="1511280" imgH="215640" progId="Equation.3">
                  <p:embed/>
                </p:oleObj>
              </mc:Choice>
              <mc:Fallback>
                <p:oleObj name="Rovnice" r:id="rId6" imgW="1511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3644900"/>
                        <a:ext cx="3482975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bdélník 38"/>
          <p:cNvSpPr/>
          <p:nvPr/>
        </p:nvSpPr>
        <p:spPr>
          <a:xfrm>
            <a:off x="4344348" y="4239887"/>
            <a:ext cx="3612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x +1 + 2x - 4 = 3 +2x</a:t>
            </a:r>
          </a:p>
          <a:p>
            <a:r>
              <a:rPr lang="cs-CZ" sz="2400" dirty="0" smtClean="0"/>
              <a:t>	        x =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907704" y="5631631"/>
                <a:ext cx="2016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6</a:t>
                </a:r>
                <a:r>
                  <a:rPr lang="cs-CZ" sz="2400" dirty="0" smtClean="0"/>
                  <a:t> </a:t>
                </a:r>
                <a:r>
                  <a:rPr lang="cs-CZ" sz="2400" dirty="0" smtClean="0">
                    <a:sym typeface="Symbol"/>
                  </a:rPr>
                  <a:t>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sym typeface="Symbol"/>
                      </a:rPr>
                      <m:t>−1</m:t>
                    </m:r>
                    <m:r>
                      <a:rPr lang="cs-CZ" sz="2400" i="1">
                        <a:latin typeface="Cambria Math"/>
                        <a:sym typeface="Symbol"/>
                      </a:rPr>
                      <m:t>;2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631631"/>
                <a:ext cx="201622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4834" t="-10526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bdélník 40"/>
          <p:cNvSpPr/>
          <p:nvPr/>
        </p:nvSpPr>
        <p:spPr>
          <a:xfrm>
            <a:off x="4878008" y="5661248"/>
            <a:ext cx="1148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K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</a:t>
            </a:r>
            <a:r>
              <a:rPr lang="cs-CZ" sz="2400" dirty="0" smtClean="0">
                <a:sym typeface="Symbol"/>
              </a:rPr>
              <a:t>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Šipka doprava 31"/>
          <p:cNvSpPr/>
          <p:nvPr/>
        </p:nvSpPr>
        <p:spPr>
          <a:xfrm>
            <a:off x="3995936" y="5733256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2"/>
          <p:cNvCxnSpPr/>
          <p:nvPr/>
        </p:nvCxnSpPr>
        <p:spPr>
          <a:xfrm>
            <a:off x="2339752" y="5683054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491880" y="3645023"/>
            <a:ext cx="1296144" cy="5040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4788024" y="3645024"/>
            <a:ext cx="1218322" cy="50405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28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 animBg="1"/>
      <p:bldP spid="34" grpId="0"/>
      <p:bldP spid="22" grpId="0"/>
      <p:bldP spid="41" grpId="0"/>
      <p:bldP spid="3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467</Words>
  <Application>Microsoft Office PowerPoint</Application>
  <PresentationFormat>Předvádění na obrazovce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Diseño predeterminado</vt:lpstr>
      <vt:lpstr>Rovnice</vt:lpstr>
      <vt:lpstr>Rovnice a nerovnice</vt:lpstr>
      <vt:lpstr>Co je absolutní hodnota ?</vt:lpstr>
      <vt:lpstr> Rovnice s absolutní hodnotou </vt:lpstr>
      <vt:lpstr> Rovnice s absolutní hodnotou </vt:lpstr>
      <vt:lpstr> Rovnice s absolutní hodnotou </vt:lpstr>
      <vt:lpstr>Řešení rovnice</vt:lpstr>
      <vt:lpstr>Příklad rovnice 1</vt:lpstr>
      <vt:lpstr>Řešení rovnice</vt:lpstr>
      <vt:lpstr>Řešení rovnice</vt:lpstr>
      <vt:lpstr>Řešení rovnice</vt:lpstr>
      <vt:lpstr>Řešení rovnice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keywords>absolutní hodnota</cp:keywords>
  <cp:lastModifiedBy>kacerova</cp:lastModifiedBy>
  <cp:revision>619</cp:revision>
  <dcterms:created xsi:type="dcterms:W3CDTF">2010-05-23T14:28:12Z</dcterms:created>
  <dcterms:modified xsi:type="dcterms:W3CDTF">2013-11-28T12:08:53Z</dcterms:modified>
</cp:coreProperties>
</file>