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22C16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5" d="100"/>
          <a:sy n="75" d="100"/>
        </p:scale>
        <p:origin x="-16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56E4-CCF9-4F4D-934F-1F89D1DED79E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3E151-BE71-4F10-BBD1-7C5C404F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1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3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6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png"/><Relationship Id="rId11" Type="http://schemas.openxmlformats.org/officeDocument/2006/relationships/image" Target="../media/image24.png"/><Relationship Id="rId5" Type="http://schemas.openxmlformats.org/officeDocument/2006/relationships/image" Target="../media/image20.png"/><Relationship Id="rId10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9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7.png"/><Relationship Id="rId7" Type="http://schemas.openxmlformats.org/officeDocument/2006/relationships/image" Target="../media/image35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png"/><Relationship Id="rId11" Type="http://schemas.openxmlformats.org/officeDocument/2006/relationships/image" Target="../media/image19.wmf"/><Relationship Id="rId5" Type="http://schemas.openxmlformats.org/officeDocument/2006/relationships/image" Target="../media/image30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34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image" Target="../media/image43.png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38.png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bg1"/>
                </a:solidFill>
              </a:rPr>
              <a:t>Rovnice s proměnnou ve jmenovateli</a:t>
            </a:r>
            <a:endParaRPr lang="es-ES" sz="2800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VY_32_INOVACE_RONE_06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Proměnná ve jmenovateli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sz="2800" b="1" cap="all" dirty="0" smtClean="0">
                <a:solidFill>
                  <a:srgbClr val="0070C0"/>
                </a:solidFill>
              </a:rPr>
              <a:t>P</a:t>
            </a:r>
            <a:r>
              <a:rPr lang="cs-CZ" sz="2800" b="1" dirty="0" smtClean="0">
                <a:solidFill>
                  <a:srgbClr val="0070C0"/>
                </a:solidFill>
              </a:rPr>
              <a:t>latí podmínka</a:t>
            </a:r>
          </a:p>
          <a:p>
            <a:pPr marL="0" indent="0">
              <a:buNone/>
            </a:pPr>
            <a:endParaRPr lang="cs-CZ" sz="2800" b="1" cap="all" dirty="0" smtClean="0">
              <a:solidFill>
                <a:srgbClr val="0070C0"/>
              </a:solidFill>
            </a:endParaRPr>
          </a:p>
          <a:p>
            <a:r>
              <a:rPr lang="cs-CZ" sz="2800" b="1" dirty="0" smtClean="0"/>
              <a:t>JMENOVATEL se </a:t>
            </a:r>
            <a:r>
              <a:rPr lang="cs-CZ" sz="2800" b="1" dirty="0" smtClean="0">
                <a:solidFill>
                  <a:srgbClr val="FF0000"/>
                </a:solidFill>
              </a:rPr>
              <a:t>nesmí</a:t>
            </a:r>
            <a:r>
              <a:rPr lang="cs-CZ" sz="2800" b="1" dirty="0" smtClean="0"/>
              <a:t> rovnat nule</a:t>
            </a:r>
          </a:p>
          <a:p>
            <a:pPr marL="0" indent="0">
              <a:buNone/>
            </a:pPr>
            <a:r>
              <a:rPr lang="cs-CZ" sz="2800" b="1" dirty="0" smtClean="0">
                <a:sym typeface="Symbol"/>
              </a:rPr>
              <a:t>				</a:t>
            </a:r>
            <a:r>
              <a:rPr lang="cs-CZ" b="1" dirty="0" smtClean="0">
                <a:sym typeface="Symbol"/>
              </a:rPr>
              <a:t> 0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sz="2800" b="1" dirty="0"/>
              <a:t>	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protože 0 nelze dělit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181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43612"/>
              </p:ext>
            </p:extLst>
          </p:nvPr>
        </p:nvGraphicFramePr>
        <p:xfrm>
          <a:off x="5969000" y="2105025"/>
          <a:ext cx="19589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Rovnice" r:id="rId3" imgW="863280" imgH="393480" progId="Equation.3">
                  <p:embed/>
                </p:oleObj>
              </mc:Choice>
              <mc:Fallback>
                <p:oleObj name="Rovnice" r:id="rId3" imgW="863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2105025"/>
                        <a:ext cx="195897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>
          <a:xfrm>
            <a:off x="5868144" y="3414737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Podmínka: 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90802" y="3248980"/>
            <a:ext cx="3960440" cy="460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1547665" y="5949280"/>
            <a:ext cx="38884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rgbClr val="C00000"/>
                </a:solidFill>
              </a:rPr>
              <a:t>Porovnáme řešení a podmínky!</a:t>
            </a:r>
            <a:endParaRPr lang="cs-CZ" sz="2000" dirty="0">
              <a:solidFill>
                <a:srgbClr val="C00000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2215"/>
              </p:ext>
            </p:extLst>
          </p:nvPr>
        </p:nvGraphicFramePr>
        <p:xfrm>
          <a:off x="3203848" y="5157192"/>
          <a:ext cx="1047394" cy="318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Rovnice" r:id="rId5" imgW="545760" imgH="164880" progId="Equation.3">
                  <p:embed/>
                </p:oleObj>
              </mc:Choice>
              <mc:Fallback>
                <p:oleObj name="Rovnice" r:id="rId5" imgW="5457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157192"/>
                        <a:ext cx="1047394" cy="318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116408"/>
              </p:ext>
            </p:extLst>
          </p:nvPr>
        </p:nvGraphicFramePr>
        <p:xfrm>
          <a:off x="3671382" y="5475362"/>
          <a:ext cx="756602" cy="367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Rovnice" r:id="rId7" imgW="419040" imgH="203040" progId="Equation.3">
                  <p:embed/>
                </p:oleObj>
              </mc:Choice>
              <mc:Fallback>
                <p:oleObj name="Rovnice" r:id="rId7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382" y="5475362"/>
                        <a:ext cx="756602" cy="367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Skupina 18"/>
          <p:cNvGrpSpPr/>
          <p:nvPr/>
        </p:nvGrpSpPr>
        <p:grpSpPr>
          <a:xfrm>
            <a:off x="6660232" y="3948194"/>
            <a:ext cx="1368152" cy="1353014"/>
            <a:chOff x="6660232" y="3948194"/>
            <a:chExt cx="1368152" cy="1353014"/>
          </a:xfrm>
        </p:grpSpPr>
        <p:graphicFrame>
          <p:nvGraphicFramePr>
            <p:cNvPr id="1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7144760"/>
                </p:ext>
              </p:extLst>
            </p:nvPr>
          </p:nvGraphicFramePr>
          <p:xfrm>
            <a:off x="6847489" y="4457802"/>
            <a:ext cx="1180895" cy="339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8" name="Rovnice" r:id="rId9" imgW="622080" imgH="177480" progId="Equation.3">
                    <p:embed/>
                  </p:oleObj>
                </mc:Choice>
                <mc:Fallback>
                  <p:oleObj name="Rovnice" r:id="rId9" imgW="622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7489" y="4457802"/>
                          <a:ext cx="1180895" cy="339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7543708"/>
                </p:ext>
              </p:extLst>
            </p:nvPr>
          </p:nvGraphicFramePr>
          <p:xfrm>
            <a:off x="6660232" y="3948194"/>
            <a:ext cx="1224135" cy="36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" name="Rovnice" r:id="rId11" imgW="647640" imgH="177480" progId="Equation.3">
                    <p:embed/>
                  </p:oleObj>
                </mc:Choice>
                <mc:Fallback>
                  <p:oleObj name="Rovnice" r:id="rId11" imgW="647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0232" y="3948194"/>
                          <a:ext cx="1224135" cy="367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2666661"/>
                </p:ext>
              </p:extLst>
            </p:nvPr>
          </p:nvGraphicFramePr>
          <p:xfrm>
            <a:off x="7308304" y="4872454"/>
            <a:ext cx="417377" cy="4287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" name="Rovnice" r:id="rId13" imgW="330120" imgH="215640" progId="Equation.3">
                    <p:embed/>
                  </p:oleObj>
                </mc:Choice>
                <mc:Fallback>
                  <p:oleObj name="Rovnice" r:id="rId13" imgW="330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8304" y="4872454"/>
                          <a:ext cx="417377" cy="4287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816797"/>
              </p:ext>
            </p:extLst>
          </p:nvPr>
        </p:nvGraphicFramePr>
        <p:xfrm>
          <a:off x="3550500" y="6562923"/>
          <a:ext cx="18732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Rovnice" r:id="rId15" imgW="533160" imgH="253800" progId="Equation.3">
                  <p:embed/>
                </p:oleObj>
              </mc:Choice>
              <mc:Fallback>
                <p:oleObj name="Rovnice" r:id="rId15" imgW="533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500" y="6562923"/>
                        <a:ext cx="18732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63859"/>
              </p:ext>
            </p:extLst>
          </p:nvPr>
        </p:nvGraphicFramePr>
        <p:xfrm>
          <a:off x="1946986" y="3266975"/>
          <a:ext cx="2304256" cy="799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Rovnice" r:id="rId17" imgW="1143000" imgH="393480" progId="Equation.3">
                  <p:embed/>
                </p:oleObj>
              </mc:Choice>
              <mc:Fallback>
                <p:oleObj name="Rovnice" r:id="rId17" imgW="1143000" imgH="39348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986" y="3266975"/>
                        <a:ext cx="2304256" cy="799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1259632" y="4772404"/>
            <a:ext cx="2417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Položíme čitatele 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 0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58762"/>
              </p:ext>
            </p:extLst>
          </p:nvPr>
        </p:nvGraphicFramePr>
        <p:xfrm>
          <a:off x="2893929" y="3997052"/>
          <a:ext cx="135731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Rovnice" r:id="rId19" imgW="672840" imgH="393480" progId="Equation.3">
                  <p:embed/>
                </p:oleObj>
              </mc:Choice>
              <mc:Fallback>
                <p:oleObj name="Rovnice" r:id="rId19" imgW="672840" imgH="39348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3929" y="3997052"/>
                        <a:ext cx="135731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5709048" y="5945180"/>
                <a:ext cx="18053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=−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𝟐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048" y="5945180"/>
                <a:ext cx="1805302" cy="461665"/>
              </a:xfrm>
              <a:prstGeom prst="rect">
                <a:avLst/>
              </a:prstGeom>
              <a:blipFill rotWithShape="1">
                <a:blip r:embed="rId21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/>
      <p:bldP spid="8" grpId="0"/>
      <p:bldP spid="9" grpId="0"/>
      <p:bldP spid="16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2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1979712" y="4509120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3923928" y="4667237"/>
            <a:ext cx="1060722" cy="691878"/>
            <a:chOff x="6768472" y="3267616"/>
            <a:chExt cx="1060722" cy="691878"/>
          </a:xfrm>
        </p:grpSpPr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819841"/>
                </p:ext>
              </p:extLst>
            </p:nvPr>
          </p:nvGraphicFramePr>
          <p:xfrm>
            <a:off x="7168405" y="3635375"/>
            <a:ext cx="643955" cy="3241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name="Rovnice" r:id="rId3" imgW="355320" imgH="177480" progId="Equation.3">
                    <p:embed/>
                  </p:oleObj>
                </mc:Choice>
                <mc:Fallback>
                  <p:oleObj name="Rovnice" r:id="rId3" imgW="355320" imgH="177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8405" y="3635375"/>
                          <a:ext cx="643955" cy="3241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291599"/>
                </p:ext>
              </p:extLst>
            </p:nvPr>
          </p:nvGraphicFramePr>
          <p:xfrm>
            <a:off x="6768472" y="3267616"/>
            <a:ext cx="1060722" cy="334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Rovnice" r:id="rId5" imgW="571320" imgH="177480" progId="Equation.3">
                    <p:embed/>
                  </p:oleObj>
                </mc:Choice>
                <mc:Fallback>
                  <p:oleObj name="Rovnice" r:id="rId5" imgW="571320" imgH="177480" progId="Equation.3">
                    <p:embed/>
                    <p:pic>
                      <p:nvPicPr>
                        <p:cNvPr id="0" name="Objek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8472" y="3267616"/>
                          <a:ext cx="1060722" cy="334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75458"/>
              </p:ext>
            </p:extLst>
          </p:nvPr>
        </p:nvGraphicFramePr>
        <p:xfrm>
          <a:off x="2808288" y="2852738"/>
          <a:ext cx="3563912" cy="102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Rovnice" r:id="rId7" imgW="1371600" imgH="393480" progId="Equation.3">
                  <p:embed/>
                </p:oleObj>
              </mc:Choice>
              <mc:Fallback>
                <p:oleObj name="Rovnice" r:id="rId7" imgW="1371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8288" y="2852738"/>
                        <a:ext cx="3563912" cy="102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5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>
                <a:spLocks noChangeAspect="1"/>
              </p:cNvSpPr>
              <p:nvPr/>
            </p:nvSpPr>
            <p:spPr>
              <a:xfrm>
                <a:off x="1331640" y="2683015"/>
                <a:ext cx="3086725" cy="73141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− 2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+ 2 = 1 −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− 3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−(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− 2)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683015"/>
                <a:ext cx="3086725" cy="731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>
                <a:spLocks noChangeAspect="1"/>
              </p:cNvSpPr>
              <p:nvPr/>
            </p:nvSpPr>
            <p:spPr>
              <a:xfrm>
                <a:off x="1187624" y="3701524"/>
                <a:ext cx="3744416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4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−1+ 2</m:t>
                      </m:r>
                      <m:d>
                        <m:d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= 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− 2 + 5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− 3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701524"/>
                <a:ext cx="374441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>
                <a:spLocks noChangeAspect="1"/>
              </p:cNvSpPr>
              <p:nvPr/>
            </p:nvSpPr>
            <p:spPr>
              <a:xfrm>
                <a:off x="1187624" y="3964994"/>
                <a:ext cx="3168352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smtClean="0">
                          <a:latin typeface="Cambria Math"/>
                        </a:rPr>
                        <m:t>4</m:t>
                      </m:r>
                      <m:r>
                        <m:rPr>
                          <m:nor/>
                        </m:rPr>
                        <a:rPr lang="cs-CZ" sz="200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i="0" smtClean="0">
                          <a:latin typeface="Cambria Math"/>
                        </a:rPr>
                        <m:t>−1 − 2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− 4</m:t>
                      </m:r>
                      <m:r>
                        <a:rPr lang="cs-CZ" sz="2000" b="0" i="1" smtClean="0">
                          <a:latin typeface="Cambria Math"/>
                        </a:rPr>
                        <m:t>=6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 −5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964994"/>
                <a:ext cx="3168352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>
                <a:spLocks noChangeAspect="1"/>
              </p:cNvSpPr>
              <p:nvPr/>
            </p:nvSpPr>
            <p:spPr>
              <a:xfrm>
                <a:off x="1907704" y="4469050"/>
                <a:ext cx="1728192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>
                          <a:latin typeface="Cambria Math"/>
                        </a:rPr>
                        <m:t>4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− 5 = 4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− 5</m:t>
                      </m:r>
                    </m:oMath>
                  </m:oMathPara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469050"/>
                <a:ext cx="172819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>
                <a:spLocks noChangeAspect="1"/>
              </p:cNvSpPr>
              <p:nvPr/>
            </p:nvSpPr>
            <p:spPr>
              <a:xfrm>
                <a:off x="1853614" y="4901098"/>
                <a:ext cx="1278226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u="dbl">
                        <a:latin typeface="Cambria Math"/>
                      </a:rPr>
                      <m:t>0</m:t>
                    </m:r>
                    <m:r>
                      <m:rPr>
                        <m:nor/>
                      </m:rPr>
                      <a:rPr lang="cs-CZ" sz="2000" b="0" i="0" u="dbl" smtClean="0">
                        <a:latin typeface="Cambria Math"/>
                      </a:rPr>
                      <m:t> = </m:t>
                    </m:r>
                  </m:oMath>
                </a14:m>
                <a:r>
                  <a:rPr lang="cs-CZ" sz="2000" u="dbl" dirty="0" smtClean="0"/>
                  <a:t>0</a:t>
                </a: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614" y="4901098"/>
                <a:ext cx="1278226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6061" r="-4762" b="-27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3131840" y="5655216"/>
                <a:ext cx="21002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𝑹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 − 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𝟐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655216"/>
                <a:ext cx="210025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581"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965244" y="2132856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559859"/>
              </p:ext>
            </p:extLst>
          </p:nvPr>
        </p:nvGraphicFramePr>
        <p:xfrm>
          <a:off x="2824163" y="2222500"/>
          <a:ext cx="6461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Rovnice" r:id="rId9" imgW="355320" imgH="177480" progId="Equation.3">
                  <p:embed/>
                </p:oleObj>
              </mc:Choice>
              <mc:Fallback>
                <p:oleObj name="Rovnice" r:id="rId9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222500"/>
                        <a:ext cx="646112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内容占位符 2"/>
          <p:cNvSpPr txBox="1">
            <a:spLocks/>
          </p:cNvSpPr>
          <p:nvPr/>
        </p:nvSpPr>
        <p:spPr>
          <a:xfrm>
            <a:off x="5304994" y="3785764"/>
            <a:ext cx="3168352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353616" y="4241542"/>
                <a:ext cx="3119730" cy="63870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L(1)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4.1−1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1−2</m:t>
                        </m:r>
                      </m:den>
                    </m:f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+</m:t>
                    </m:r>
                    <m:r>
                      <a:rPr lang="cs-CZ" sz="2000" b="0" i="1" smtClean="0">
                        <a:latin typeface="Cambria Math"/>
                      </a:rPr>
                      <m:t>2=</m:t>
                    </m:r>
                  </m:oMath>
                </a14:m>
                <a:r>
                  <a:rPr lang="cs-CZ" sz="2000" b="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</a:rPr>
                      <m:t>−1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616" y="4241542"/>
                <a:ext cx="3119730" cy="638701"/>
              </a:xfrm>
              <a:prstGeom prst="rect">
                <a:avLst/>
              </a:prstGeom>
              <a:blipFill rotWithShape="1">
                <a:blip r:embed="rId11"/>
                <a:stretch>
                  <a:fillRect l="-1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340702" y="4814656"/>
                <a:ext cx="3119730" cy="63870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P(1) = 1 - </a:t>
                </a:r>
                <a:r>
                  <a:rPr lang="cs-CZ" sz="2000" b="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.1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2−1</m:t>
                        </m:r>
                      </m:den>
                    </m:f>
                    <m:r>
                      <a:rPr lang="cs-CZ" sz="2000" b="0" i="1" smtClean="0">
                        <a:latin typeface="Cambria Math"/>
                      </a:rPr>
                      <m:t>=−1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702" y="4814656"/>
                <a:ext cx="3119730" cy="638701"/>
              </a:xfrm>
              <a:prstGeom prst="rect">
                <a:avLst/>
              </a:prstGeom>
              <a:blipFill rotWithShape="1">
                <a:blip r:embed="rId12"/>
                <a:stretch>
                  <a:fillRect l="-1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内容占位符 2"/>
          <p:cNvSpPr txBox="1">
            <a:spLocks/>
          </p:cNvSpPr>
          <p:nvPr/>
        </p:nvSpPr>
        <p:spPr>
          <a:xfrm>
            <a:off x="6327824" y="2859239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Odstraníme zlomek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4355976" y="2875401"/>
                <a:ext cx="1278226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−2)</m:t>
                          </m:r>
                        </m:e>
                      </m:d>
                    </m:oMath>
                  </m:oMathPara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875401"/>
                <a:ext cx="1278226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21053" t="-121538" b="-1892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ipka doleva 3"/>
          <p:cNvSpPr/>
          <p:nvPr/>
        </p:nvSpPr>
        <p:spPr>
          <a:xfrm>
            <a:off x="5634202" y="2980396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  <p:bldP spid="3" grpId="0"/>
      <p:bldP spid="9" grpId="0"/>
      <p:bldP spid="10" grpId="0"/>
      <p:bldP spid="11" grpId="0"/>
      <p:bldP spid="12" grpId="0"/>
      <p:bldP spid="13" grpId="0"/>
      <p:bldP spid="23" grpId="0"/>
      <p:bldP spid="21" grpId="0"/>
      <p:bldP spid="24" grpId="0"/>
      <p:bldP spid="25" grpId="0"/>
      <p:bldP spid="26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483768" y="2996952"/>
                <a:ext cx="4059020" cy="87947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 + 2</m:t>
                        </m:r>
                      </m:den>
                    </m:f>
                    <m:r>
                      <m:rPr>
                        <m:nor/>
                      </m:rPr>
                      <a:rPr lang="cs-CZ" sz="2400" b="1" i="0" smtClean="0">
                        <a:latin typeface="Cambria Math"/>
                      </a:rPr>
                      <m:t> + 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 + 2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2 − </m:t>
                        </m:r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x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cs-CZ" sz="2400" b="1" i="0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400" b="1" i="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400" b="1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400" b="1" i="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400" b="1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sz="2400" b="1" i="0" smtClean="0">
                            <a:latin typeface="Cambria Math"/>
                          </a:rPr>
                          <m:t> − 4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cs-CZ" sz="2400" b="1" dirty="0" smtClean="0"/>
                  <a:t>= 0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996952"/>
                <a:ext cx="4059020" cy="879472"/>
              </a:xfrm>
              <a:prstGeom prst="rect">
                <a:avLst/>
              </a:prstGeom>
              <a:blipFill rotWithShape="1">
                <a:blip r:embed="rId3"/>
                <a:stretch>
                  <a:fillRect r="-24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1979712" y="4509120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3923928" y="4667237"/>
            <a:ext cx="1060722" cy="691878"/>
            <a:chOff x="6768472" y="3267616"/>
            <a:chExt cx="1060722" cy="691878"/>
          </a:xfrm>
        </p:grpSpPr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9650505"/>
                </p:ext>
              </p:extLst>
            </p:nvPr>
          </p:nvGraphicFramePr>
          <p:xfrm>
            <a:off x="7168405" y="3635375"/>
            <a:ext cx="643955" cy="3241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name="Rovnice" r:id="rId4" imgW="355320" imgH="177480" progId="Equation.3">
                    <p:embed/>
                  </p:oleObj>
                </mc:Choice>
                <mc:Fallback>
                  <p:oleObj name="Rovnice" r:id="rId4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8405" y="3635375"/>
                          <a:ext cx="643955" cy="3241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075399"/>
                </p:ext>
              </p:extLst>
            </p:nvPr>
          </p:nvGraphicFramePr>
          <p:xfrm>
            <a:off x="6768472" y="3267616"/>
            <a:ext cx="1060722" cy="334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Rovnice" r:id="rId6" imgW="571320" imgH="177480" progId="Equation.3">
                    <p:embed/>
                  </p:oleObj>
                </mc:Choice>
                <mc:Fallback>
                  <p:oleObj name="Rovnice" r:id="rId6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8472" y="3267616"/>
                          <a:ext cx="1060722" cy="334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Skupina 19"/>
          <p:cNvGrpSpPr/>
          <p:nvPr/>
        </p:nvGrpSpPr>
        <p:grpSpPr>
          <a:xfrm>
            <a:off x="5601952" y="4667101"/>
            <a:ext cx="1202597" cy="692150"/>
            <a:chOff x="6885563" y="4334916"/>
            <a:chExt cx="1202597" cy="692150"/>
          </a:xfrm>
        </p:grpSpPr>
        <p:graphicFrame>
          <p:nvGraphicFramePr>
            <p:cNvPr id="18" name="Objek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245218"/>
                </p:ext>
              </p:extLst>
            </p:nvPr>
          </p:nvGraphicFramePr>
          <p:xfrm>
            <a:off x="7284885" y="4703216"/>
            <a:ext cx="803275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9" name="Rovnice" r:id="rId8" imgW="444240" imgH="177480" progId="Equation.3">
                    <p:embed/>
                  </p:oleObj>
                </mc:Choice>
                <mc:Fallback>
                  <p:oleObj name="Rovnice" r:id="rId8" imgW="4442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4885" y="4703216"/>
                          <a:ext cx="803275" cy="32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k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9273733"/>
                </p:ext>
              </p:extLst>
            </p:nvPr>
          </p:nvGraphicFramePr>
          <p:xfrm>
            <a:off x="6885563" y="4334916"/>
            <a:ext cx="1047394" cy="330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0" name="Rovnice" r:id="rId10" imgW="571320" imgH="177480" progId="Equation.3">
                    <p:embed/>
                  </p:oleObj>
                </mc:Choice>
                <mc:Fallback>
                  <p:oleObj name="Rovnice" r:id="rId10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5563" y="4334916"/>
                          <a:ext cx="1047394" cy="330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</p:spTree>
    <p:extLst>
      <p:ext uri="{BB962C8B-B14F-4D97-AF65-F5344CB8AC3E}">
        <p14:creationId xmlns:p14="http://schemas.microsoft.com/office/powerpoint/2010/main" val="39254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13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823222" y="2724245"/>
                <a:ext cx="2820786" cy="64896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+2</m:t>
                        </m:r>
                      </m:den>
                    </m:f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−(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−2)</m:t>
                        </m:r>
                      </m:den>
                    </m:f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= 0</a:t>
                </a:r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222" y="2724245"/>
                <a:ext cx="2820786" cy="648960"/>
              </a:xfrm>
              <a:prstGeom prst="rect">
                <a:avLst/>
              </a:prstGeom>
              <a:blipFill rotWithShape="1">
                <a:blip r:embed="rId3"/>
                <a:stretch>
                  <a:fillRect r="-19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823222" y="3416298"/>
                <a:ext cx="2790255" cy="71352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6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cs-CZ" i="0">
                                    <a:latin typeface="Cambria Math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cs-CZ" i="0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cs-CZ" i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+2)(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−2)</m:t>
                        </m:r>
                      </m:den>
                    </m:f>
                  </m:oMath>
                </a14:m>
                <a:r>
                  <a:rPr lang="cs-CZ" dirty="0" smtClean="0"/>
                  <a:t> = 0</a:t>
                </a:r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222" y="3416298"/>
                <a:ext cx="2790255" cy="713529"/>
              </a:xfrm>
              <a:prstGeom prst="rect">
                <a:avLst/>
              </a:prstGeom>
              <a:blipFill rotWithShape="1">
                <a:blip r:embed="rId4"/>
                <a:stretch>
                  <a:fillRect r="-19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823222" y="4221088"/>
                <a:ext cx="2988165" cy="41761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m:rPr>
                          <m:nor/>
                        </m:rPr>
                        <a:rPr lang="cs-CZ" i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cs-CZ" i="0">
                                  <a:latin typeface="Cambria Math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cs-CZ" i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i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222" y="4221088"/>
                <a:ext cx="2988165" cy="4176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781606" y="4751287"/>
                <a:ext cx="3168352" cy="41761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6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−12−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−4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−4+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606" y="4751287"/>
                <a:ext cx="3168352" cy="4176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3365782" y="5229200"/>
                <a:ext cx="1278226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2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 =16</m:t>
                      </m:r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82" y="5229200"/>
                <a:ext cx="127822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3077750" y="5661248"/>
                <a:ext cx="1278226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 = </m:t>
                    </m:r>
                  </m:oMath>
                </a14:m>
                <a:r>
                  <a:rPr lang="cs-CZ" dirty="0" smtClean="0"/>
                  <a:t>8</a:t>
                </a: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750" y="5661248"/>
                <a:ext cx="127822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3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148064" y="5871755"/>
                <a:ext cx="13847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𝟖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871755"/>
                <a:ext cx="1384738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439"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965244" y="2132856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708152"/>
              </p:ext>
            </p:extLst>
          </p:nvPr>
        </p:nvGraphicFramePr>
        <p:xfrm>
          <a:off x="2744788" y="2222500"/>
          <a:ext cx="8064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Rovnice" r:id="rId10" imgW="444240" imgH="177480" progId="Equation.3">
                  <p:embed/>
                </p:oleObj>
              </mc:Choice>
              <mc:Fallback>
                <p:oleObj name="Rovnice" r:id="rId10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2222500"/>
                        <a:ext cx="8064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内容占位符 2"/>
          <p:cNvSpPr txBox="1">
            <a:spLocks/>
          </p:cNvSpPr>
          <p:nvPr/>
        </p:nvSpPr>
        <p:spPr>
          <a:xfrm>
            <a:off x="5304994" y="3785764"/>
            <a:ext cx="3168352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353616" y="4239362"/>
                <a:ext cx="3394848" cy="64306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dirty="0" smtClean="0"/>
                  <a:t>L(8)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8+2</m:t>
                        </m:r>
                      </m:den>
                    </m:f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8+2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2−8</m:t>
                        </m:r>
                      </m:den>
                    </m:f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b="0" i="1" dirty="0" smtClean="0">
                    <a:latin typeface="Cambria Math"/>
                  </a:rPr>
                  <a:t> </a:t>
                </a:r>
                <a:r>
                  <a:rPr lang="cs-CZ" sz="2000" b="0" dirty="0" smtClean="0">
                    <a:latin typeface="Cambria Math"/>
                  </a:rPr>
                  <a:t>0</a:t>
                </a:r>
                <a:endParaRPr lang="cs-CZ" sz="20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616" y="4239362"/>
                <a:ext cx="3394848" cy="643061"/>
              </a:xfrm>
              <a:prstGeom prst="rect">
                <a:avLst/>
              </a:prstGeom>
              <a:blipFill rotWithShape="1">
                <a:blip r:embed="rId12"/>
                <a:stretch>
                  <a:fillRect l="-14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ovéPole 23"/>
          <p:cNvSpPr txBox="1"/>
          <p:nvPr/>
        </p:nvSpPr>
        <p:spPr>
          <a:xfrm>
            <a:off x="5340702" y="4933951"/>
            <a:ext cx="3119730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(8) = </a:t>
            </a:r>
            <a:r>
              <a:rPr lang="cs-CZ" sz="2000" b="0" i="1" dirty="0" smtClean="0">
                <a:latin typeface="Cambria Math"/>
              </a:rPr>
              <a:t> </a:t>
            </a:r>
            <a:r>
              <a:rPr lang="cs-CZ" sz="2000" b="0" dirty="0" smtClean="0">
                <a:latin typeface="Cambria Math"/>
              </a:rPr>
              <a:t>0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967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  <p:bldP spid="7" grpId="0"/>
      <p:bldP spid="3" grpId="0"/>
      <p:bldP spid="9" grpId="0"/>
      <p:bldP spid="10" grpId="0"/>
      <p:bldP spid="11" grpId="0"/>
      <p:bldP spid="12" grpId="0"/>
      <p:bldP spid="13" grpId="0"/>
      <p:bldP spid="23" grpId="0"/>
      <p:bldP spid="2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Úlohy na procvičení</a:t>
            </a:r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rovnice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273778"/>
              </p:ext>
            </p:extLst>
          </p:nvPr>
        </p:nvGraphicFramePr>
        <p:xfrm>
          <a:off x="1619672" y="2852936"/>
          <a:ext cx="2232248" cy="676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Rovnice" r:id="rId3" imgW="1224482" imgH="386072" progId="Equation.3">
                  <p:embed/>
                </p:oleObj>
              </mc:Choice>
              <mc:Fallback>
                <p:oleObj name="Rovnice" r:id="rId3" imgW="1224482" imgH="38607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852936"/>
                        <a:ext cx="2232248" cy="676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733866"/>
              </p:ext>
            </p:extLst>
          </p:nvPr>
        </p:nvGraphicFramePr>
        <p:xfrm>
          <a:off x="1619672" y="3789040"/>
          <a:ext cx="2232248" cy="666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Rovnice" r:id="rId5" imgW="1251947" imgH="385768" progId="Equation.3">
                  <p:embed/>
                </p:oleObj>
              </mc:Choice>
              <mc:Fallback>
                <p:oleObj name="Rovnice" r:id="rId5" imgW="1251947" imgH="38576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89040"/>
                        <a:ext cx="2232248" cy="666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816640"/>
              </p:ext>
            </p:extLst>
          </p:nvPr>
        </p:nvGraphicFramePr>
        <p:xfrm>
          <a:off x="6012160" y="2852936"/>
          <a:ext cx="1777380" cy="1033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Rovnice" r:id="rId7" imgW="909360" imgH="572760" progId="Equation.3">
                  <p:embed/>
                </p:oleObj>
              </mc:Choice>
              <mc:Fallback>
                <p:oleObj name="Rovnice" r:id="rId7" imgW="909360" imgH="572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852936"/>
                        <a:ext cx="1777380" cy="10337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154750"/>
              </p:ext>
            </p:extLst>
          </p:nvPr>
        </p:nvGraphicFramePr>
        <p:xfrm>
          <a:off x="1619672" y="4805938"/>
          <a:ext cx="3456383" cy="6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Rovnice" r:id="rId9" imgW="1701800" imgH="393700" progId="Equation.3">
                  <p:embed/>
                </p:oleObj>
              </mc:Choice>
              <mc:Fallback>
                <p:oleObj name="Rovnice" r:id="rId9" imgW="17018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805938"/>
                        <a:ext cx="3456383" cy="6937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5724128" y="4221088"/>
                <a:ext cx="2160240" cy="1117165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+1+</m:t>
                          </m:r>
                          <m:f>
                            <m:f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− 2 + </m:t>
                          </m:r>
                          <m:f>
                            <m:f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+4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221088"/>
                <a:ext cx="2160240" cy="11171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122548" y="3068960"/>
                <a:ext cx="4251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1.</m:t>
                      </m:r>
                    </m:oMath>
                  </m:oMathPara>
                </a14:m>
                <a:endParaRPr lang="cs-CZ" dirty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548" y="3068960"/>
                <a:ext cx="42511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1111016" y="4036422"/>
                <a:ext cx="4251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2.</m:t>
                      </m:r>
                    </m:oMath>
                  </m:oMathPara>
                </a14:m>
                <a:endParaRPr lang="cs-CZ" dirty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016" y="4036422"/>
                <a:ext cx="42511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124000" y="4941168"/>
                <a:ext cx="4251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dirty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000" y="4941168"/>
                <a:ext cx="42511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5299012" y="3059668"/>
                <a:ext cx="4251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4.</m:t>
                      </m:r>
                    </m:oMath>
                  </m:oMathPara>
                </a14:m>
                <a:endParaRPr lang="cs-CZ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012" y="3059668"/>
                <a:ext cx="425116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5292080" y="4571836"/>
                <a:ext cx="4251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571836"/>
                <a:ext cx="42511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4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2" grpId="0"/>
      <p:bldP spid="23" grpId="0"/>
      <p:bldP spid="2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10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smtClean="0"/>
              <a:t>ČERMÁK</a:t>
            </a:r>
            <a:r>
              <a:rPr lang="cs-CZ" i="1" dirty="0"/>
              <a:t>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10348405. 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Dostupné z: http://rovnice.kosanet.cz/irac_rce.html 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3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8876</TotalTime>
  <Words>496</Words>
  <Application>Microsoft Office PowerPoint</Application>
  <PresentationFormat>Předvádění na obrazovce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Diseño predeterminado</vt:lpstr>
      <vt:lpstr>Rovnice</vt:lpstr>
      <vt:lpstr>Rovnice a nerovnice</vt:lpstr>
      <vt:lpstr>Proměnná ve jmenovateli</vt:lpstr>
      <vt:lpstr>Příklad 1</vt:lpstr>
      <vt:lpstr>Příklad 2</vt:lpstr>
      <vt:lpstr>Řešení rovnice 2</vt:lpstr>
      <vt:lpstr>Příklad 3</vt:lpstr>
      <vt:lpstr>Řešení rovnice 3</vt:lpstr>
      <vt:lpstr>Úlohy na procvičení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 KM</dc:creator>
  <cp:keywords>ROVNICE</cp:keywords>
  <cp:lastModifiedBy>kacerova</cp:lastModifiedBy>
  <cp:revision>624</cp:revision>
  <dcterms:created xsi:type="dcterms:W3CDTF">2010-05-23T14:28:12Z</dcterms:created>
  <dcterms:modified xsi:type="dcterms:W3CDTF">2013-11-28T12:49:05Z</dcterms:modified>
</cp:coreProperties>
</file>