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62" r:id="rId6"/>
    <p:sldId id="267" r:id="rId7"/>
    <p:sldId id="268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422C16"/>
    <a:srgbClr val="0C788E"/>
    <a:srgbClr val="025198"/>
    <a:srgbClr val="000099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5" d="100"/>
          <a:sy n="75" d="100"/>
        </p:scale>
        <p:origin x="-162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D636-05A2-4560-85EE-13244579C55F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A5CD9-3CC1-40A6-82F4-E4A902A01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52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F434-8BE4-4208-A27E-B9B0B17D62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2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image" Target="../media/image14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10.bin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11.wmf"/><Relationship Id="rId9" Type="http://schemas.openxmlformats.org/officeDocument/2006/relationships/image" Target="../media/image4.png"/><Relationship Id="rId1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ovnice.kosanet.cz/reseni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Rovnice a nerovnice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Soustavy nerovnic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383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VY_32_INOVACE_RONE_05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36"/>
          <p:cNvGrpSpPr>
            <a:grpSpLocks/>
          </p:cNvGrpSpPr>
          <p:nvPr/>
        </p:nvGrpSpPr>
        <p:grpSpPr bwMode="auto">
          <a:xfrm>
            <a:off x="1256200" y="3053357"/>
            <a:ext cx="6412144" cy="2031827"/>
            <a:chOff x="850" y="1107"/>
            <a:chExt cx="3936" cy="1461"/>
          </a:xfrm>
        </p:grpSpPr>
        <p:graphicFrame>
          <p:nvGraphicFramePr>
            <p:cNvPr id="21" name="Objek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3481483"/>
                </p:ext>
              </p:extLst>
            </p:nvPr>
          </p:nvGraphicFramePr>
          <p:xfrm>
            <a:off x="1703" y="1107"/>
            <a:ext cx="3083" cy="3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5" name="Rovnice" r:id="rId3" imgW="1536480" imgH="431640" progId="Equation.3">
                    <p:embed/>
                  </p:oleObj>
                </mc:Choice>
                <mc:Fallback>
                  <p:oleObj name="Rovnice" r:id="rId3" imgW="153648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3" y="1107"/>
                          <a:ext cx="3083" cy="3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930" y="2069"/>
              <a:ext cx="38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>
              <a:off x="930" y="2568"/>
              <a:ext cx="38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9"/>
            <p:cNvSpPr>
              <a:spLocks noChangeShapeType="1"/>
            </p:cNvSpPr>
            <p:nvPr/>
          </p:nvSpPr>
          <p:spPr bwMode="auto">
            <a:xfrm>
              <a:off x="1701" y="1208"/>
              <a:ext cx="0" cy="1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aphicFrame>
          <p:nvGraphicFramePr>
            <p:cNvPr id="26" name="Objek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578983"/>
                </p:ext>
              </p:extLst>
            </p:nvPr>
          </p:nvGraphicFramePr>
          <p:xfrm>
            <a:off x="850" y="1661"/>
            <a:ext cx="778" cy="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6" name="Rovnice" r:id="rId5" imgW="431640" imgH="215640" progId="Equation.3">
                    <p:embed/>
                  </p:oleObj>
                </mc:Choice>
                <mc:Fallback>
                  <p:oleObj name="Rovnice" r:id="rId5" imgW="4316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0" y="1661"/>
                          <a:ext cx="778" cy="3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k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73317358"/>
                </p:ext>
              </p:extLst>
            </p:nvPr>
          </p:nvGraphicFramePr>
          <p:xfrm>
            <a:off x="850" y="2115"/>
            <a:ext cx="757" cy="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7" name="Rovnice" r:id="rId7" imgW="419040" imgH="215640" progId="Equation.3">
                    <p:embed/>
                  </p:oleObj>
                </mc:Choice>
                <mc:Fallback>
                  <p:oleObj name="Rovnice" r:id="rId7" imgW="4190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0" y="2115"/>
                          <a:ext cx="757" cy="3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Line 13"/>
            <p:cNvSpPr>
              <a:spLocks noChangeShapeType="1"/>
            </p:cNvSpPr>
            <p:nvPr/>
          </p:nvSpPr>
          <p:spPr bwMode="auto">
            <a:xfrm>
              <a:off x="4037" y="1208"/>
              <a:ext cx="0" cy="1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Line 14"/>
            <p:cNvSpPr>
              <a:spLocks noChangeShapeType="1"/>
            </p:cNvSpPr>
            <p:nvPr/>
          </p:nvSpPr>
          <p:spPr bwMode="auto">
            <a:xfrm>
              <a:off x="2755" y="1208"/>
              <a:ext cx="0" cy="1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pic>
        <p:nvPicPr>
          <p:cNvPr id="10" name="Picture 10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" t="13638" r="12503" b="-13638"/>
          <a:stretch/>
        </p:blipFill>
        <p:spPr bwMode="auto">
          <a:xfrm>
            <a:off x="2088000" y="3564000"/>
            <a:ext cx="5544000" cy="3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Řešení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073560"/>
            <a:ext cx="7560840" cy="491344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cs-CZ" sz="2400" dirty="0" smtClean="0"/>
              <a:t>Nulové (dělící) body rozdělí R na intervaly	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cs-CZ" sz="2400" dirty="0" smtClean="0"/>
          </a:p>
        </p:txBody>
      </p:sp>
      <p:sp>
        <p:nvSpPr>
          <p:cNvPr id="15" name="Obdélník 14"/>
          <p:cNvSpPr/>
          <p:nvPr/>
        </p:nvSpPr>
        <p:spPr>
          <a:xfrm>
            <a:off x="3313519" y="5805264"/>
            <a:ext cx="18918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cs-CZ" sz="2800" kern="0" dirty="0">
                <a:solidFill>
                  <a:srgbClr val="3366FF"/>
                </a:solidFill>
              </a:rPr>
              <a:t>K</a:t>
            </a:r>
            <a:r>
              <a:rPr lang="cs-CZ" sz="2800" kern="0" dirty="0" smtClean="0"/>
              <a:t> = </a:t>
            </a:r>
            <a:r>
              <a:rPr lang="cs-CZ" sz="2800" kern="0" dirty="0" smtClean="0">
                <a:sym typeface="Symbol"/>
              </a:rPr>
              <a:t>(-3; 4) </a:t>
            </a:r>
            <a:endParaRPr lang="cs-CZ" sz="2800" dirty="0">
              <a:sym typeface="Symbol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58894"/>
              </p:ext>
            </p:extLst>
          </p:nvPr>
        </p:nvGraphicFramePr>
        <p:xfrm>
          <a:off x="3248972" y="3940269"/>
          <a:ext cx="40163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name="Rovnice" r:id="rId10" imgW="139700" imgH="139700" progId="Equation.3">
                  <p:embed/>
                </p:oleObj>
              </mc:Choice>
              <mc:Fallback>
                <p:oleObj name="Rovnice" r:id="rId10" imgW="139700" imgH="13970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8972" y="3940269"/>
                        <a:ext cx="401638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929001"/>
              </p:ext>
            </p:extLst>
          </p:nvPr>
        </p:nvGraphicFramePr>
        <p:xfrm>
          <a:off x="5148064" y="3940269"/>
          <a:ext cx="40163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" name="Rovnice" r:id="rId12" imgW="139700" imgH="139700" progId="Equation.3">
                  <p:embed/>
                </p:oleObj>
              </mc:Choice>
              <mc:Fallback>
                <p:oleObj name="Rovnice" r:id="rId12" imgW="139700" imgH="13970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3940269"/>
                        <a:ext cx="401638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531691"/>
              </p:ext>
            </p:extLst>
          </p:nvPr>
        </p:nvGraphicFramePr>
        <p:xfrm>
          <a:off x="6876256" y="4509120"/>
          <a:ext cx="40163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0" name="Rovnice" r:id="rId13" imgW="139700" imgH="139700" progId="Equation.3">
                  <p:embed/>
                </p:oleObj>
              </mc:Choice>
              <mc:Fallback>
                <p:oleObj name="Rovnice" r:id="rId13" imgW="139700" imgH="13970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4509120"/>
                        <a:ext cx="401638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084581"/>
              </p:ext>
            </p:extLst>
          </p:nvPr>
        </p:nvGraphicFramePr>
        <p:xfrm>
          <a:off x="5178474" y="5104522"/>
          <a:ext cx="40163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1" name="Rovnice" r:id="rId14" imgW="139700" imgH="139700" progId="Equation.3">
                  <p:embed/>
                </p:oleObj>
              </mc:Choice>
              <mc:Fallback>
                <p:oleObj name="Rovnice" r:id="rId14" imgW="139700" imgH="13970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8474" y="5104522"/>
                        <a:ext cx="401638" cy="398463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90000"/>
                        </a:schemeClr>
                      </a:solidFill>
                      <a:ln w="12700">
                        <a:solidFill>
                          <a:srgbClr val="3366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216105"/>
              </p:ext>
            </p:extLst>
          </p:nvPr>
        </p:nvGraphicFramePr>
        <p:xfrm>
          <a:off x="5164192" y="4509120"/>
          <a:ext cx="40163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2" name="Rovnice" r:id="rId15" imgW="139700" imgH="139700" progId="Equation.3">
                  <p:embed/>
                </p:oleObj>
              </mc:Choice>
              <mc:Fallback>
                <p:oleObj name="Rovnice" r:id="rId15" imgW="139700" imgH="13970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192" y="4509120"/>
                        <a:ext cx="401638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k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332415"/>
              </p:ext>
            </p:extLst>
          </p:nvPr>
        </p:nvGraphicFramePr>
        <p:xfrm>
          <a:off x="3267228" y="4653136"/>
          <a:ext cx="365125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3" name="Rovnice" r:id="rId16" imgW="126670" imgH="76002" progId="Equation.3">
                  <p:embed/>
                </p:oleObj>
              </mc:Choice>
              <mc:Fallback>
                <p:oleObj name="Rovnice" r:id="rId16" imgW="126670" imgH="76002" progId="Equation.3">
                  <p:embed/>
                  <p:pic>
                    <p:nvPicPr>
                      <p:cNvPr id="0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228" y="4653136"/>
                        <a:ext cx="365125" cy="21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k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860827"/>
              </p:ext>
            </p:extLst>
          </p:nvPr>
        </p:nvGraphicFramePr>
        <p:xfrm>
          <a:off x="6876256" y="4030757"/>
          <a:ext cx="365125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4" name="Rovnice" r:id="rId18" imgW="126670" imgH="76002" progId="Equation.3">
                  <p:embed/>
                </p:oleObj>
              </mc:Choice>
              <mc:Fallback>
                <p:oleObj name="Rovnice" r:id="rId18" imgW="126670" imgH="76002" progId="Equation.3">
                  <p:embed/>
                  <p:pic>
                    <p:nvPicPr>
                      <p:cNvPr id="0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4030757"/>
                        <a:ext cx="365125" cy="21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496" name="Objekt 1064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434693"/>
              </p:ext>
            </p:extLst>
          </p:nvPr>
        </p:nvGraphicFramePr>
        <p:xfrm>
          <a:off x="3267228" y="5176332"/>
          <a:ext cx="365125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" name="Rovnice" r:id="rId19" imgW="126670" imgH="76002" progId="Equation.3">
                  <p:embed/>
                </p:oleObj>
              </mc:Choice>
              <mc:Fallback>
                <p:oleObj name="Rovnice" r:id="rId19" imgW="126670" imgH="76002" progId="Equation.3">
                  <p:embed/>
                  <p:pic>
                    <p:nvPicPr>
                      <p:cNvPr id="0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228" y="5176332"/>
                        <a:ext cx="365125" cy="21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497" name="Objekt 1064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396155"/>
              </p:ext>
            </p:extLst>
          </p:nvPr>
        </p:nvGraphicFramePr>
        <p:xfrm>
          <a:off x="6876256" y="5250794"/>
          <a:ext cx="365125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" name="Rovnice" r:id="rId20" imgW="126670" imgH="76002" progId="Equation.3">
                  <p:embed/>
                </p:oleObj>
              </mc:Choice>
              <mc:Fallback>
                <p:oleObj name="Rovnice" r:id="rId20" imgW="126670" imgH="76002" progId="Equation.3">
                  <p:embed/>
                  <p:pic>
                    <p:nvPicPr>
                      <p:cNvPr id="0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5250794"/>
                        <a:ext cx="365125" cy="21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378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6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6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6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6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89870" y="1953460"/>
            <a:ext cx="8676456" cy="388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/>
              <a:t>ČERMÁK, Pavel. Odmaturuj! z matematiky. Vyd. 2.(</a:t>
            </a:r>
            <a:r>
              <a:rPr lang="cs-CZ" i="1" dirty="0" err="1"/>
              <a:t>opr</a:t>
            </a:r>
            <a:r>
              <a:rPr lang="cs-CZ" i="1" dirty="0"/>
              <a:t>.). Brno: </a:t>
            </a:r>
            <a:r>
              <a:rPr lang="cs-CZ" i="1" dirty="0" err="1"/>
              <a:t>Didaktis</a:t>
            </a:r>
            <a:r>
              <a:rPr lang="cs-CZ" i="1" dirty="0"/>
              <a:t>, 2003, 208 s. ISBN 80-862-8597-9</a:t>
            </a:r>
            <a:r>
              <a:rPr lang="cs-CZ" i="1" dirty="0" smtClean="0"/>
              <a:t>.</a:t>
            </a: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/>
              <a:t>VOŠICKÝ, Zdeněk. Matematika v kostce. 1. vyd. Havlíčkův Brod: Fragment, 1996, 124 s. ISBN 80-720-0012-8</a:t>
            </a:r>
            <a:r>
              <a:rPr lang="cs-CZ" i="1" dirty="0" smtClean="0"/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s-CZ" dirty="0"/>
              <a:t>HUDCOVÁ. </a:t>
            </a:r>
            <a:r>
              <a:rPr lang="cs-CZ" i="1" dirty="0"/>
              <a:t>Sbírka úloh z matematiky pro SOŠ, studijní obory SOU a nástavbové studium</a:t>
            </a:r>
            <a:r>
              <a:rPr lang="cs-CZ" dirty="0"/>
              <a:t>. PROMETHEUS, spol. s r.o. ISBN 10348405</a:t>
            </a:r>
            <a:r>
              <a:rPr lang="cs-CZ" dirty="0" smtClean="0"/>
              <a:t>.</a:t>
            </a: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 smtClean="0">
                <a:hlinkClick r:id="rId3"/>
              </a:rPr>
              <a:t>http</a:t>
            </a:r>
            <a:r>
              <a:rPr lang="cs-CZ" i="1" dirty="0">
                <a:hlinkClick r:id="rId3"/>
              </a:rPr>
              <a:t>://</a:t>
            </a:r>
            <a:r>
              <a:rPr lang="cs-CZ" i="1" dirty="0" smtClean="0">
                <a:hlinkClick r:id="rId3"/>
              </a:rPr>
              <a:t>rovnice.kosanet.cz/reseni.html</a:t>
            </a:r>
            <a:endParaRPr lang="cs-CZ" i="1" dirty="0" smtClean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000" b="1" dirty="0" smtClean="0"/>
          </a:p>
          <a:p>
            <a:endParaRPr lang="cs-CZ" sz="2800" b="1" dirty="0" smtClean="0"/>
          </a:p>
        </p:txBody>
      </p:sp>
      <p:sp>
        <p:nvSpPr>
          <p:cNvPr id="3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50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Co je soustava nerovnic 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686800" cy="4525962"/>
          </a:xfrm>
        </p:spPr>
        <p:txBody>
          <a:bodyPr/>
          <a:lstStyle/>
          <a:p>
            <a:r>
              <a:rPr lang="cs-CZ" sz="2800" b="1" dirty="0" smtClean="0"/>
              <a:t>NEROVNICE 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400" dirty="0" smtClean="0"/>
              <a:t>je zápis nerovnosti dvou výrazů s proměnnou ve tvaru</a:t>
            </a:r>
            <a:r>
              <a:rPr lang="cs-CZ" sz="2800" dirty="0" smtClean="0"/>
              <a:t>	</a:t>
            </a:r>
          </a:p>
          <a:p>
            <a:pPr marL="0" indent="0">
              <a:buNone/>
            </a:pPr>
            <a:r>
              <a:rPr lang="cs-CZ" sz="2800" dirty="0" smtClean="0"/>
              <a:t>			</a:t>
            </a:r>
            <a:r>
              <a:rPr lang="cs-CZ" sz="2600" i="1" dirty="0" smtClean="0"/>
              <a:t>L(x) </a:t>
            </a:r>
            <a:r>
              <a:rPr lang="cs-CZ" sz="2600" dirty="0" smtClean="0">
                <a:sym typeface="Symbol"/>
              </a:rPr>
              <a:t></a:t>
            </a:r>
            <a:r>
              <a:rPr lang="cs-CZ" sz="2600" dirty="0" smtClean="0"/>
              <a:t> </a:t>
            </a:r>
            <a:r>
              <a:rPr lang="cs-CZ" sz="2600" i="1" dirty="0" smtClean="0"/>
              <a:t>P(x) 	</a:t>
            </a:r>
          </a:p>
          <a:p>
            <a:pPr marL="0" indent="0">
              <a:buNone/>
            </a:pPr>
            <a:r>
              <a:rPr lang="cs-CZ" sz="2600" i="1" dirty="0" smtClean="0"/>
              <a:t>			L(x) </a:t>
            </a:r>
            <a:r>
              <a:rPr lang="cs-CZ" sz="2600" dirty="0" smtClean="0">
                <a:sym typeface="Symbol"/>
              </a:rPr>
              <a:t></a:t>
            </a:r>
            <a:r>
              <a:rPr lang="cs-CZ" sz="2600" dirty="0" smtClean="0"/>
              <a:t> </a:t>
            </a:r>
            <a:r>
              <a:rPr lang="cs-CZ" sz="2600" i="1" dirty="0" smtClean="0"/>
              <a:t>P(x)</a:t>
            </a:r>
          </a:p>
          <a:p>
            <a:pPr marL="0" indent="0">
              <a:buNone/>
            </a:pPr>
            <a:r>
              <a:rPr lang="cs-CZ" sz="2600" i="1" dirty="0"/>
              <a:t>	</a:t>
            </a:r>
            <a:r>
              <a:rPr lang="cs-CZ" sz="2600" i="1" dirty="0" smtClean="0"/>
              <a:t>		L(x) </a:t>
            </a:r>
            <a:r>
              <a:rPr lang="cs-CZ" sz="2600" dirty="0" smtClean="0">
                <a:sym typeface="Symbol"/>
              </a:rPr>
              <a:t></a:t>
            </a:r>
            <a:r>
              <a:rPr lang="cs-CZ" sz="2600" dirty="0" smtClean="0"/>
              <a:t> </a:t>
            </a:r>
            <a:r>
              <a:rPr lang="cs-CZ" sz="2600" i="1" dirty="0" smtClean="0"/>
              <a:t>P(x)</a:t>
            </a:r>
          </a:p>
          <a:p>
            <a:pPr marL="0" indent="0">
              <a:buNone/>
            </a:pPr>
            <a:r>
              <a:rPr lang="cs-CZ" sz="2800" i="1" dirty="0" smtClean="0"/>
              <a:t>			L(x) </a:t>
            </a:r>
            <a:r>
              <a:rPr lang="cs-CZ" sz="2800" dirty="0" smtClean="0">
                <a:sym typeface="Symbol"/>
              </a:rPr>
              <a:t></a:t>
            </a:r>
            <a:r>
              <a:rPr lang="cs-CZ" sz="2800" dirty="0" smtClean="0"/>
              <a:t> </a:t>
            </a:r>
            <a:r>
              <a:rPr lang="cs-CZ" sz="2800" i="1" dirty="0" smtClean="0"/>
              <a:t>P(x)</a:t>
            </a:r>
            <a:endParaRPr lang="cs-CZ" sz="2800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sz="2800" b="1" dirty="0" smtClean="0"/>
              <a:t>	SOUSTAVA NEROVNIC o jedné neznáme	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cs-CZ" sz="2800" b="1" i="1" dirty="0">
                <a:solidFill>
                  <a:srgbClr val="00B0F0"/>
                </a:solidFill>
              </a:rPr>
              <a:t>	</a:t>
            </a:r>
            <a:r>
              <a:rPr lang="cs-CZ" sz="2800" b="1" i="1" dirty="0" smtClean="0">
                <a:solidFill>
                  <a:srgbClr val="00B0F0"/>
                </a:solidFill>
              </a:rPr>
              <a:t>má dvě nebo více nerovnic 	</a:t>
            </a:r>
            <a:endParaRPr lang="cs-CZ" sz="2400" dirty="0" smtClean="0"/>
          </a:p>
          <a:p>
            <a:pPr marL="0" indent="0" eaLnBrk="1" hangingPunct="1">
              <a:buFontTx/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nerovnic</a:t>
            </a:r>
          </a:p>
        </p:txBody>
      </p:sp>
      <p:sp>
        <p:nvSpPr>
          <p:cNvPr id="4100" name="TextovéPole 2"/>
          <p:cNvSpPr txBox="1">
            <a:spLocks noChangeArrowheads="1"/>
          </p:cNvSpPr>
          <p:nvPr/>
        </p:nvSpPr>
        <p:spPr bwMode="auto">
          <a:xfrm>
            <a:off x="755576" y="2348880"/>
            <a:ext cx="777686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/>
              <a:t>Postup pro řešení soustavy </a:t>
            </a:r>
            <a:r>
              <a:rPr lang="cs-CZ" sz="2400" dirty="0" smtClean="0"/>
              <a:t>nerovnic:</a:t>
            </a:r>
          </a:p>
          <a:p>
            <a:pPr marL="766763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</a:pPr>
            <a:r>
              <a:rPr lang="cs-CZ" sz="2400" dirty="0" smtClean="0"/>
              <a:t>Určíme </a:t>
            </a:r>
            <a:r>
              <a:rPr lang="cs-CZ" sz="2400" b="1" dirty="0" smtClean="0"/>
              <a:t>definiční obor</a:t>
            </a:r>
            <a:r>
              <a:rPr lang="cs-CZ" sz="2400" dirty="0" smtClean="0"/>
              <a:t> společný pro </a:t>
            </a:r>
            <a:r>
              <a:rPr lang="cs-CZ" sz="2400" dirty="0"/>
              <a:t>všechny </a:t>
            </a:r>
            <a:r>
              <a:rPr lang="cs-CZ" sz="2400" dirty="0" smtClean="0"/>
              <a:t>nerovnice (</a:t>
            </a:r>
            <a:r>
              <a:rPr lang="cs-CZ" sz="2400" dirty="0"/>
              <a:t>pro celou soustavu </a:t>
            </a:r>
            <a:r>
              <a:rPr lang="cs-CZ" sz="2400" dirty="0" smtClean="0"/>
              <a:t>)</a:t>
            </a:r>
          </a:p>
          <a:p>
            <a:pPr marL="766763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</a:pPr>
            <a:r>
              <a:rPr lang="cs-CZ" sz="2400" dirty="0"/>
              <a:t>Určíme </a:t>
            </a:r>
            <a:r>
              <a:rPr lang="cs-CZ" sz="2400" b="1" dirty="0"/>
              <a:t>množiny </a:t>
            </a:r>
            <a:r>
              <a:rPr lang="cs-CZ" sz="2400" b="1" dirty="0" smtClean="0"/>
              <a:t>řešení </a:t>
            </a:r>
            <a:r>
              <a:rPr lang="cs-CZ" sz="2400" i="1" dirty="0"/>
              <a:t>K</a:t>
            </a:r>
            <a:r>
              <a:rPr lang="cs-CZ" sz="2400" i="1" baseline="-25000" dirty="0"/>
              <a:t>1</a:t>
            </a:r>
            <a:r>
              <a:rPr lang="cs-CZ" sz="2400" i="1" dirty="0"/>
              <a:t>, K</a:t>
            </a:r>
            <a:r>
              <a:rPr lang="cs-CZ" sz="2400" i="1" baseline="-25000" dirty="0"/>
              <a:t>2</a:t>
            </a:r>
            <a:r>
              <a:rPr lang="cs-CZ" sz="2400" i="1" dirty="0"/>
              <a:t>…</a:t>
            </a:r>
            <a:r>
              <a:rPr lang="cs-CZ" sz="2400" dirty="0"/>
              <a:t> pro každou </a:t>
            </a:r>
            <a:r>
              <a:rPr lang="cs-CZ" sz="2400" dirty="0" smtClean="0"/>
              <a:t>nerovnici</a:t>
            </a:r>
          </a:p>
          <a:p>
            <a:pPr marL="766763" lvl="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715963" algn="l"/>
              </a:tabLst>
            </a:pPr>
            <a:r>
              <a:rPr lang="cs-CZ" sz="2400" dirty="0" smtClean="0"/>
              <a:t>Určíme </a:t>
            </a:r>
            <a:r>
              <a:rPr lang="cs-CZ" sz="2400" b="1" dirty="0"/>
              <a:t>průnik</a:t>
            </a:r>
            <a:r>
              <a:rPr lang="cs-CZ" sz="2400" dirty="0"/>
              <a:t> všech množin </a:t>
            </a:r>
            <a:r>
              <a:rPr lang="cs-CZ" sz="2400" i="1" dirty="0"/>
              <a:t>K</a:t>
            </a:r>
            <a:r>
              <a:rPr lang="cs-CZ" sz="2400" i="1" baseline="-25000" dirty="0"/>
              <a:t>1</a:t>
            </a:r>
            <a:r>
              <a:rPr lang="cs-CZ" sz="2400" i="1" dirty="0"/>
              <a:t>, K</a:t>
            </a:r>
            <a:r>
              <a:rPr lang="cs-CZ" sz="2400" i="1" baseline="-25000" dirty="0"/>
              <a:t>2</a:t>
            </a:r>
            <a:r>
              <a:rPr lang="cs-CZ" sz="2400" i="1" dirty="0" smtClean="0"/>
              <a:t>…</a:t>
            </a:r>
            <a:r>
              <a:rPr lang="cs-CZ" sz="2400" dirty="0"/>
              <a:t> </a:t>
            </a:r>
            <a:r>
              <a:rPr lang="cs-CZ" sz="2400" dirty="0" smtClean="0"/>
              <a:t>jednotlivých nerovnic, tj. </a:t>
            </a:r>
            <a:r>
              <a:rPr lang="cs-CZ" sz="2400" i="1" dirty="0" smtClean="0"/>
              <a:t>K</a:t>
            </a:r>
            <a:r>
              <a:rPr lang="cs-CZ" sz="2400" dirty="0" smtClean="0"/>
              <a:t> </a:t>
            </a:r>
            <a:r>
              <a:rPr lang="cs-CZ" sz="2400" dirty="0"/>
              <a:t>celé </a:t>
            </a:r>
            <a:r>
              <a:rPr lang="cs-CZ" sz="2400" dirty="0" smtClean="0"/>
              <a:t>soustavy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62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Příklad 1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339820"/>
            <a:ext cx="8435280" cy="2016224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400" dirty="0" smtClean="0"/>
              <a:t>Řešte </a:t>
            </a:r>
            <a:r>
              <a:rPr lang="cs-CZ" sz="2400" dirty="0"/>
              <a:t>soustavu </a:t>
            </a:r>
            <a:r>
              <a:rPr lang="cs-CZ" sz="2400" dirty="0" smtClean="0"/>
              <a:t>nerovnic </a:t>
            </a:r>
            <a:r>
              <a:rPr lang="cs-CZ" sz="2400" dirty="0">
                <a:solidFill>
                  <a:srgbClr val="000099"/>
                </a:solidFill>
              </a:rPr>
              <a:t>pro x </a:t>
            </a:r>
            <a:r>
              <a:rPr lang="cs-CZ" sz="2400" dirty="0">
                <a:solidFill>
                  <a:srgbClr val="000099"/>
                </a:solidFill>
                <a:sym typeface="Symbol"/>
              </a:rPr>
              <a:t></a:t>
            </a:r>
            <a:r>
              <a:rPr lang="cs-CZ" sz="2400" dirty="0" smtClean="0">
                <a:solidFill>
                  <a:srgbClr val="000099"/>
                </a:solidFill>
                <a:sym typeface="Symbol"/>
              </a:rPr>
              <a:t>-10; </a:t>
            </a:r>
            <a:r>
              <a:rPr lang="cs-CZ" sz="2400" dirty="0">
                <a:solidFill>
                  <a:srgbClr val="000099"/>
                </a:solidFill>
                <a:sym typeface="Symbol"/>
              </a:rPr>
              <a:t>3</a:t>
            </a:r>
            <a:endParaRPr lang="cs-CZ" sz="2400" dirty="0" smtClean="0"/>
          </a:p>
          <a:p>
            <a:pPr marL="0" indent="0" eaLnBrk="1" hangingPunct="1">
              <a:buNone/>
              <a:defRPr/>
            </a:pPr>
            <a:endParaRPr lang="cs-CZ" sz="2800" dirty="0"/>
          </a:p>
          <a:p>
            <a:pPr marL="0" indent="0" algn="ctr" eaLnBrk="1" hangingPunct="1">
              <a:buNone/>
              <a:defRPr/>
            </a:pPr>
            <a:r>
              <a:rPr lang="cs-CZ" sz="2800" dirty="0" smtClean="0">
                <a:solidFill>
                  <a:srgbClr val="422C16"/>
                </a:solidFill>
              </a:rPr>
              <a:t>6 </a:t>
            </a:r>
            <a:r>
              <a:rPr lang="cs-CZ" sz="2800" dirty="0">
                <a:solidFill>
                  <a:srgbClr val="422C16"/>
                </a:solidFill>
              </a:rPr>
              <a:t>– 3x </a:t>
            </a:r>
            <a:r>
              <a:rPr lang="cs-CZ" sz="2800" dirty="0" smtClean="0">
                <a:solidFill>
                  <a:srgbClr val="422C16"/>
                </a:solidFill>
                <a:sym typeface="Symbol"/>
              </a:rPr>
              <a:t>  x</a:t>
            </a:r>
            <a:r>
              <a:rPr lang="cs-CZ" sz="2800" dirty="0" smtClean="0">
                <a:solidFill>
                  <a:srgbClr val="422C16"/>
                </a:solidFill>
              </a:rPr>
              <a:t> - 2 </a:t>
            </a:r>
            <a:r>
              <a:rPr lang="cs-CZ" sz="2800" dirty="0" smtClean="0">
                <a:solidFill>
                  <a:srgbClr val="422C16"/>
                </a:solidFill>
                <a:sym typeface="Symbol"/>
              </a:rPr>
              <a:t></a:t>
            </a:r>
            <a:r>
              <a:rPr lang="cs-CZ" sz="2800" dirty="0" smtClean="0">
                <a:solidFill>
                  <a:srgbClr val="422C16"/>
                </a:solidFill>
              </a:rPr>
              <a:t> -2x + 1</a:t>
            </a:r>
            <a:endParaRPr lang="cs-CZ" sz="2800" dirty="0" smtClean="0">
              <a:solidFill>
                <a:srgbClr val="000099"/>
              </a:solidFill>
              <a:sym typeface="Symbol"/>
            </a:endParaRPr>
          </a:p>
          <a:p>
            <a:pPr marL="0" indent="0" eaLnBrk="1" hangingPunct="1">
              <a:buNone/>
              <a:defRPr/>
            </a:pPr>
            <a:endParaRPr lang="cs-CZ" sz="2800" dirty="0" smtClean="0">
              <a:sym typeface="Symbol"/>
            </a:endParaRPr>
          </a:p>
          <a:p>
            <a:pPr marL="0" indent="0" eaLnBrk="1" hangingPunct="1">
              <a:buNone/>
              <a:defRPr/>
            </a:pPr>
            <a:r>
              <a:rPr lang="cs-CZ" sz="2800" dirty="0" smtClean="0">
                <a:sym typeface="Symbol"/>
              </a:rPr>
              <a:t>  </a:t>
            </a:r>
            <a:endParaRPr lang="cs-CZ" sz="2800" dirty="0"/>
          </a:p>
        </p:txBody>
      </p:sp>
      <p:sp>
        <p:nvSpPr>
          <p:cNvPr id="2" name="Obdélník 1"/>
          <p:cNvSpPr/>
          <p:nvPr/>
        </p:nvSpPr>
        <p:spPr>
          <a:xfrm>
            <a:off x="1914958" y="4782341"/>
            <a:ext cx="52661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 eaLnBrk="1" hangingPunct="1">
              <a:buNone/>
              <a:defRPr/>
            </a:pPr>
            <a:r>
              <a:rPr lang="cs-CZ" sz="2400" dirty="0" smtClean="0">
                <a:solidFill>
                  <a:srgbClr val="000099"/>
                </a:solidFill>
              </a:rPr>
              <a:t>Určíme definiční obor D=</a:t>
            </a:r>
            <a:r>
              <a:rPr lang="cs-CZ" sz="2400" dirty="0" smtClean="0">
                <a:solidFill>
                  <a:srgbClr val="000099"/>
                </a:solidFill>
                <a:sym typeface="Symbol"/>
              </a:rPr>
              <a:t></a:t>
            </a:r>
            <a:r>
              <a:rPr lang="cs-CZ" sz="2400" dirty="0">
                <a:solidFill>
                  <a:srgbClr val="000099"/>
                </a:solidFill>
                <a:sym typeface="Symbol"/>
              </a:rPr>
              <a:t>-3; 3</a:t>
            </a:r>
            <a:r>
              <a:rPr lang="cs-CZ" sz="2400" dirty="0" smtClean="0">
                <a:solidFill>
                  <a:srgbClr val="000099"/>
                </a:solidFill>
                <a:sym typeface="Symbol"/>
              </a:rPr>
              <a:t></a:t>
            </a:r>
          </a:p>
          <a:p>
            <a:pPr marL="0" indent="0" algn="ctr" eaLnBrk="1" hangingPunct="1">
              <a:buNone/>
              <a:defRPr/>
            </a:pPr>
            <a:r>
              <a:rPr lang="cs-CZ" sz="2400" dirty="0" smtClean="0">
                <a:sym typeface="Symbol"/>
              </a:rPr>
              <a:t>Zapíšeme zvlášť jednotlivé nerovnice</a:t>
            </a:r>
            <a:endParaRPr lang="cs-CZ" sz="2400" dirty="0"/>
          </a:p>
        </p:txBody>
      </p:sp>
      <p:sp>
        <p:nvSpPr>
          <p:cNvPr id="3" name="Ovál 2"/>
          <p:cNvSpPr/>
          <p:nvPr/>
        </p:nvSpPr>
        <p:spPr>
          <a:xfrm>
            <a:off x="2458548" y="3257398"/>
            <a:ext cx="2485797" cy="64807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995936" y="3287892"/>
            <a:ext cx="2485797" cy="64807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90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  <p:bldP spid="3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947127"/>
            <a:ext cx="7443490" cy="28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619672" y="4389546"/>
            <a:ext cx="3822848" cy="687388"/>
          </a:xfrm>
          <a:prstGeom prst="rect">
            <a:avLst/>
          </a:prstGeom>
          <a:gradFill flip="none" rotWithShape="1">
            <a:gsLst>
              <a:gs pos="0">
                <a:srgbClr val="5E9EFF">
                  <a:alpha val="86000"/>
                </a:srgbClr>
              </a:gs>
              <a:gs pos="16000">
                <a:srgbClr val="85C2FF"/>
              </a:gs>
              <a:gs pos="33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noFill/>
          </a:ln>
        </p:spPr>
        <p:txBody>
          <a:bodyPr/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cs-CZ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Řešení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068" y="2135629"/>
            <a:ext cx="3672408" cy="2376264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cs-CZ" sz="2400" dirty="0" smtClean="0"/>
              <a:t>	6 – 3x </a:t>
            </a:r>
            <a:r>
              <a:rPr lang="cs-CZ" sz="2400" dirty="0" smtClean="0">
                <a:sym typeface="Symbol"/>
              </a:rPr>
              <a:t> </a:t>
            </a:r>
            <a:r>
              <a:rPr lang="cs-CZ" sz="2400" dirty="0">
                <a:solidFill>
                  <a:srgbClr val="422C16"/>
                </a:solidFill>
                <a:sym typeface="Symbol"/>
              </a:rPr>
              <a:t>x</a:t>
            </a:r>
            <a:r>
              <a:rPr lang="cs-CZ" sz="2400" dirty="0">
                <a:solidFill>
                  <a:srgbClr val="422C16"/>
                </a:solidFill>
              </a:rPr>
              <a:t> - 2 </a:t>
            </a:r>
            <a:r>
              <a:rPr lang="cs-CZ" sz="2400" dirty="0" smtClean="0"/>
              <a:t>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cs-CZ" sz="2400" dirty="0" smtClean="0">
                <a:sym typeface="Symbol"/>
              </a:rPr>
              <a:t>	-x - 3x</a:t>
            </a:r>
            <a:r>
              <a:rPr lang="cs-CZ" sz="2400" dirty="0" smtClean="0"/>
              <a:t> </a:t>
            </a:r>
            <a:r>
              <a:rPr lang="cs-CZ" sz="2400" dirty="0" smtClean="0">
                <a:sym typeface="Symbol"/>
              </a:rPr>
              <a:t> - 6 - 2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cs-CZ" sz="2400" dirty="0" smtClean="0">
                <a:sym typeface="Symbol"/>
              </a:rPr>
              <a:t>	</a:t>
            </a:r>
            <a:r>
              <a:rPr lang="cs-CZ" sz="2400" dirty="0">
                <a:sym typeface="Symbol"/>
              </a:rPr>
              <a:t> </a:t>
            </a:r>
            <a:r>
              <a:rPr lang="cs-CZ" sz="2400" dirty="0" smtClean="0">
                <a:sym typeface="Symbol"/>
              </a:rPr>
              <a:t>   - 4x</a:t>
            </a:r>
            <a:r>
              <a:rPr lang="cs-CZ" sz="2400" dirty="0" smtClean="0"/>
              <a:t> </a:t>
            </a:r>
            <a:r>
              <a:rPr lang="cs-CZ" sz="2400" dirty="0">
                <a:sym typeface="Symbol"/>
              </a:rPr>
              <a:t> - </a:t>
            </a:r>
            <a:r>
              <a:rPr lang="cs-CZ" sz="2400" dirty="0" smtClean="0">
                <a:sym typeface="Symbol"/>
              </a:rPr>
              <a:t>8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cs-CZ" sz="2400" dirty="0" smtClean="0">
                <a:sym typeface="Symbol"/>
              </a:rPr>
              <a:t>	        x  2		       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cs-CZ" sz="2400" dirty="0">
                <a:solidFill>
                  <a:srgbClr val="3366FF"/>
                </a:solidFill>
                <a:sym typeface="Symbol"/>
              </a:rPr>
              <a:t>	</a:t>
            </a:r>
            <a:r>
              <a:rPr lang="cs-CZ" sz="2400" dirty="0" smtClean="0">
                <a:solidFill>
                  <a:srgbClr val="3366FF"/>
                </a:solidFill>
                <a:sym typeface="Symbol"/>
              </a:rPr>
              <a:t>		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cs-CZ" sz="2400" dirty="0" smtClean="0"/>
              <a:t>		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cs-CZ" sz="2400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707904" y="2166089"/>
            <a:ext cx="5040560" cy="208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  <a:tabLst>
                <a:tab pos="1974850" algn="l"/>
              </a:tabLst>
              <a:defRPr/>
            </a:pPr>
            <a:r>
              <a:rPr lang="cs-CZ" sz="2400" kern="0" dirty="0"/>
              <a:t>a</a:t>
            </a:r>
            <a:r>
              <a:rPr lang="cs-CZ" sz="2400" kern="0" dirty="0" smtClean="0"/>
              <a:t> zároveň</a:t>
            </a:r>
            <a:r>
              <a:rPr lang="cs-CZ" sz="2400" kern="0" dirty="0"/>
              <a:t>	</a:t>
            </a:r>
            <a:r>
              <a:rPr lang="cs-CZ" sz="2400" dirty="0" smtClean="0">
                <a:solidFill>
                  <a:srgbClr val="422C16"/>
                </a:solidFill>
                <a:sym typeface="Symbol"/>
              </a:rPr>
              <a:t>x</a:t>
            </a:r>
            <a:r>
              <a:rPr lang="cs-CZ" sz="2400" dirty="0" smtClean="0">
                <a:solidFill>
                  <a:srgbClr val="422C16"/>
                </a:solidFill>
              </a:rPr>
              <a:t> </a:t>
            </a:r>
            <a:r>
              <a:rPr lang="cs-CZ" sz="2400" dirty="0">
                <a:solidFill>
                  <a:srgbClr val="422C16"/>
                </a:solidFill>
              </a:rPr>
              <a:t>- 2 </a:t>
            </a:r>
            <a:r>
              <a:rPr lang="cs-CZ" sz="2400" dirty="0">
                <a:solidFill>
                  <a:srgbClr val="422C16"/>
                </a:solidFill>
                <a:sym typeface="Symbol"/>
              </a:rPr>
              <a:t></a:t>
            </a:r>
            <a:r>
              <a:rPr lang="cs-CZ" sz="2400" dirty="0">
                <a:solidFill>
                  <a:srgbClr val="422C16"/>
                </a:solidFill>
              </a:rPr>
              <a:t> </a:t>
            </a:r>
            <a:r>
              <a:rPr lang="cs-CZ" sz="2400" dirty="0" smtClean="0">
                <a:solidFill>
                  <a:srgbClr val="422C16"/>
                </a:solidFill>
              </a:rPr>
              <a:t>- 2x </a:t>
            </a:r>
            <a:r>
              <a:rPr lang="cs-CZ" sz="2400" dirty="0">
                <a:solidFill>
                  <a:srgbClr val="422C16"/>
                </a:solidFill>
              </a:rPr>
              <a:t>+ </a:t>
            </a:r>
            <a:r>
              <a:rPr lang="cs-CZ" sz="2400" dirty="0" smtClean="0">
                <a:solidFill>
                  <a:srgbClr val="422C16"/>
                </a:solidFill>
              </a:rPr>
              <a:t>1</a:t>
            </a:r>
            <a:endParaRPr lang="cs-CZ" sz="2400" dirty="0" smtClean="0">
              <a:sym typeface="Symbol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cs-CZ" sz="2400" dirty="0">
                <a:sym typeface="Symbol"/>
              </a:rPr>
              <a:t>	 </a:t>
            </a:r>
            <a:r>
              <a:rPr lang="cs-CZ" sz="2400" dirty="0" smtClean="0">
                <a:sym typeface="Symbol"/>
              </a:rPr>
              <a:t> 	     3x</a:t>
            </a:r>
            <a:r>
              <a:rPr lang="cs-CZ" sz="2400" dirty="0" smtClean="0"/>
              <a:t> </a:t>
            </a:r>
            <a:r>
              <a:rPr lang="cs-CZ" sz="2400" dirty="0">
                <a:solidFill>
                  <a:srgbClr val="422C16"/>
                </a:solidFill>
                <a:sym typeface="Symbol"/>
              </a:rPr>
              <a:t> </a:t>
            </a:r>
            <a:r>
              <a:rPr lang="cs-CZ" sz="2400" dirty="0" smtClean="0">
                <a:sym typeface="Symbol"/>
              </a:rPr>
              <a:t>3 </a:t>
            </a:r>
            <a:r>
              <a:rPr lang="cs-CZ" sz="2400" kern="0" dirty="0" smtClean="0">
                <a:sym typeface="Symbol"/>
              </a:rPr>
              <a:t>	       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tabLst>
                <a:tab pos="2332038" algn="l"/>
              </a:tabLst>
              <a:defRPr/>
            </a:pPr>
            <a:r>
              <a:rPr lang="cs-CZ" sz="2400" kern="0" dirty="0">
                <a:solidFill>
                  <a:srgbClr val="3366FF"/>
                </a:solidFill>
                <a:sym typeface="Symbol"/>
              </a:rPr>
              <a:t>	</a:t>
            </a:r>
            <a:r>
              <a:rPr lang="cs-CZ" sz="2400" kern="0" dirty="0" smtClean="0">
                <a:solidFill>
                  <a:srgbClr val="3366FF"/>
                </a:solidFill>
                <a:sym typeface="Symbol"/>
              </a:rPr>
              <a:t> </a:t>
            </a:r>
            <a:r>
              <a:rPr lang="cs-CZ" sz="2400" dirty="0" smtClean="0">
                <a:sym typeface="Symbol"/>
              </a:rPr>
              <a:t>x</a:t>
            </a:r>
            <a:r>
              <a:rPr lang="cs-CZ" sz="2400" dirty="0" smtClean="0"/>
              <a:t> </a:t>
            </a:r>
            <a:r>
              <a:rPr lang="cs-CZ" sz="2400" dirty="0">
                <a:solidFill>
                  <a:srgbClr val="422C16"/>
                </a:solidFill>
                <a:sym typeface="Symbol"/>
              </a:rPr>
              <a:t> </a:t>
            </a:r>
            <a:r>
              <a:rPr lang="cs-CZ" sz="2400" dirty="0" smtClean="0">
                <a:sym typeface="Symbol"/>
              </a:rPr>
              <a:t>1 </a:t>
            </a:r>
            <a:endParaRPr lang="cs-CZ" sz="2400" kern="0" dirty="0" smtClean="0">
              <a:solidFill>
                <a:srgbClr val="3366FF"/>
              </a:solidFill>
              <a:sym typeface="Symbol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cs-CZ" sz="2400" kern="0" dirty="0" smtClean="0"/>
              <a:t>		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endParaRPr lang="cs-CZ" sz="2400" kern="0" dirty="0" smtClean="0"/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5442520" y="3465003"/>
            <a:ext cx="1037692" cy="924543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2727047" y="3708079"/>
            <a:ext cx="353431" cy="857404"/>
          </a:xfrm>
          <a:prstGeom prst="straightConnector1">
            <a:avLst/>
          </a:prstGeom>
          <a:ln w="15875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3449791" y="5468281"/>
            <a:ext cx="20922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cs-CZ" sz="2800" kern="0" dirty="0">
                <a:solidFill>
                  <a:srgbClr val="3366FF"/>
                </a:solidFill>
              </a:rPr>
              <a:t>K</a:t>
            </a:r>
            <a:r>
              <a:rPr lang="cs-CZ" sz="2800" kern="0" dirty="0" smtClean="0"/>
              <a:t> = </a:t>
            </a:r>
            <a:r>
              <a:rPr lang="cs-CZ" sz="2800" kern="0" dirty="0" smtClean="0">
                <a:sym typeface="Symbol"/>
              </a:rPr>
              <a:t>(-10; 1) </a:t>
            </a:r>
            <a:endParaRPr lang="cs-CZ" sz="2800" dirty="0">
              <a:sym typeface="Symbol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1403648" y="4565483"/>
            <a:ext cx="4405337" cy="495300"/>
            <a:chOff x="2875708" y="4593575"/>
            <a:chExt cx="4405337" cy="495300"/>
          </a:xfrm>
        </p:grpSpPr>
        <p:cxnSp>
          <p:nvCxnSpPr>
            <p:cNvPr id="11" name="Přímá spojovací čára 25"/>
            <p:cNvCxnSpPr/>
            <p:nvPr/>
          </p:nvCxnSpPr>
          <p:spPr bwMode="auto">
            <a:xfrm flipV="1">
              <a:off x="7281045" y="4593575"/>
              <a:ext cx="0" cy="4953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Přímá spojovací šipka 26"/>
            <p:cNvCxnSpPr/>
            <p:nvPr/>
          </p:nvCxnSpPr>
          <p:spPr bwMode="auto">
            <a:xfrm flipH="1">
              <a:off x="2875708" y="4595163"/>
              <a:ext cx="4395812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6" name="Skupina 15"/>
          <p:cNvGrpSpPr/>
          <p:nvPr/>
        </p:nvGrpSpPr>
        <p:grpSpPr>
          <a:xfrm>
            <a:off x="1403648" y="4431569"/>
            <a:ext cx="4038872" cy="663765"/>
            <a:chOff x="3242173" y="4425110"/>
            <a:chExt cx="4038872" cy="663765"/>
          </a:xfrm>
        </p:grpSpPr>
        <p:cxnSp>
          <p:nvCxnSpPr>
            <p:cNvPr id="18" name="Přímá spojovací čára 25"/>
            <p:cNvCxnSpPr/>
            <p:nvPr/>
          </p:nvCxnSpPr>
          <p:spPr bwMode="auto">
            <a:xfrm flipV="1">
              <a:off x="7281045" y="4425110"/>
              <a:ext cx="0" cy="663765"/>
            </a:xfrm>
            <a:prstGeom prst="line">
              <a:avLst/>
            </a:prstGeom>
            <a:solidFill>
              <a:schemeClr val="accent1"/>
            </a:solidFill>
            <a:ln w="3175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Přímá spojovací šipka 26"/>
            <p:cNvCxnSpPr/>
            <p:nvPr/>
          </p:nvCxnSpPr>
          <p:spPr bwMode="auto">
            <a:xfrm flipH="1">
              <a:off x="3242173" y="4425110"/>
              <a:ext cx="4038872" cy="0"/>
            </a:xfrm>
            <a:prstGeom prst="straightConnector1">
              <a:avLst/>
            </a:prstGeom>
            <a:solidFill>
              <a:schemeClr val="accent1"/>
            </a:solidFill>
            <a:ln w="3175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3722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74" grpId="0"/>
      <p:bldP spid="106499" grpId="0" build="p"/>
      <p:bldP spid="9" grpId="0" uiExpand="1" build="p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Příklad 2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442" y="2312842"/>
            <a:ext cx="7859216" cy="2016224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400" dirty="0" smtClean="0"/>
              <a:t>Řešte </a:t>
            </a:r>
            <a:r>
              <a:rPr lang="cs-CZ" sz="2400" dirty="0"/>
              <a:t>soustavu </a:t>
            </a:r>
            <a:r>
              <a:rPr lang="cs-CZ" sz="2400" dirty="0" smtClean="0"/>
              <a:t>nerovnic  x +</a:t>
            </a:r>
            <a:r>
              <a:rPr lang="cs-CZ" sz="2800" dirty="0" smtClean="0">
                <a:solidFill>
                  <a:srgbClr val="422C16"/>
                </a:solidFill>
              </a:rPr>
              <a:t> 1 </a:t>
            </a:r>
            <a:r>
              <a:rPr lang="cs-CZ" sz="2800" dirty="0" smtClean="0">
                <a:solidFill>
                  <a:srgbClr val="422C16"/>
                </a:solidFill>
                <a:sym typeface="Symbol"/>
              </a:rPr>
              <a:t> 1-x </a:t>
            </a:r>
          </a:p>
          <a:p>
            <a:pPr marL="0" indent="0" eaLnBrk="1" hangingPunct="1">
              <a:buNone/>
              <a:defRPr/>
            </a:pPr>
            <a:endParaRPr lang="cs-CZ" sz="2800" dirty="0" smtClean="0">
              <a:solidFill>
                <a:srgbClr val="422C16"/>
              </a:solidFill>
              <a:sym typeface="Symbol"/>
            </a:endParaRPr>
          </a:p>
          <a:p>
            <a:pPr marL="0" indent="0" eaLnBrk="1" hangingPunct="1">
              <a:buNone/>
              <a:defRPr/>
            </a:pPr>
            <a:r>
              <a:rPr lang="cs-CZ" sz="2800" dirty="0" smtClean="0">
                <a:solidFill>
                  <a:srgbClr val="422C16"/>
                </a:solidFill>
                <a:sym typeface="Symbol"/>
              </a:rPr>
              <a:t> 			        </a:t>
            </a:r>
            <a:r>
              <a:rPr lang="cs-CZ" sz="2400" dirty="0" smtClean="0">
                <a:solidFill>
                  <a:srgbClr val="422C16"/>
                </a:solidFill>
                <a:sym typeface="Symbol"/>
              </a:rPr>
              <a:t>5x</a:t>
            </a:r>
            <a:r>
              <a:rPr lang="cs-CZ" sz="2400" dirty="0" smtClean="0">
                <a:solidFill>
                  <a:srgbClr val="422C16"/>
                </a:solidFill>
              </a:rPr>
              <a:t> - 2 </a:t>
            </a:r>
            <a:r>
              <a:rPr lang="cs-CZ" sz="2400" dirty="0" smtClean="0">
                <a:solidFill>
                  <a:srgbClr val="422C16"/>
                </a:solidFill>
                <a:sym typeface="Symbol"/>
              </a:rPr>
              <a:t></a:t>
            </a:r>
            <a:r>
              <a:rPr lang="cs-CZ" sz="2400" dirty="0" smtClean="0">
                <a:solidFill>
                  <a:srgbClr val="422C16"/>
                </a:solidFill>
              </a:rPr>
              <a:t> x - 10</a:t>
            </a:r>
            <a:endParaRPr lang="cs-CZ" sz="2400" dirty="0" smtClean="0">
              <a:solidFill>
                <a:srgbClr val="000099"/>
              </a:solidFill>
              <a:sym typeface="Symbol"/>
            </a:endParaRPr>
          </a:p>
          <a:p>
            <a:pPr marL="0" indent="0" eaLnBrk="1" hangingPunct="1">
              <a:buNone/>
              <a:defRPr/>
            </a:pPr>
            <a:endParaRPr lang="cs-CZ" sz="2800" dirty="0" smtClean="0">
              <a:sym typeface="Symbol"/>
            </a:endParaRPr>
          </a:p>
          <a:p>
            <a:pPr marL="0" indent="0" eaLnBrk="1" hangingPunct="1">
              <a:buNone/>
              <a:defRPr/>
            </a:pPr>
            <a:r>
              <a:rPr lang="cs-CZ" sz="2800" dirty="0" smtClean="0">
                <a:sym typeface="Symbol"/>
              </a:rPr>
              <a:t>  </a:t>
            </a:r>
            <a:endParaRPr lang="cs-CZ" sz="2800" dirty="0"/>
          </a:p>
        </p:txBody>
      </p:sp>
      <p:sp>
        <p:nvSpPr>
          <p:cNvPr id="2" name="Obdélník 1"/>
          <p:cNvSpPr/>
          <p:nvPr/>
        </p:nvSpPr>
        <p:spPr>
          <a:xfrm>
            <a:off x="2243670" y="4782341"/>
            <a:ext cx="460876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 eaLnBrk="1" hangingPunct="1">
              <a:lnSpc>
                <a:spcPct val="150000"/>
              </a:lnSpc>
              <a:buNone/>
              <a:defRPr/>
            </a:pPr>
            <a:r>
              <a:rPr lang="cs-CZ" sz="2400" dirty="0" smtClean="0">
                <a:solidFill>
                  <a:srgbClr val="000099"/>
                </a:solidFill>
              </a:rPr>
              <a:t>Určíme definiční obor D = R</a:t>
            </a:r>
            <a:endParaRPr lang="cs-CZ" sz="2400" dirty="0" smtClean="0">
              <a:solidFill>
                <a:srgbClr val="000099"/>
              </a:solidFill>
              <a:sym typeface="Symbol"/>
            </a:endParaRPr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r>
              <a:rPr lang="cs-CZ" sz="2400" dirty="0" smtClean="0">
                <a:sym typeface="Symbol"/>
              </a:rPr>
              <a:t>Vypočítáme jednotlivé nerovnice</a:t>
            </a:r>
            <a:endParaRPr lang="cs-CZ" sz="2400" dirty="0"/>
          </a:p>
        </p:txBody>
      </p:sp>
      <p:sp>
        <p:nvSpPr>
          <p:cNvPr id="3" name="Ovál 2"/>
          <p:cNvSpPr/>
          <p:nvPr/>
        </p:nvSpPr>
        <p:spPr>
          <a:xfrm>
            <a:off x="4077682" y="2312842"/>
            <a:ext cx="1944216" cy="64807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897662" y="3292286"/>
            <a:ext cx="2304256" cy="64807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43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3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947127"/>
            <a:ext cx="7443490" cy="28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Řešení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068" y="2135629"/>
            <a:ext cx="3672408" cy="2376264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cs-CZ" sz="2400" dirty="0" smtClean="0"/>
              <a:t>	x + 1 </a:t>
            </a:r>
            <a:r>
              <a:rPr lang="cs-CZ" sz="2400" dirty="0" smtClean="0">
                <a:sym typeface="Symbol"/>
              </a:rPr>
              <a:t> 1 - </a:t>
            </a:r>
            <a:r>
              <a:rPr lang="cs-CZ" sz="2400" dirty="0" smtClean="0">
                <a:solidFill>
                  <a:srgbClr val="422C16"/>
                </a:solidFill>
                <a:sym typeface="Symbol"/>
              </a:rPr>
              <a:t>x</a:t>
            </a:r>
            <a:r>
              <a:rPr lang="cs-CZ" sz="2400" dirty="0" smtClean="0">
                <a:solidFill>
                  <a:srgbClr val="422C16"/>
                </a:solidFill>
              </a:rPr>
              <a:t> </a:t>
            </a:r>
            <a:r>
              <a:rPr lang="cs-CZ" sz="2400" dirty="0" smtClean="0"/>
              <a:t>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cs-CZ" sz="2400" dirty="0" smtClean="0">
                <a:sym typeface="Symbol"/>
              </a:rPr>
              <a:t>	x + x</a:t>
            </a:r>
            <a:r>
              <a:rPr lang="cs-CZ" sz="2400" dirty="0" smtClean="0"/>
              <a:t> </a:t>
            </a:r>
            <a:r>
              <a:rPr lang="cs-CZ" sz="2400" dirty="0" smtClean="0">
                <a:sym typeface="Symbol"/>
              </a:rPr>
              <a:t> 1 - 1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cs-CZ" sz="2400" dirty="0" smtClean="0">
                <a:sym typeface="Symbol"/>
              </a:rPr>
              <a:t>	</a:t>
            </a:r>
            <a:r>
              <a:rPr lang="cs-CZ" sz="2400" dirty="0">
                <a:sym typeface="Symbol"/>
              </a:rPr>
              <a:t> </a:t>
            </a:r>
            <a:r>
              <a:rPr lang="cs-CZ" sz="2400" dirty="0" smtClean="0">
                <a:sym typeface="Symbol"/>
              </a:rPr>
              <a:t>   2x</a:t>
            </a:r>
            <a:r>
              <a:rPr lang="cs-CZ" sz="2400" dirty="0" smtClean="0"/>
              <a:t> </a:t>
            </a:r>
            <a:r>
              <a:rPr lang="cs-CZ" sz="2400" dirty="0">
                <a:sym typeface="Symbol"/>
              </a:rPr>
              <a:t> </a:t>
            </a:r>
            <a:r>
              <a:rPr lang="cs-CZ" sz="2400" dirty="0" smtClean="0">
                <a:sym typeface="Symbol"/>
              </a:rPr>
              <a:t>0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cs-CZ" sz="2400" dirty="0" smtClean="0">
                <a:sym typeface="Symbol"/>
              </a:rPr>
              <a:t>	      </a:t>
            </a:r>
            <a:r>
              <a:rPr lang="cs-CZ" sz="2400" dirty="0">
                <a:sym typeface="Symbol"/>
              </a:rPr>
              <a:t>x  </a:t>
            </a:r>
            <a:r>
              <a:rPr lang="cs-CZ" sz="2400" dirty="0" smtClean="0">
                <a:sym typeface="Symbol"/>
              </a:rPr>
              <a:t>0		       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cs-CZ" sz="2400" dirty="0">
                <a:solidFill>
                  <a:srgbClr val="3366FF"/>
                </a:solidFill>
                <a:sym typeface="Symbol"/>
              </a:rPr>
              <a:t>	</a:t>
            </a:r>
            <a:r>
              <a:rPr lang="cs-CZ" sz="2400" dirty="0" smtClean="0">
                <a:solidFill>
                  <a:srgbClr val="3366FF"/>
                </a:solidFill>
                <a:sym typeface="Symbol"/>
              </a:rPr>
              <a:t>		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cs-CZ" sz="2400" dirty="0" smtClean="0"/>
              <a:t>		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cs-CZ" sz="2400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707904" y="2166089"/>
            <a:ext cx="5040560" cy="208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  <a:tabLst>
                <a:tab pos="1974850" algn="l"/>
              </a:tabLst>
              <a:defRPr/>
            </a:pPr>
            <a:r>
              <a:rPr lang="cs-CZ" sz="2400" kern="0" dirty="0"/>
              <a:t>a</a:t>
            </a:r>
            <a:r>
              <a:rPr lang="cs-CZ" sz="2400" kern="0" dirty="0" smtClean="0"/>
              <a:t> zároveň</a:t>
            </a:r>
            <a:r>
              <a:rPr lang="cs-CZ" sz="2400" kern="0" dirty="0"/>
              <a:t>	</a:t>
            </a:r>
            <a:r>
              <a:rPr lang="cs-CZ" sz="2400" kern="0" dirty="0" smtClean="0"/>
              <a:t>5</a:t>
            </a:r>
            <a:r>
              <a:rPr lang="cs-CZ" sz="2400" dirty="0" smtClean="0">
                <a:solidFill>
                  <a:srgbClr val="422C16"/>
                </a:solidFill>
                <a:sym typeface="Symbol"/>
              </a:rPr>
              <a:t>x</a:t>
            </a:r>
            <a:r>
              <a:rPr lang="cs-CZ" sz="2400" dirty="0" smtClean="0">
                <a:solidFill>
                  <a:srgbClr val="422C16"/>
                </a:solidFill>
              </a:rPr>
              <a:t> </a:t>
            </a:r>
            <a:r>
              <a:rPr lang="cs-CZ" sz="2400" dirty="0">
                <a:solidFill>
                  <a:srgbClr val="422C16"/>
                </a:solidFill>
              </a:rPr>
              <a:t>- 2 </a:t>
            </a:r>
            <a:r>
              <a:rPr lang="cs-CZ" sz="2400" dirty="0">
                <a:solidFill>
                  <a:srgbClr val="422C16"/>
                </a:solidFill>
                <a:sym typeface="Symbol"/>
              </a:rPr>
              <a:t></a:t>
            </a:r>
            <a:r>
              <a:rPr lang="cs-CZ" sz="2400" dirty="0">
                <a:solidFill>
                  <a:srgbClr val="422C16"/>
                </a:solidFill>
              </a:rPr>
              <a:t> </a:t>
            </a:r>
            <a:r>
              <a:rPr lang="cs-CZ" sz="2400" dirty="0" smtClean="0">
                <a:solidFill>
                  <a:srgbClr val="422C16"/>
                </a:solidFill>
              </a:rPr>
              <a:t>x - 10</a:t>
            </a:r>
            <a:endParaRPr lang="cs-CZ" sz="2400" dirty="0" smtClean="0">
              <a:sym typeface="Symbol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cs-CZ" sz="2400" dirty="0">
                <a:sym typeface="Symbol"/>
              </a:rPr>
              <a:t>	 </a:t>
            </a:r>
            <a:r>
              <a:rPr lang="cs-CZ" sz="2400" dirty="0" smtClean="0">
                <a:sym typeface="Symbol"/>
              </a:rPr>
              <a:t> 	  5x - x</a:t>
            </a:r>
            <a:r>
              <a:rPr lang="cs-CZ" sz="2400" dirty="0" smtClean="0"/>
              <a:t> </a:t>
            </a:r>
            <a:r>
              <a:rPr lang="cs-CZ" sz="2400" dirty="0">
                <a:solidFill>
                  <a:srgbClr val="422C16"/>
                </a:solidFill>
                <a:sym typeface="Symbol"/>
              </a:rPr>
              <a:t> </a:t>
            </a:r>
            <a:r>
              <a:rPr lang="cs-CZ" sz="2400" dirty="0" smtClean="0">
                <a:sym typeface="Symbol"/>
              </a:rPr>
              <a:t>2 - 10 </a:t>
            </a:r>
            <a:r>
              <a:rPr lang="cs-CZ" sz="2400" kern="0" dirty="0" smtClean="0">
                <a:sym typeface="Symbol"/>
              </a:rPr>
              <a:t>	       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tabLst>
                <a:tab pos="2332038" algn="l"/>
              </a:tabLst>
              <a:defRPr/>
            </a:pPr>
            <a:r>
              <a:rPr lang="cs-CZ" sz="2400" kern="0" dirty="0">
                <a:solidFill>
                  <a:srgbClr val="3366FF"/>
                </a:solidFill>
                <a:sym typeface="Symbol"/>
              </a:rPr>
              <a:t>	</a:t>
            </a:r>
            <a:r>
              <a:rPr lang="cs-CZ" sz="2400" kern="0" dirty="0" smtClean="0">
                <a:solidFill>
                  <a:srgbClr val="3366FF"/>
                </a:solidFill>
                <a:sym typeface="Symbol"/>
              </a:rPr>
              <a:t> </a:t>
            </a:r>
            <a:r>
              <a:rPr lang="cs-CZ" sz="2400" kern="0" dirty="0">
                <a:sym typeface="Symbol"/>
              </a:rPr>
              <a:t>4</a:t>
            </a:r>
            <a:r>
              <a:rPr lang="cs-CZ" sz="2400" dirty="0" smtClean="0">
                <a:sym typeface="Symbol"/>
              </a:rPr>
              <a:t>x</a:t>
            </a:r>
            <a:r>
              <a:rPr lang="cs-CZ" sz="2400" dirty="0" smtClean="0"/>
              <a:t> </a:t>
            </a:r>
            <a:r>
              <a:rPr lang="cs-CZ" sz="2400" dirty="0">
                <a:solidFill>
                  <a:srgbClr val="422C16"/>
                </a:solidFill>
                <a:sym typeface="Symbol"/>
              </a:rPr>
              <a:t> </a:t>
            </a:r>
            <a:r>
              <a:rPr lang="cs-CZ" sz="2400" dirty="0" smtClean="0">
                <a:solidFill>
                  <a:srgbClr val="422C16"/>
                </a:solidFill>
                <a:sym typeface="Symbol"/>
              </a:rPr>
              <a:t>-8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tabLst>
                <a:tab pos="2332038" algn="l"/>
              </a:tabLst>
              <a:defRPr/>
            </a:pPr>
            <a:r>
              <a:rPr lang="cs-CZ" sz="2400" dirty="0">
                <a:solidFill>
                  <a:srgbClr val="422C16"/>
                </a:solidFill>
                <a:sym typeface="Symbol"/>
              </a:rPr>
              <a:t>	</a:t>
            </a:r>
            <a:r>
              <a:rPr lang="cs-CZ" sz="2400" dirty="0" smtClean="0">
                <a:solidFill>
                  <a:srgbClr val="422C16"/>
                </a:solidFill>
                <a:sym typeface="Symbol"/>
              </a:rPr>
              <a:t>   x  -2</a:t>
            </a:r>
            <a:r>
              <a:rPr lang="cs-CZ" sz="2400" dirty="0" smtClean="0">
                <a:sym typeface="Symbol"/>
              </a:rPr>
              <a:t> </a:t>
            </a:r>
            <a:endParaRPr lang="cs-CZ" sz="2400" kern="0" dirty="0" smtClean="0">
              <a:solidFill>
                <a:srgbClr val="3366FF"/>
              </a:solidFill>
              <a:sym typeface="Symbol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cs-CZ" sz="2400" kern="0" dirty="0" smtClean="0"/>
              <a:t>		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endParaRPr lang="cs-CZ" sz="2400" kern="0" dirty="0" smtClean="0"/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4272632" y="3708079"/>
            <a:ext cx="2268252" cy="54347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2597716" y="3643159"/>
            <a:ext cx="3054404" cy="793953"/>
          </a:xfrm>
          <a:prstGeom prst="straightConnector1">
            <a:avLst/>
          </a:prstGeom>
          <a:ln w="15875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3449791" y="5468281"/>
            <a:ext cx="1200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cs-CZ" sz="2800" kern="0" dirty="0">
                <a:solidFill>
                  <a:srgbClr val="3366FF"/>
                </a:solidFill>
              </a:rPr>
              <a:t>K</a:t>
            </a:r>
            <a:r>
              <a:rPr lang="cs-CZ" sz="2800" kern="0" dirty="0" smtClean="0"/>
              <a:t> = </a:t>
            </a:r>
            <a:r>
              <a:rPr lang="cs-CZ" sz="2800" kern="0" dirty="0">
                <a:sym typeface="Symbol"/>
              </a:rPr>
              <a:t></a:t>
            </a:r>
            <a:r>
              <a:rPr lang="cs-CZ" sz="2800" kern="0" dirty="0" smtClean="0">
                <a:sym typeface="Symbol"/>
              </a:rPr>
              <a:t> </a:t>
            </a:r>
            <a:endParaRPr lang="cs-CZ" sz="2800" dirty="0">
              <a:sym typeface="Symbol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5125393" y="4593574"/>
            <a:ext cx="2830983" cy="495300"/>
            <a:chOff x="7281045" y="4593575"/>
            <a:chExt cx="2830983" cy="495300"/>
          </a:xfrm>
        </p:grpSpPr>
        <p:cxnSp>
          <p:nvCxnSpPr>
            <p:cNvPr id="11" name="Přímá spojovací čára 25"/>
            <p:cNvCxnSpPr/>
            <p:nvPr/>
          </p:nvCxnSpPr>
          <p:spPr bwMode="auto">
            <a:xfrm flipV="1">
              <a:off x="7281045" y="4593575"/>
              <a:ext cx="0" cy="4953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Přímá spojovací šipka 26"/>
            <p:cNvCxnSpPr/>
            <p:nvPr/>
          </p:nvCxnSpPr>
          <p:spPr bwMode="auto">
            <a:xfrm>
              <a:off x="7281045" y="4593575"/>
              <a:ext cx="283098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6" name="Skupina 15"/>
          <p:cNvGrpSpPr/>
          <p:nvPr/>
        </p:nvGrpSpPr>
        <p:grpSpPr>
          <a:xfrm>
            <a:off x="395536" y="4372192"/>
            <a:ext cx="4038872" cy="663765"/>
            <a:chOff x="3242173" y="4425110"/>
            <a:chExt cx="4038872" cy="663765"/>
          </a:xfrm>
        </p:grpSpPr>
        <p:cxnSp>
          <p:nvCxnSpPr>
            <p:cNvPr id="18" name="Přímá spojovací čára 25"/>
            <p:cNvCxnSpPr/>
            <p:nvPr/>
          </p:nvCxnSpPr>
          <p:spPr bwMode="auto">
            <a:xfrm flipV="1">
              <a:off x="7281045" y="4425110"/>
              <a:ext cx="0" cy="663765"/>
            </a:xfrm>
            <a:prstGeom prst="line">
              <a:avLst/>
            </a:prstGeom>
            <a:solidFill>
              <a:schemeClr val="accent1"/>
            </a:solidFill>
            <a:ln w="3175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Přímá spojovací šipka 26"/>
            <p:cNvCxnSpPr/>
            <p:nvPr/>
          </p:nvCxnSpPr>
          <p:spPr bwMode="auto">
            <a:xfrm flipH="1">
              <a:off x="3242173" y="4425110"/>
              <a:ext cx="4038872" cy="0"/>
            </a:xfrm>
            <a:prstGeom prst="straightConnector1">
              <a:avLst/>
            </a:prstGeom>
            <a:solidFill>
              <a:schemeClr val="accent1"/>
            </a:solidFill>
            <a:ln w="3175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7559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9" grpId="0" build="p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Podílový tvar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250825" y="2060848"/>
            <a:ext cx="87137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cs-CZ" sz="2400" b="1" dirty="0">
                <a:latin typeface="+mn-lt"/>
              </a:rPr>
              <a:t>Nerovnice</a:t>
            </a:r>
            <a:r>
              <a:rPr lang="cs-CZ" sz="2400" dirty="0"/>
              <a:t> </a:t>
            </a:r>
            <a:r>
              <a:rPr lang="cs-CZ" sz="2400" dirty="0">
                <a:latin typeface="Arial" charset="0"/>
              </a:rPr>
              <a:t>v podílovém tvaru obsahuje výraz s proměnnou </a:t>
            </a:r>
            <a:r>
              <a:rPr lang="cs-CZ" sz="2400" dirty="0" smtClean="0">
                <a:latin typeface="Arial" charset="0"/>
              </a:rPr>
              <a:t>ve jmenovateli.</a:t>
            </a:r>
            <a:endParaRPr lang="cs-CZ" sz="2400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681533"/>
              </p:ext>
            </p:extLst>
          </p:nvPr>
        </p:nvGraphicFramePr>
        <p:xfrm>
          <a:off x="1949450" y="3079750"/>
          <a:ext cx="1500188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Rovnice" r:id="rId3" imgW="583920" imgH="393480" progId="Equation.3">
                  <p:embed/>
                </p:oleObj>
              </mc:Choice>
              <mc:Fallback>
                <p:oleObj name="Rovnice" r:id="rId3" imgW="583920" imgH="39348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450" y="3079750"/>
                        <a:ext cx="1500188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892104"/>
              </p:ext>
            </p:extLst>
          </p:nvPr>
        </p:nvGraphicFramePr>
        <p:xfrm>
          <a:off x="4932040" y="3140968"/>
          <a:ext cx="1365250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Rovnice" r:id="rId5" imgW="558720" imgH="393480" progId="Equation.3">
                  <p:embed/>
                </p:oleObj>
              </mc:Choice>
              <mc:Fallback>
                <p:oleObj name="Rovnice" r:id="rId5" imgW="558720" imgH="39348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3140968"/>
                        <a:ext cx="1365250" cy="96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538274"/>
              </p:ext>
            </p:extLst>
          </p:nvPr>
        </p:nvGraphicFramePr>
        <p:xfrm>
          <a:off x="1865313" y="4509120"/>
          <a:ext cx="1790418" cy="1008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Rovnice" r:id="rId7" imgW="698400" imgH="393480" progId="Equation.3">
                  <p:embed/>
                </p:oleObj>
              </mc:Choice>
              <mc:Fallback>
                <p:oleObj name="Rovnice" r:id="rId7" imgW="698400" imgH="39348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4509120"/>
                        <a:ext cx="1790418" cy="10081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084267"/>
              </p:ext>
            </p:extLst>
          </p:nvPr>
        </p:nvGraphicFramePr>
        <p:xfrm>
          <a:off x="4932040" y="4555207"/>
          <a:ext cx="158432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Rovnice" r:id="rId9" imgW="647640" imgH="393480" progId="Equation.3">
                  <p:embed/>
                </p:oleObj>
              </mc:Choice>
              <mc:Fallback>
                <p:oleObj name="Rovnice" r:id="rId9" imgW="647640" imgH="39348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4555207"/>
                        <a:ext cx="1584325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617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Příklad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661691" y="4198277"/>
            <a:ext cx="4392488" cy="1581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cs-CZ" sz="2000" kern="0" dirty="0" smtClean="0"/>
              <a:t>Určíme nulové body  z čitatele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cs-CZ" sz="2400" kern="0" dirty="0" smtClean="0"/>
              <a:t> 4 - x = </a:t>
            </a:r>
            <a:r>
              <a:rPr lang="cs-CZ" sz="2400" dirty="0" smtClean="0">
                <a:sym typeface="Symbol"/>
              </a:rPr>
              <a:t>0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cs-CZ" sz="2000" dirty="0" smtClean="0">
                <a:sym typeface="Symbol"/>
              </a:rPr>
              <a:t>a  ze jmenovatele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cs-CZ" sz="2400" dirty="0" smtClean="0">
                <a:sym typeface="Symbol"/>
              </a:rPr>
              <a:t> </a:t>
            </a:r>
            <a:r>
              <a:rPr lang="cs-CZ" sz="2400" dirty="0" smtClean="0"/>
              <a:t>x + 3 =</a:t>
            </a:r>
            <a:r>
              <a:rPr lang="cs-CZ" sz="2400" dirty="0" smtClean="0">
                <a:sym typeface="Symbol"/>
              </a:rPr>
              <a:t> 0</a:t>
            </a:r>
            <a:endParaRPr lang="cs-CZ" sz="2400" kern="0" dirty="0">
              <a:sym typeface="Symbol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endParaRPr lang="cs-CZ" sz="2400" kern="0" dirty="0" smtClean="0"/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cs-CZ" sz="2400" kern="0" dirty="0" smtClean="0">
                <a:sym typeface="Symbol"/>
              </a:rPr>
              <a:t>	</a:t>
            </a:r>
            <a:r>
              <a:rPr lang="cs-CZ" sz="2400" kern="0" dirty="0">
                <a:sym typeface="Symbol"/>
              </a:rPr>
              <a:t> </a:t>
            </a:r>
            <a:r>
              <a:rPr lang="cs-CZ" sz="2400" kern="0" dirty="0" smtClean="0">
                <a:sym typeface="Symbol"/>
              </a:rPr>
              <a:t>	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cs-CZ" sz="2400" kern="0" dirty="0">
                <a:solidFill>
                  <a:srgbClr val="3366FF"/>
                </a:solidFill>
                <a:sym typeface="Symbol"/>
              </a:rPr>
              <a:t>	</a:t>
            </a:r>
            <a:r>
              <a:rPr lang="cs-CZ" sz="2400" kern="0" dirty="0" smtClean="0">
                <a:solidFill>
                  <a:srgbClr val="3366FF"/>
                </a:solidFill>
                <a:sym typeface="Symbol"/>
              </a:rPr>
              <a:t>		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cs-CZ" sz="2400" kern="0" dirty="0" smtClean="0"/>
              <a:t>		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endParaRPr lang="cs-CZ" sz="2400" kern="0" dirty="0" smtClean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4716016" y="5366048"/>
            <a:ext cx="612068" cy="0"/>
          </a:xfrm>
          <a:prstGeom prst="straightConnector1">
            <a:avLst/>
          </a:prstGeom>
          <a:ln w="15875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vojitá šipka 16"/>
          <p:cNvSpPr/>
          <p:nvPr/>
        </p:nvSpPr>
        <p:spPr>
          <a:xfrm rot="5400000">
            <a:off x="4005654" y="3569313"/>
            <a:ext cx="360040" cy="65547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860999" y="2204864"/>
            <a:ext cx="2324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Řešte nerovnici</a:t>
            </a:r>
            <a:endParaRPr lang="cs-CZ" sz="2400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08828"/>
              </p:ext>
            </p:extLst>
          </p:nvPr>
        </p:nvGraphicFramePr>
        <p:xfrm>
          <a:off x="4443413" y="2100263"/>
          <a:ext cx="133667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Rovnice" r:id="rId3" imgW="583920" imgH="393480" progId="Equation.3">
                  <p:embed/>
                </p:oleObj>
              </mc:Choice>
              <mc:Fallback>
                <p:oleObj name="Rovnice" r:id="rId3" imgW="583920" imgH="39348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3413" y="2100263"/>
                        <a:ext cx="1336675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637354" y="3228945"/>
            <a:ext cx="79200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000" dirty="0" smtClean="0">
                <a:solidFill>
                  <a:srgbClr val="FF0000"/>
                </a:solidFill>
                <a:latin typeface="Arial" charset="0"/>
              </a:rPr>
              <a:t>Nelze vynásobit jmenovatelem – může být kladný </a:t>
            </a:r>
            <a:r>
              <a:rPr lang="cs-CZ" sz="2000" dirty="0">
                <a:solidFill>
                  <a:srgbClr val="FF0000"/>
                </a:solidFill>
                <a:latin typeface="Arial" charset="0"/>
              </a:rPr>
              <a:t>nebo záporný.</a:t>
            </a:r>
          </a:p>
        </p:txBody>
      </p:sp>
      <p:sp>
        <p:nvSpPr>
          <p:cNvPr id="5" name="Obdélník 4"/>
          <p:cNvSpPr/>
          <p:nvPr/>
        </p:nvSpPr>
        <p:spPr>
          <a:xfrm>
            <a:off x="5671480" y="4493754"/>
            <a:ext cx="944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cs-CZ" sz="2400" kern="0" dirty="0" smtClean="0"/>
              <a:t> </a:t>
            </a:r>
            <a:r>
              <a:rPr lang="cs-CZ" sz="2400" kern="0" dirty="0"/>
              <a:t>x = </a:t>
            </a:r>
            <a:r>
              <a:rPr lang="cs-CZ" sz="2400" kern="0" dirty="0" smtClean="0"/>
              <a:t>4</a:t>
            </a:r>
            <a:endParaRPr lang="cs-CZ" sz="2400" dirty="0">
              <a:sym typeface="Symbol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5685157" y="5142383"/>
            <a:ext cx="1047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cs-CZ" sz="2400" kern="0" dirty="0" smtClean="0"/>
              <a:t> </a:t>
            </a:r>
            <a:r>
              <a:rPr lang="cs-CZ" sz="2400" kern="0" dirty="0"/>
              <a:t>x = </a:t>
            </a:r>
            <a:r>
              <a:rPr lang="cs-CZ" sz="2400" kern="0" dirty="0" smtClean="0"/>
              <a:t>-3</a:t>
            </a:r>
            <a:endParaRPr lang="cs-CZ" sz="2400" dirty="0">
              <a:sym typeface="Symbol"/>
            </a:endParaRPr>
          </a:p>
        </p:txBody>
      </p:sp>
      <p:cxnSp>
        <p:nvCxnSpPr>
          <p:cNvPr id="23" name="Přímá spojnice se šipkou 22"/>
          <p:cNvCxnSpPr/>
          <p:nvPr/>
        </p:nvCxnSpPr>
        <p:spPr>
          <a:xfrm>
            <a:off x="4716016" y="4730130"/>
            <a:ext cx="612068" cy="0"/>
          </a:xfrm>
          <a:prstGeom prst="straightConnector1">
            <a:avLst/>
          </a:prstGeom>
          <a:ln w="15875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827545"/>
              </p:ext>
            </p:extLst>
          </p:nvPr>
        </p:nvGraphicFramePr>
        <p:xfrm>
          <a:off x="3100040" y="5815885"/>
          <a:ext cx="363220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Rovnice" r:id="rId5" imgW="1587240" imgH="215640" progId="Equation.3">
                  <p:embed/>
                </p:oleObj>
              </mc:Choice>
              <mc:Fallback>
                <p:oleObj name="Rovnice" r:id="rId5" imgW="1587240" imgH="215640" progId="Equation.3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0040" y="5815885"/>
                        <a:ext cx="3632200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bdélník 21"/>
          <p:cNvSpPr/>
          <p:nvPr/>
        </p:nvSpPr>
        <p:spPr>
          <a:xfrm>
            <a:off x="2433110" y="5780137"/>
            <a:ext cx="6607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kern="0" dirty="0">
                <a:sym typeface="Symbol"/>
              </a:rPr>
              <a:t>R </a:t>
            </a:r>
            <a:r>
              <a:rPr lang="cs-CZ" sz="2000" kern="0" dirty="0" smtClean="0">
                <a:sym typeface="Symbol"/>
              </a:rPr>
              <a:t> =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1834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7" grpId="0" animBg="1"/>
      <p:bldP spid="11" grpId="0"/>
      <p:bldP spid="5" grpId="0"/>
      <p:bldP spid="16" grpId="0"/>
      <p:bldP spid="22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6692</TotalTime>
  <Words>305</Words>
  <Application>Microsoft Office PowerPoint</Application>
  <PresentationFormat>Předvádění na obrazovce (4:3)</PresentationFormat>
  <Paragraphs>88</Paragraphs>
  <Slides>11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Diseño predeterminado</vt:lpstr>
      <vt:lpstr>Rovnice</vt:lpstr>
      <vt:lpstr>Rovnice a nerovnice</vt:lpstr>
      <vt:lpstr>Co je soustava nerovnic ?</vt:lpstr>
      <vt:lpstr>Řešení nerovnic</vt:lpstr>
      <vt:lpstr> Příklad 1 </vt:lpstr>
      <vt:lpstr> Řešení</vt:lpstr>
      <vt:lpstr> Příklad 2 </vt:lpstr>
      <vt:lpstr> Řešení</vt:lpstr>
      <vt:lpstr> Podílový tvar</vt:lpstr>
      <vt:lpstr> Příklad</vt:lpstr>
      <vt:lpstr> Řešení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Mariajose;SŠ-COPT KM</dc:creator>
  <cp:keywords>Nerovnice</cp:keywords>
  <cp:lastModifiedBy>kacerova</cp:lastModifiedBy>
  <cp:revision>616</cp:revision>
  <dcterms:created xsi:type="dcterms:W3CDTF">2010-05-23T14:28:12Z</dcterms:created>
  <dcterms:modified xsi:type="dcterms:W3CDTF">2013-11-28T12:48:40Z</dcterms:modified>
</cp:coreProperties>
</file>