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5" r:id="rId7"/>
    <p:sldId id="263" r:id="rId8"/>
    <p:sldId id="266" r:id="rId9"/>
    <p:sldId id="264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422C16"/>
    <a:srgbClr val="0C788E"/>
    <a:srgbClr val="025198"/>
    <a:srgbClr val="000099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4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8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18.wmf"/><Relationship Id="rId11" Type="http://schemas.openxmlformats.org/officeDocument/2006/relationships/image" Target="../media/image35.wmf"/><Relationship Id="rId5" Type="http://schemas.openxmlformats.org/officeDocument/2006/relationships/image" Target="../media/image30.wmf"/><Relationship Id="rId10" Type="http://schemas.openxmlformats.org/officeDocument/2006/relationships/image" Target="../media/image34.wmf"/><Relationship Id="rId4" Type="http://schemas.openxmlformats.org/officeDocument/2006/relationships/image" Target="../media/image29.wmf"/><Relationship Id="rId9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8581-0443-4882-8871-D17B3A19E525}" type="datetimeFigureOut">
              <a:rPr lang="cs-CZ" smtClean="0"/>
              <a:t>25.11.2013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8CAB1-2D31-4021-B767-B9889BBCD1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3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3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7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oleObject" Target="../embeddings/oleObject33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18.wmf"/><Relationship Id="rId22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hyperlink" Target="http://www.geogebratube.org/student/m145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Soustavy rovnic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VY_32_INOVACE_RONE_04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082332"/>
              </p:ext>
            </p:extLst>
          </p:nvPr>
        </p:nvGraphicFramePr>
        <p:xfrm>
          <a:off x="3720530" y="5487627"/>
          <a:ext cx="779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Rovnice" r:id="rId3" imgW="368280" imgH="203040" progId="Equation.3">
                  <p:embed/>
                </p:oleObj>
              </mc:Choice>
              <mc:Fallback>
                <p:oleObj name="Rovnice" r:id="rId3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0530" y="5487627"/>
                        <a:ext cx="7794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1987836"/>
              </p:ext>
            </p:extLst>
          </p:nvPr>
        </p:nvGraphicFramePr>
        <p:xfrm>
          <a:off x="3563888" y="2508250"/>
          <a:ext cx="170021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Rovnice" r:id="rId5" imgW="634680" imgH="431640" progId="Equation.3">
                  <p:embed/>
                </p:oleObj>
              </mc:Choice>
              <mc:Fallback>
                <p:oleObj name="Rovnice" r:id="rId5" imgW="634680" imgH="431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508250"/>
                        <a:ext cx="1700213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3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70713"/>
            <a:ext cx="7200800" cy="493216"/>
          </a:xfrm>
        </p:spPr>
        <p:txBody>
          <a:bodyPr/>
          <a:lstStyle/>
          <a:p>
            <a:pPr marL="463550" indent="0">
              <a:buNone/>
            </a:pPr>
            <a:r>
              <a:rPr lang="cs-CZ" sz="2400" dirty="0" smtClean="0"/>
              <a:t>Řešte soustavu dvou rovnic o dvou neznámých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711055" y="2570420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s-CZ" altLang="cs-CZ" sz="2400" dirty="0">
              <a:latin typeface="+mn-lt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542560" y="3445362"/>
            <a:ext cx="7914864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smtClean="0"/>
              <a:t>Porovnávací </a:t>
            </a:r>
            <a:r>
              <a:rPr lang="cs-CZ" altLang="cs-CZ" sz="2000" dirty="0"/>
              <a:t>metoda</a:t>
            </a:r>
            <a:endParaRPr lang="cs-CZ" altLang="cs-CZ" sz="20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	</a:t>
            </a: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				              K= </a:t>
            </a:r>
            <a:r>
              <a:rPr lang="cs-CZ" altLang="cs-CZ" sz="2800" dirty="0" smtClean="0">
                <a:latin typeface="+mn-lt"/>
                <a:sym typeface="Symbol"/>
              </a:rPr>
              <a:t> 1; 2</a:t>
            </a:r>
            <a:endParaRPr lang="cs-CZ" altLang="cs-CZ" sz="2800" dirty="0">
              <a:latin typeface="+mn-lt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063188" y="3435424"/>
            <a:ext cx="23008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 flipV="1">
            <a:off x="3782920" y="5875684"/>
            <a:ext cx="71707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3779913" y="5805264"/>
            <a:ext cx="72008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162430"/>
              </p:ext>
            </p:extLst>
          </p:nvPr>
        </p:nvGraphicFramePr>
        <p:xfrm>
          <a:off x="3573463" y="2943225"/>
          <a:ext cx="17653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Rovnice" r:id="rId7" imgW="660240" imgH="203040" progId="Equation.3">
                  <p:embed/>
                </p:oleObj>
              </mc:Choice>
              <mc:Fallback>
                <p:oleObj name="Rovnice" r:id="rId7" imgW="660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63" y="2943225"/>
                        <a:ext cx="17653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027014"/>
              </p:ext>
            </p:extLst>
          </p:nvPr>
        </p:nvGraphicFramePr>
        <p:xfrm>
          <a:off x="3033713" y="3457575"/>
          <a:ext cx="21669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" name="Rovnice" r:id="rId9" imgW="914400" imgH="177480" progId="Equation.3">
                  <p:embed/>
                </p:oleObj>
              </mc:Choice>
              <mc:Fallback>
                <p:oleObj name="Rovnice" r:id="rId9" imgW="914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457575"/>
                        <a:ext cx="216693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06080"/>
              </p:ext>
            </p:extLst>
          </p:nvPr>
        </p:nvGraphicFramePr>
        <p:xfrm>
          <a:off x="2843808" y="3824288"/>
          <a:ext cx="21415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Rovnice" r:id="rId11" imgW="914400" imgH="177480" progId="Equation.3">
                  <p:embed/>
                </p:oleObj>
              </mc:Choice>
              <mc:Fallback>
                <p:oleObj name="Rovnice" r:id="rId11" imgW="914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24288"/>
                        <a:ext cx="21415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823318"/>
              </p:ext>
            </p:extLst>
          </p:nvPr>
        </p:nvGraphicFramePr>
        <p:xfrm>
          <a:off x="3729484" y="4221088"/>
          <a:ext cx="698500" cy="39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Rovnice" r:id="rId13" imgW="329914" imgH="177646" progId="Equation.3">
                  <p:embed/>
                </p:oleObj>
              </mc:Choice>
              <mc:Fallback>
                <p:oleObj name="Rovnice" r:id="rId13" imgW="329914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484" y="4221088"/>
                        <a:ext cx="698500" cy="390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14604"/>
              </p:ext>
            </p:extLst>
          </p:nvPr>
        </p:nvGraphicFramePr>
        <p:xfrm>
          <a:off x="3459353" y="5013177"/>
          <a:ext cx="1544695" cy="46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Rovnice" r:id="rId15" imgW="672840" imgH="203040" progId="Equation.3">
                  <p:embed/>
                </p:oleObj>
              </mc:Choice>
              <mc:Fallback>
                <p:oleObj name="Rovnice" r:id="rId15" imgW="672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353" y="5013177"/>
                        <a:ext cx="1544695" cy="464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3735887" y="4579541"/>
            <a:ext cx="863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3735887" y="4653136"/>
            <a:ext cx="863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3" name="Obj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927125"/>
              </p:ext>
            </p:extLst>
          </p:nvPr>
        </p:nvGraphicFramePr>
        <p:xfrm>
          <a:off x="6228184" y="3682925"/>
          <a:ext cx="14493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Rovnice" r:id="rId17" imgW="749160" imgH="279360" progId="Equation.3">
                  <p:embed/>
                </p:oleObj>
              </mc:Choice>
              <mc:Fallback>
                <p:oleObj name="Rovnice" r:id="rId17" imgW="7491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682925"/>
                        <a:ext cx="144938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562190"/>
              </p:ext>
            </p:extLst>
          </p:nvPr>
        </p:nvGraphicFramePr>
        <p:xfrm>
          <a:off x="6205538" y="4186982"/>
          <a:ext cx="24828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3" name="Rovnice" r:id="rId19" imgW="1282680" imgH="279360" progId="Equation.3">
                  <p:embed/>
                </p:oleObj>
              </mc:Choice>
              <mc:Fallback>
                <p:oleObj name="Rovnice" r:id="rId19" imgW="1282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4186982"/>
                        <a:ext cx="24828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923431"/>
              </p:ext>
            </p:extLst>
          </p:nvPr>
        </p:nvGraphicFramePr>
        <p:xfrm>
          <a:off x="6215063" y="4619030"/>
          <a:ext cx="14763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" name="Rovnice" r:id="rId21" imgW="761760" imgH="279360" progId="Equation.3">
                  <p:embed/>
                </p:oleObj>
              </mc:Choice>
              <mc:Fallback>
                <p:oleObj name="Rovnice" r:id="rId21" imgW="761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4619030"/>
                        <a:ext cx="147637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993296"/>
              </p:ext>
            </p:extLst>
          </p:nvPr>
        </p:nvGraphicFramePr>
        <p:xfrm>
          <a:off x="6216401" y="5051077"/>
          <a:ext cx="25320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Rovnice" r:id="rId23" imgW="1307880" imgH="279360" progId="Equation.3">
                  <p:embed/>
                </p:oleObj>
              </mc:Choice>
              <mc:Fallback>
                <p:oleObj name="Rovnice" r:id="rId23" imgW="1307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401" y="5051077"/>
                        <a:ext cx="25320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Skupina 39"/>
          <p:cNvGrpSpPr/>
          <p:nvPr/>
        </p:nvGrpSpPr>
        <p:grpSpPr>
          <a:xfrm>
            <a:off x="5292081" y="3212978"/>
            <a:ext cx="397444" cy="1207695"/>
            <a:chOff x="5417147" y="3428998"/>
            <a:chExt cx="325437" cy="1207695"/>
          </a:xfrm>
        </p:grpSpPr>
        <p:sp>
          <p:nvSpPr>
            <p:cNvPr id="41" name="Line 19"/>
            <p:cNvSpPr>
              <a:spLocks noChangeShapeType="1"/>
            </p:cNvSpPr>
            <p:nvPr/>
          </p:nvSpPr>
          <p:spPr bwMode="auto">
            <a:xfrm flipV="1">
              <a:off x="5742584" y="3428998"/>
              <a:ext cx="0" cy="120769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 flipH="1" flipV="1">
              <a:off x="5417147" y="3429001"/>
              <a:ext cx="3238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4" name="Přímá spojnice 3"/>
          <p:cNvCxnSpPr>
            <a:endCxn id="41" idx="0"/>
          </p:cNvCxnSpPr>
          <p:nvPr/>
        </p:nvCxnSpPr>
        <p:spPr>
          <a:xfrm>
            <a:off x="4604015" y="4420673"/>
            <a:ext cx="108551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6156176" y="3198754"/>
            <a:ext cx="1296144" cy="493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kern="0" dirty="0"/>
              <a:t>Z</a:t>
            </a:r>
            <a:r>
              <a:rPr lang="cs-CZ" sz="2000" kern="0" dirty="0" smtClean="0"/>
              <a:t>kouška</a:t>
            </a:r>
            <a:r>
              <a:rPr lang="cs-CZ" sz="2400" kern="0" dirty="0" smtClean="0"/>
              <a:t>:</a:t>
            </a:r>
            <a:endParaRPr lang="cs-CZ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167989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8" grpId="0" animBg="1"/>
      <p:bldP spid="16" grpId="0" animBg="1"/>
      <p:bldP spid="17" grpId="0" animBg="1"/>
      <p:bldP spid="34" grpId="0" animBg="1"/>
      <p:bldP spid="35" grpId="0" animBg="1"/>
      <p:bldP spid="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Grafické řešení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71688"/>
            <a:ext cx="6768752" cy="493216"/>
          </a:xfrm>
        </p:spPr>
        <p:txBody>
          <a:bodyPr/>
          <a:lstStyle/>
          <a:p>
            <a:pPr marL="463550" indent="0">
              <a:buNone/>
            </a:pPr>
            <a:r>
              <a:rPr lang="cs-CZ" sz="2400" dirty="0" smtClean="0">
                <a:solidFill>
                  <a:srgbClr val="3366FF"/>
                </a:solidFill>
              </a:rPr>
              <a:t>Hledáme společné body 2 přímek </a:t>
            </a:r>
            <a:endParaRPr lang="cs-CZ" altLang="cs-CZ" sz="2400" dirty="0">
              <a:solidFill>
                <a:srgbClr val="3366FF"/>
              </a:solidFill>
            </a:endParaRPr>
          </a:p>
          <a:p>
            <a:pPr marL="463550" indent="0">
              <a:buNone/>
            </a:pPr>
            <a:endParaRPr lang="cs-CZ" sz="2400" dirty="0" smtClean="0"/>
          </a:p>
          <a:p>
            <a:pPr marL="450850" indent="0">
              <a:buNone/>
            </a:pPr>
            <a:r>
              <a:rPr lang="cs-CZ" altLang="cs-CZ" sz="2400" i="1" dirty="0" smtClean="0"/>
              <a:t>	</a:t>
            </a:r>
            <a:endParaRPr lang="cs-CZ" sz="2800" dirty="0" smtClean="0"/>
          </a:p>
        </p:txBody>
      </p:sp>
      <p:pic>
        <p:nvPicPr>
          <p:cNvPr id="3" name="Obrázek 2" descr="Výřez obrazovky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459563"/>
            <a:ext cx="5287398" cy="398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88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ČERMÁK,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pPr marL="342900" indent="-342900" eaLnBrk="0" hangingPunct="0">
              <a:spcBef>
                <a:spcPct val="20000"/>
              </a:spcBef>
              <a:buChar char="•"/>
            </a:pPr>
            <a:r>
              <a:rPr lang="it-IT" dirty="0"/>
              <a:t>[online]. </a:t>
            </a:r>
            <a:r>
              <a:rPr lang="it-IT" dirty="0" smtClean="0"/>
              <a:t> </a:t>
            </a:r>
            <a:r>
              <a:rPr lang="it-IT" dirty="0"/>
              <a:t>Dostupné z: http://www.geogebratube.org/student/m1450</a:t>
            </a:r>
            <a:endParaRPr lang="cs-CZ" i="1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2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Soustava lineárních rovnic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400" dirty="0" smtClean="0"/>
              <a:t>je tvořena několika rovnicemi s více neznámými, které platí zároveň</a:t>
            </a:r>
            <a:r>
              <a:rPr lang="cs-CZ" sz="2800" dirty="0" smtClean="0"/>
              <a:t>		</a:t>
            </a:r>
          </a:p>
          <a:p>
            <a:pPr marL="0" indent="0">
              <a:buNone/>
            </a:pPr>
            <a:r>
              <a:rPr lang="cs-CZ" sz="2800" i="1" dirty="0"/>
              <a:t>	</a:t>
            </a:r>
            <a:r>
              <a:rPr lang="cs-CZ" sz="2800" i="1" dirty="0" smtClean="0"/>
              <a:t>		</a:t>
            </a:r>
            <a:r>
              <a:rPr lang="cs-CZ" sz="2600" i="1" dirty="0" smtClean="0"/>
              <a:t>L </a:t>
            </a:r>
            <a:r>
              <a:rPr lang="cs-CZ" sz="2600" i="1" baseline="-25000" dirty="0" smtClean="0"/>
              <a:t>1</a:t>
            </a:r>
            <a:r>
              <a:rPr lang="cs-CZ" sz="2600" i="1" dirty="0" smtClean="0"/>
              <a:t>(x) =</a:t>
            </a:r>
            <a:r>
              <a:rPr lang="cs-CZ" sz="2600" dirty="0" smtClean="0"/>
              <a:t> </a:t>
            </a:r>
            <a:r>
              <a:rPr lang="cs-CZ" sz="2600" i="1" dirty="0" smtClean="0"/>
              <a:t>P</a:t>
            </a:r>
            <a:r>
              <a:rPr lang="cs-CZ" sz="2600" i="1" baseline="-25000" dirty="0"/>
              <a:t>1 </a:t>
            </a:r>
            <a:r>
              <a:rPr lang="cs-CZ" sz="2600" i="1" dirty="0" smtClean="0"/>
              <a:t>(x) 	</a:t>
            </a:r>
          </a:p>
          <a:p>
            <a:pPr marL="0" indent="0">
              <a:buNone/>
            </a:pPr>
            <a:r>
              <a:rPr lang="cs-CZ" sz="2600" i="1" dirty="0" smtClean="0"/>
              <a:t>		</a:t>
            </a:r>
            <a:r>
              <a:rPr lang="cs-CZ" sz="2600" i="1" dirty="0" smtClean="0">
                <a:sym typeface="Symbol"/>
              </a:rPr>
              <a:t></a:t>
            </a:r>
            <a:r>
              <a:rPr lang="cs-CZ" sz="2600" i="1" dirty="0" smtClean="0"/>
              <a:t>	L</a:t>
            </a:r>
            <a:r>
              <a:rPr lang="cs-CZ" sz="2600" i="1" baseline="-25000" dirty="0" smtClean="0"/>
              <a:t>2 </a:t>
            </a:r>
            <a:r>
              <a:rPr lang="cs-CZ" sz="2600" i="1" dirty="0" smtClean="0"/>
              <a:t>(x) =</a:t>
            </a:r>
            <a:r>
              <a:rPr lang="cs-CZ" sz="2600" dirty="0" smtClean="0"/>
              <a:t> </a:t>
            </a:r>
            <a:r>
              <a:rPr lang="cs-CZ" sz="2600" i="1" dirty="0" smtClean="0"/>
              <a:t>P</a:t>
            </a:r>
            <a:r>
              <a:rPr lang="cs-CZ" sz="2600" i="1" baseline="-25000" dirty="0" smtClean="0"/>
              <a:t>2 </a:t>
            </a:r>
            <a:r>
              <a:rPr lang="cs-CZ" sz="2600" i="1" dirty="0" smtClean="0"/>
              <a:t>(x)</a:t>
            </a:r>
          </a:p>
          <a:p>
            <a:pPr marL="0" indent="0" algn="ctr">
              <a:buNone/>
            </a:pPr>
            <a:r>
              <a:rPr lang="cs-CZ" sz="2600" i="1" dirty="0"/>
              <a:t>	</a:t>
            </a:r>
            <a:r>
              <a:rPr lang="cs-CZ" sz="2600" i="1" dirty="0" smtClean="0"/>
              <a:t>		……</a:t>
            </a:r>
            <a:r>
              <a:rPr lang="cs-CZ" sz="2800" i="1" dirty="0" smtClean="0"/>
              <a:t>			</a:t>
            </a:r>
            <a:r>
              <a:rPr lang="cs-CZ" sz="2800" b="1" dirty="0" smtClean="0"/>
              <a:t>	</a:t>
            </a:r>
            <a:endParaRPr lang="cs-CZ" sz="2800" b="1" dirty="0"/>
          </a:p>
          <a:p>
            <a:pPr marL="0" indent="0">
              <a:buNone/>
            </a:pPr>
            <a:r>
              <a:rPr lang="cs-CZ" sz="2800" b="1" dirty="0" smtClean="0"/>
              <a:t>	</a:t>
            </a:r>
            <a:r>
              <a:rPr lang="cs-CZ" sz="2200" b="1" dirty="0" smtClean="0"/>
              <a:t>Příklad:</a:t>
            </a:r>
            <a:r>
              <a:rPr lang="cs-CZ" sz="2800" b="1" dirty="0" smtClean="0"/>
              <a:t>	</a:t>
            </a:r>
            <a:r>
              <a:rPr lang="cs-CZ" sz="2400" b="1" i="1" dirty="0" smtClean="0">
                <a:solidFill>
                  <a:srgbClr val="00B0F0"/>
                </a:solidFill>
              </a:rPr>
              <a:t>3x </a:t>
            </a:r>
            <a:r>
              <a:rPr lang="cs-CZ" sz="2400" b="1" i="1" dirty="0">
                <a:solidFill>
                  <a:srgbClr val="00B0F0"/>
                </a:solidFill>
              </a:rPr>
              <a:t>+</a:t>
            </a:r>
            <a:r>
              <a:rPr lang="cs-CZ" sz="2400" b="1" i="1" dirty="0" smtClean="0">
                <a:solidFill>
                  <a:srgbClr val="00B0F0"/>
                </a:solidFill>
              </a:rPr>
              <a:t> 6 </a:t>
            </a:r>
            <a:r>
              <a:rPr lang="cs-CZ" sz="2400" b="1" i="1" dirty="0">
                <a:solidFill>
                  <a:srgbClr val="00B0F0"/>
                </a:solidFill>
                <a:sym typeface="Symbol"/>
              </a:rPr>
              <a:t>=</a:t>
            </a:r>
            <a:r>
              <a:rPr lang="cs-CZ" sz="2400" b="1" i="1" dirty="0" smtClean="0">
                <a:solidFill>
                  <a:srgbClr val="00B0F0"/>
                </a:solidFill>
                <a:sym typeface="Symbol"/>
              </a:rPr>
              <a:t> 10 + 2y</a:t>
            </a:r>
            <a:endParaRPr lang="cs-CZ" sz="2400" b="1" i="1" dirty="0" smtClean="0">
              <a:solidFill>
                <a:srgbClr val="00B0F0"/>
              </a:solidFill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sz="2400" dirty="0" smtClean="0"/>
              <a:t>			  </a:t>
            </a:r>
            <a:r>
              <a:rPr lang="cs-CZ" sz="2400" b="1" i="1" dirty="0" smtClean="0">
                <a:solidFill>
                  <a:srgbClr val="00B0F0"/>
                </a:solidFill>
              </a:rPr>
              <a:t>x </a:t>
            </a:r>
            <a:r>
              <a:rPr lang="cs-CZ" sz="2400" b="1" i="1" dirty="0">
                <a:solidFill>
                  <a:srgbClr val="00B0F0"/>
                </a:solidFill>
              </a:rPr>
              <a:t>+ </a:t>
            </a:r>
            <a:r>
              <a:rPr lang="cs-CZ" sz="2400" b="1" i="1" dirty="0" smtClean="0">
                <a:solidFill>
                  <a:srgbClr val="00B0F0"/>
                </a:solidFill>
              </a:rPr>
              <a:t>y </a:t>
            </a:r>
            <a:r>
              <a:rPr lang="cs-CZ" sz="2400" b="1" i="1" dirty="0">
                <a:solidFill>
                  <a:srgbClr val="00B0F0"/>
                </a:solidFill>
                <a:sym typeface="Symbol"/>
              </a:rPr>
              <a:t>= 10 </a:t>
            </a:r>
            <a:endParaRPr lang="cs-CZ" sz="2400" b="1" i="1" dirty="0">
              <a:solidFill>
                <a:srgbClr val="00B0F0"/>
              </a:solidFill>
            </a:endParaRPr>
          </a:p>
          <a:p>
            <a:pPr marL="0" indent="0" eaLnBrk="1" hangingPunct="1">
              <a:spcBef>
                <a:spcPts val="1200"/>
              </a:spcBef>
              <a:spcAft>
                <a:spcPts val="1200"/>
              </a:spcAft>
              <a:buNone/>
              <a:defRPr/>
            </a:pPr>
            <a:endParaRPr lang="cs-CZ" sz="2400" dirty="0" smtClean="0"/>
          </a:p>
          <a:p>
            <a:pPr marL="0" indent="0" eaLnBrk="1" hangingPunct="1"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soustavy rovnic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525962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/>
              <a:t>Řešit soustavu </a:t>
            </a:r>
            <a:r>
              <a:rPr lang="cs-CZ" altLang="cs-CZ" sz="2400" dirty="0"/>
              <a:t>dvou lineárních rovnic se dvěma neznámými   </a:t>
            </a:r>
            <a:r>
              <a:rPr lang="cs-CZ" altLang="cs-CZ" sz="2400" i="1" dirty="0">
                <a:solidFill>
                  <a:srgbClr val="FF3300"/>
                </a:solidFill>
              </a:rPr>
              <a:t>x, y</a:t>
            </a:r>
            <a:r>
              <a:rPr lang="cs-CZ" altLang="cs-CZ" sz="2400" dirty="0">
                <a:solidFill>
                  <a:schemeClr val="accent2"/>
                </a:solidFill>
              </a:rPr>
              <a:t> </a:t>
            </a:r>
            <a:r>
              <a:rPr lang="cs-CZ" altLang="cs-CZ" sz="2400" dirty="0"/>
              <a:t>znamená:</a:t>
            </a:r>
          </a:p>
          <a:p>
            <a:pPr marL="0" indent="0" eaLnBrk="1" hangingPunct="1">
              <a:buNone/>
              <a:defRPr/>
            </a:pPr>
            <a:r>
              <a:rPr lang="cs-CZ" sz="2400" b="1" dirty="0" smtClean="0"/>
              <a:t>	</a:t>
            </a:r>
            <a:r>
              <a:rPr lang="cs-CZ" altLang="cs-CZ" sz="2400" dirty="0">
                <a:solidFill>
                  <a:srgbClr val="FF3300"/>
                </a:solidFill>
              </a:rPr>
              <a:t>určit všechny uspořádané dvojice </a:t>
            </a:r>
            <a:r>
              <a:rPr lang="en-US" altLang="cs-CZ" sz="2400" dirty="0">
                <a:solidFill>
                  <a:srgbClr val="FF3300"/>
                </a:solidFill>
              </a:rPr>
              <a:t>[</a:t>
            </a:r>
            <a:r>
              <a:rPr lang="en-US" altLang="cs-CZ" sz="2400" dirty="0" err="1">
                <a:solidFill>
                  <a:srgbClr val="FF3300"/>
                </a:solidFill>
              </a:rPr>
              <a:t>x,y</a:t>
            </a:r>
            <a:r>
              <a:rPr lang="en-US" altLang="cs-CZ" sz="2400" dirty="0">
                <a:solidFill>
                  <a:srgbClr val="FF3300"/>
                </a:solidFill>
              </a:rPr>
              <a:t>]</a:t>
            </a:r>
            <a:r>
              <a:rPr lang="cs-CZ" altLang="cs-CZ" sz="2400" dirty="0">
                <a:solidFill>
                  <a:schemeClr val="accent2"/>
                </a:solidFill>
              </a:rPr>
              <a:t>, </a:t>
            </a:r>
            <a:r>
              <a:rPr lang="cs-CZ" altLang="cs-CZ" sz="2400" dirty="0"/>
              <a:t>které jsou řešením první </a:t>
            </a:r>
            <a:r>
              <a:rPr lang="cs-CZ" altLang="cs-CZ" sz="2400" dirty="0" smtClean="0"/>
              <a:t>a zároveň </a:t>
            </a:r>
            <a:r>
              <a:rPr lang="cs-CZ" altLang="cs-CZ" sz="2400" dirty="0"/>
              <a:t>druhé rovnice.</a:t>
            </a:r>
          </a:p>
          <a:p>
            <a:pPr marL="0" indent="0" eaLnBrk="1" hangingPunct="1">
              <a:buNone/>
              <a:defRPr/>
            </a:pPr>
            <a:endParaRPr lang="cs-CZ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altLang="cs-CZ" sz="2400" i="1" dirty="0" smtClean="0"/>
              <a:t>	Platí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ekvivalentní </a:t>
            </a:r>
            <a:r>
              <a:rPr lang="cs-CZ" altLang="cs-CZ" sz="2400" i="1" dirty="0">
                <a:solidFill>
                  <a:srgbClr val="FF0000"/>
                </a:solidFill>
              </a:rPr>
              <a:t>úpravy</a:t>
            </a:r>
            <a:r>
              <a:rPr lang="cs-CZ" altLang="cs-CZ" sz="2400" dirty="0">
                <a:solidFill>
                  <a:schemeClr val="accent2"/>
                </a:solidFill>
              </a:rPr>
              <a:t>, </a:t>
            </a:r>
            <a:r>
              <a:rPr lang="cs-CZ" altLang="cs-CZ" sz="2400" dirty="0"/>
              <a:t>které se používají při řešení </a:t>
            </a:r>
            <a:r>
              <a:rPr lang="cs-CZ" altLang="cs-CZ" sz="2400" dirty="0" smtClean="0"/>
              <a:t>	lineárních </a:t>
            </a:r>
            <a:r>
              <a:rPr lang="cs-CZ" altLang="cs-CZ" sz="2400" dirty="0"/>
              <a:t>rovnic s </a:t>
            </a:r>
            <a:r>
              <a:rPr lang="cs-CZ" altLang="cs-CZ" sz="2400" dirty="0" smtClean="0"/>
              <a:t>jednou neznámou</a:t>
            </a:r>
            <a:r>
              <a:rPr lang="cs-CZ" altLang="cs-CZ" sz="2800" dirty="0" smtClean="0"/>
              <a:t>.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Metody řešení soustav rovnic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2071688"/>
            <a:ext cx="5832648" cy="3733576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Metody algebraické</a:t>
            </a:r>
          </a:p>
          <a:p>
            <a:pPr marL="806450"/>
            <a:r>
              <a:rPr lang="cs-CZ" sz="2400" dirty="0" smtClean="0"/>
              <a:t>Dosazovací metoda</a:t>
            </a:r>
          </a:p>
          <a:p>
            <a:pPr marL="808038" indent="-357188"/>
            <a:r>
              <a:rPr lang="cs-CZ" sz="2400" dirty="0" smtClean="0"/>
              <a:t>Sčítací metoda</a:t>
            </a:r>
          </a:p>
          <a:p>
            <a:pPr marL="808038" indent="-357188"/>
            <a:r>
              <a:rPr lang="cs-CZ" sz="2400" dirty="0" smtClean="0"/>
              <a:t>Porovnávací metoda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altLang="cs-CZ" sz="2400" b="1" dirty="0" smtClean="0"/>
              <a:t>Metoda užití matic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altLang="cs-CZ" sz="2400" b="1" dirty="0" smtClean="0"/>
              <a:t>Metoda užití determinantů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altLang="cs-CZ" sz="2400" b="1" dirty="0" smtClean="0"/>
              <a:t>Grafické řešení</a:t>
            </a:r>
            <a:r>
              <a:rPr lang="cs-CZ" altLang="cs-CZ" sz="2400" i="1" dirty="0" smtClean="0"/>
              <a:t>	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02321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Metody algebraické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2071688"/>
            <a:ext cx="6768752" cy="1069280"/>
          </a:xfrm>
        </p:spPr>
        <p:txBody>
          <a:bodyPr/>
          <a:lstStyle/>
          <a:p>
            <a:pPr marL="463550" indent="0">
              <a:buNone/>
            </a:pPr>
            <a:r>
              <a:rPr lang="cs-CZ" sz="2400" dirty="0" smtClean="0">
                <a:solidFill>
                  <a:srgbClr val="3366FF"/>
                </a:solidFill>
              </a:rPr>
              <a:t>Dosazovací metoda </a:t>
            </a:r>
            <a:r>
              <a:rPr lang="cs-CZ" altLang="cs-CZ" sz="2400" dirty="0">
                <a:solidFill>
                  <a:srgbClr val="3366FF"/>
                </a:solidFill>
              </a:rPr>
              <a:t>(substituční)</a:t>
            </a:r>
          </a:p>
          <a:p>
            <a:pPr marL="463550" indent="0">
              <a:buNone/>
            </a:pPr>
            <a:endParaRPr lang="cs-CZ" sz="2400" dirty="0" smtClean="0"/>
          </a:p>
          <a:p>
            <a:pPr marL="450850" indent="0">
              <a:buNone/>
            </a:pPr>
            <a:r>
              <a:rPr lang="cs-CZ" altLang="cs-CZ" sz="2400" i="1" dirty="0" smtClean="0"/>
              <a:t>	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711055" y="2708919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/>
              <a:t>z jedné rovnice vyjádříme jednu neznámou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711055" y="3170585"/>
            <a:ext cx="8181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cs-CZ" altLang="cs-CZ" sz="2400" dirty="0" smtClean="0">
                <a:latin typeface="+mn-lt"/>
              </a:rPr>
              <a:t>získaný </a:t>
            </a:r>
            <a:r>
              <a:rPr lang="cs-CZ" altLang="cs-CZ" sz="2400" dirty="0">
                <a:latin typeface="+mn-lt"/>
              </a:rPr>
              <a:t>výraz dosadíme do druhé rovnice soustavy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721129" y="3644217"/>
            <a:ext cx="79202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cs-CZ" altLang="cs-CZ" sz="2400" dirty="0" smtClean="0">
                <a:latin typeface="+mn-lt"/>
              </a:rPr>
              <a:t>dostaneme </a:t>
            </a:r>
            <a:r>
              <a:rPr lang="cs-CZ" altLang="cs-CZ" sz="2400" dirty="0">
                <a:latin typeface="+mn-lt"/>
              </a:rPr>
              <a:t>jednu lineární </a:t>
            </a:r>
            <a:r>
              <a:rPr lang="cs-CZ" altLang="cs-CZ" sz="2400" dirty="0" smtClean="0">
                <a:latin typeface="+mn-lt"/>
              </a:rPr>
              <a:t>rovnici o jedné neznámé</a:t>
            </a:r>
            <a:endParaRPr lang="cs-CZ" altLang="cs-CZ" sz="2400" dirty="0">
              <a:latin typeface="+mn-lt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1175354" y="4365104"/>
            <a:ext cx="81814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Vhodné použít tam, kde se vyskytují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	- jednonásobky proměnné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	</a:t>
            </a:r>
            <a:r>
              <a:rPr lang="cs-CZ" altLang="cs-CZ" sz="2400" dirty="0" smtClean="0">
                <a:latin typeface="+mn-lt"/>
              </a:rPr>
              <a:t>- vyjádřená proměnná </a:t>
            </a:r>
            <a:r>
              <a:rPr lang="cs-CZ" altLang="cs-CZ" sz="2400" dirty="0" err="1" smtClean="0">
                <a:latin typeface="+mn-lt"/>
              </a:rPr>
              <a:t>proměnná</a:t>
            </a: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210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70713"/>
            <a:ext cx="7200800" cy="493216"/>
          </a:xfrm>
        </p:spPr>
        <p:txBody>
          <a:bodyPr/>
          <a:lstStyle/>
          <a:p>
            <a:pPr marL="463550" indent="0">
              <a:buNone/>
            </a:pPr>
            <a:r>
              <a:rPr lang="cs-CZ" sz="2400" dirty="0" smtClean="0"/>
              <a:t>Řešte soustavu dvou rovnic o dvou neznámých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711055" y="2570420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s-CZ" altLang="cs-CZ" sz="2400" dirty="0">
              <a:latin typeface="+mn-lt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922077" y="3624943"/>
            <a:ext cx="756584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D</a:t>
            </a:r>
            <a:r>
              <a:rPr lang="cs-CZ" altLang="cs-CZ" sz="2000" dirty="0" smtClean="0"/>
              <a:t>osazovací </a:t>
            </a:r>
            <a:r>
              <a:rPr lang="cs-CZ" altLang="cs-CZ" sz="2000" dirty="0"/>
              <a:t>metoda</a:t>
            </a:r>
            <a:endParaRPr lang="cs-CZ" altLang="cs-CZ" sz="20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	</a:t>
            </a: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				              K= </a:t>
            </a:r>
            <a:r>
              <a:rPr lang="cs-CZ" altLang="cs-CZ" sz="2800" dirty="0" smtClean="0">
                <a:latin typeface="+mn-lt"/>
                <a:sym typeface="Symbol"/>
              </a:rPr>
              <a:t>          </a:t>
            </a:r>
            <a:endParaRPr lang="cs-CZ" altLang="cs-CZ" sz="2800" dirty="0">
              <a:latin typeface="+mn-lt"/>
            </a:endParaRPr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67711812"/>
              </p:ext>
            </p:extLst>
          </p:nvPr>
        </p:nvGraphicFramePr>
        <p:xfrm>
          <a:off x="3419873" y="2578602"/>
          <a:ext cx="1695358" cy="1129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" name="Rovnice" r:id="rId3" imgW="647640" imgH="431640" progId="Equation.3">
                  <p:embed/>
                </p:oleObj>
              </mc:Choice>
              <mc:Fallback>
                <p:oleObj name="Rovnice" r:id="rId3" imgW="647640" imgH="431640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2578602"/>
                        <a:ext cx="1695358" cy="11295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452482"/>
              </p:ext>
            </p:extLst>
          </p:nvPr>
        </p:nvGraphicFramePr>
        <p:xfrm>
          <a:off x="3504118" y="3780818"/>
          <a:ext cx="161111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" name="Rovnice" r:id="rId5" imgW="647419" imgH="203112" progId="Equation.3">
                  <p:embed/>
                </p:oleObj>
              </mc:Choice>
              <mc:Fallback>
                <p:oleObj name="Rovnice" r:id="rId5" imgW="647419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4118" y="3780818"/>
                        <a:ext cx="1611113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368485" y="3717032"/>
            <a:ext cx="20520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878599"/>
              </p:ext>
            </p:extLst>
          </p:nvPr>
        </p:nvGraphicFramePr>
        <p:xfrm>
          <a:off x="4249823" y="4365104"/>
          <a:ext cx="13700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" name="Rovnice" r:id="rId7" imgW="647419" imgH="203112" progId="Equation.3">
                  <p:embed/>
                </p:oleObj>
              </mc:Choice>
              <mc:Fallback>
                <p:oleObj name="Rovnice" r:id="rId7" imgW="647419" imgH="20311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823" y="4365104"/>
                        <a:ext cx="13700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Skupina 19"/>
          <p:cNvGrpSpPr/>
          <p:nvPr/>
        </p:nvGrpSpPr>
        <p:grpSpPr>
          <a:xfrm>
            <a:off x="5417147" y="3428999"/>
            <a:ext cx="325437" cy="1207695"/>
            <a:chOff x="5417147" y="3428999"/>
            <a:chExt cx="325437" cy="1207695"/>
          </a:xfrm>
        </p:grpSpPr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V="1">
              <a:off x="5740997" y="3428999"/>
              <a:ext cx="1587" cy="120769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auto">
            <a:xfrm flipH="1" flipV="1">
              <a:off x="5417147" y="3429001"/>
              <a:ext cx="32385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843808" y="4797152"/>
            <a:ext cx="27084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443969"/>
              </p:ext>
            </p:extLst>
          </p:nvPr>
        </p:nvGraphicFramePr>
        <p:xfrm>
          <a:off x="2907485" y="4863401"/>
          <a:ext cx="2174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" name="Rovnice" r:id="rId9" imgW="1028254" imgH="203112" progId="Equation.3">
                  <p:embed/>
                </p:oleObj>
              </mc:Choice>
              <mc:Fallback>
                <p:oleObj name="Rovnice" r:id="rId9" imgW="1028254" imgH="203112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7485" y="4863401"/>
                        <a:ext cx="2174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698825"/>
              </p:ext>
            </p:extLst>
          </p:nvPr>
        </p:nvGraphicFramePr>
        <p:xfrm>
          <a:off x="3312206" y="5184349"/>
          <a:ext cx="17716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3" name="Rovnice" r:id="rId11" imgW="837836" imgH="177723" progId="Equation.3">
                  <p:embed/>
                </p:oleObj>
              </mc:Choice>
              <mc:Fallback>
                <p:oleObj name="Rovnice" r:id="rId11" imgW="837836" imgH="17772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206" y="5184349"/>
                        <a:ext cx="177165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967126"/>
              </p:ext>
            </p:extLst>
          </p:nvPr>
        </p:nvGraphicFramePr>
        <p:xfrm>
          <a:off x="4368002" y="5517232"/>
          <a:ext cx="7524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" name="Rovnice" r:id="rId13" imgW="355138" imgH="177569" progId="Equation.3">
                  <p:embed/>
                </p:oleObj>
              </mc:Choice>
              <mc:Fallback>
                <p:oleObj name="Rovnice" r:id="rId13" imgW="355138" imgH="17756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002" y="5517232"/>
                        <a:ext cx="7524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4394506" y="5949280"/>
            <a:ext cx="7207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4394506" y="6021288"/>
            <a:ext cx="7207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448366"/>
              </p:ext>
            </p:extLst>
          </p:nvPr>
        </p:nvGraphicFramePr>
        <p:xfrm>
          <a:off x="6516216" y="4422381"/>
          <a:ext cx="13700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5" name="Rovnice" r:id="rId15" imgW="647419" imgH="203112" progId="Equation.3">
                  <p:embed/>
                </p:oleObj>
              </mc:Choice>
              <mc:Fallback>
                <p:oleObj name="Rovnice" r:id="rId15" imgW="647419" imgH="20311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422381"/>
                        <a:ext cx="13700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662842"/>
              </p:ext>
            </p:extLst>
          </p:nvPr>
        </p:nvGraphicFramePr>
        <p:xfrm>
          <a:off x="6516216" y="4797152"/>
          <a:ext cx="1450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Rovnice" r:id="rId17" imgW="685800" imgH="203200" progId="Equation.3">
                  <p:embed/>
                </p:oleObj>
              </mc:Choice>
              <mc:Fallback>
                <p:oleObj name="Rovnice" r:id="rId17" imgW="685800" imgH="2032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797152"/>
                        <a:ext cx="14509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287968"/>
              </p:ext>
            </p:extLst>
          </p:nvPr>
        </p:nvGraphicFramePr>
        <p:xfrm>
          <a:off x="6516216" y="5177172"/>
          <a:ext cx="9413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" name="Rovnice" r:id="rId19" imgW="444307" imgH="203112" progId="Equation.3">
                  <p:embed/>
                </p:oleObj>
              </mc:Choice>
              <mc:Fallback>
                <p:oleObj name="Rovnice" r:id="rId19" imgW="444307" imgH="203112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5177172"/>
                        <a:ext cx="9413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27"/>
          <p:cNvSpPr>
            <a:spLocks noChangeShapeType="1"/>
          </p:cNvSpPr>
          <p:nvPr/>
        </p:nvSpPr>
        <p:spPr bwMode="auto">
          <a:xfrm>
            <a:off x="6660232" y="5589240"/>
            <a:ext cx="7207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660232" y="5661248"/>
            <a:ext cx="72072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234054"/>
              </p:ext>
            </p:extLst>
          </p:nvPr>
        </p:nvGraphicFramePr>
        <p:xfrm>
          <a:off x="6603081" y="5885249"/>
          <a:ext cx="8350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" name="Rovnice" r:id="rId21" imgW="393480" imgH="215640" progId="Equation.3">
                  <p:embed/>
                </p:oleObj>
              </mc:Choice>
              <mc:Fallback>
                <p:oleObj name="Rovnice" r:id="rId21" imgW="393480" imgH="2156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3081" y="5885249"/>
                        <a:ext cx="8350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273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8" grpId="0" animBg="1"/>
      <p:bldP spid="12" grpId="0" animBg="1"/>
      <p:bldP spid="16" grpId="0" animBg="1"/>
      <p:bldP spid="17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Metody algebraické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70713"/>
            <a:ext cx="6768752" cy="493216"/>
          </a:xfrm>
        </p:spPr>
        <p:txBody>
          <a:bodyPr/>
          <a:lstStyle/>
          <a:p>
            <a:pPr marL="463550" indent="0" algn="ctr">
              <a:buNone/>
            </a:pPr>
            <a:r>
              <a:rPr lang="cs-CZ" sz="2400" dirty="0" smtClean="0">
                <a:solidFill>
                  <a:srgbClr val="3366FF"/>
                </a:solidFill>
              </a:rPr>
              <a:t>Sčítací metoda </a:t>
            </a:r>
            <a:r>
              <a:rPr lang="cs-CZ" altLang="cs-CZ" sz="2400" dirty="0" smtClean="0">
                <a:solidFill>
                  <a:srgbClr val="3366FF"/>
                </a:solidFill>
              </a:rPr>
              <a:t>(adiční</a:t>
            </a:r>
            <a:r>
              <a:rPr lang="cs-CZ" altLang="cs-CZ" sz="2400" dirty="0">
                <a:solidFill>
                  <a:srgbClr val="3366FF"/>
                </a:solidFill>
              </a:rPr>
              <a:t>)</a:t>
            </a:r>
          </a:p>
          <a:p>
            <a:pPr marL="463550" indent="0">
              <a:buNone/>
            </a:pPr>
            <a:endParaRPr lang="cs-CZ" sz="2400" dirty="0" smtClean="0"/>
          </a:p>
          <a:p>
            <a:pPr marL="450850" indent="0">
              <a:buNone/>
            </a:pPr>
            <a:r>
              <a:rPr lang="cs-CZ" altLang="cs-CZ" sz="2400" i="1" dirty="0" smtClean="0"/>
              <a:t>	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711055" y="257042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rovnice upravíme násobením vhodnými konstantami tak, abychom se po sečtení zbavili jedné neznámé</a:t>
            </a:r>
            <a:endParaRPr lang="cs-CZ" altLang="cs-CZ" sz="2400" dirty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711055" y="3717032"/>
            <a:ext cx="81814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Vhodné použít tam, kde je úprava snadná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	- opačná znaménka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	</a:t>
            </a:r>
            <a:r>
              <a:rPr lang="cs-CZ" altLang="cs-CZ" sz="2400" dirty="0" smtClean="0">
                <a:latin typeface="+mn-lt"/>
              </a:rPr>
              <a:t>- jednoduché násobky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69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2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70713"/>
            <a:ext cx="7200800" cy="493216"/>
          </a:xfrm>
        </p:spPr>
        <p:txBody>
          <a:bodyPr/>
          <a:lstStyle/>
          <a:p>
            <a:pPr marL="463550" indent="0">
              <a:buNone/>
            </a:pPr>
            <a:r>
              <a:rPr lang="cs-CZ" sz="2400" dirty="0" smtClean="0"/>
              <a:t>Řešte soustavu dvou rovnic o dvou neznámých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711055" y="2570420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cs-CZ" altLang="cs-CZ" sz="2400" dirty="0">
              <a:latin typeface="+mn-lt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16566" y="3455776"/>
            <a:ext cx="756584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smtClean="0"/>
              <a:t>Sčítací metoda</a:t>
            </a:r>
            <a:endParaRPr lang="cs-CZ" altLang="cs-CZ" sz="20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	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	</a:t>
            </a: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				              K= </a:t>
            </a:r>
            <a:r>
              <a:rPr lang="cs-CZ" altLang="cs-CZ" sz="2800" dirty="0" smtClean="0">
                <a:latin typeface="+mn-lt"/>
                <a:sym typeface="Symbol"/>
              </a:rPr>
              <a:t> 1; 3</a:t>
            </a:r>
            <a:endParaRPr lang="cs-CZ" altLang="cs-CZ" sz="2800" dirty="0">
              <a:latin typeface="+mn-lt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063189" y="3435424"/>
            <a:ext cx="20520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4134258" y="5877272"/>
            <a:ext cx="1013806" cy="73596"/>
            <a:chOff x="4134258" y="5877272"/>
            <a:chExt cx="1013806" cy="73596"/>
          </a:xfrm>
        </p:grpSpPr>
        <p:sp>
          <p:nvSpPr>
            <p:cNvPr id="16" name="Line 27"/>
            <p:cNvSpPr>
              <a:spLocks noChangeShapeType="1"/>
            </p:cNvSpPr>
            <p:nvPr/>
          </p:nvSpPr>
          <p:spPr bwMode="auto">
            <a:xfrm flipV="1">
              <a:off x="4134258" y="5949280"/>
              <a:ext cx="1013806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4139952" y="5877272"/>
              <a:ext cx="97527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797386"/>
              </p:ext>
            </p:extLst>
          </p:nvPr>
        </p:nvGraphicFramePr>
        <p:xfrm>
          <a:off x="3368485" y="2942811"/>
          <a:ext cx="1563555" cy="54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" name="Rovnice" r:id="rId3" imgW="583947" imgH="203112" progId="Equation.3">
                  <p:embed/>
                </p:oleObj>
              </mc:Choice>
              <mc:Fallback>
                <p:oleObj name="Rovnice" r:id="rId3" imgW="583947" imgH="203112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485" y="2942811"/>
                        <a:ext cx="1563555" cy="542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21232838"/>
              </p:ext>
            </p:extLst>
          </p:nvPr>
        </p:nvGraphicFramePr>
        <p:xfrm>
          <a:off x="3224022" y="2507836"/>
          <a:ext cx="1734381" cy="1155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Rovnice" r:id="rId5" imgW="647700" imgH="431800" progId="Equation.3">
                  <p:embed/>
                </p:oleObj>
              </mc:Choice>
              <mc:Fallback>
                <p:oleObj name="Rovnice" r:id="rId5" imgW="647700" imgH="431800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022" y="2507836"/>
                        <a:ext cx="1734381" cy="1155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118014"/>
              </p:ext>
            </p:extLst>
          </p:nvPr>
        </p:nvGraphicFramePr>
        <p:xfrm>
          <a:off x="3347864" y="3427444"/>
          <a:ext cx="1535173" cy="480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Rovnice" r:id="rId7" imgW="647419" imgH="203112" progId="Equation.3">
                  <p:embed/>
                </p:oleObj>
              </mc:Choice>
              <mc:Fallback>
                <p:oleObj name="Rovnice" r:id="rId7" imgW="647419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427444"/>
                        <a:ext cx="1535173" cy="480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227205"/>
              </p:ext>
            </p:extLst>
          </p:nvPr>
        </p:nvGraphicFramePr>
        <p:xfrm>
          <a:off x="3291088" y="3795564"/>
          <a:ext cx="1813885" cy="47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Rovnice" r:id="rId9" imgW="774364" imgH="203112" progId="Equation.3">
                  <p:embed/>
                </p:oleObj>
              </mc:Choice>
              <mc:Fallback>
                <p:oleObj name="Rovnice" r:id="rId9" imgW="774364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088" y="3795564"/>
                        <a:ext cx="1813885" cy="47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172674"/>
              </p:ext>
            </p:extLst>
          </p:nvPr>
        </p:nvGraphicFramePr>
        <p:xfrm>
          <a:off x="4098337" y="4149080"/>
          <a:ext cx="698500" cy="390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Rovnice" r:id="rId11" imgW="329914" imgH="177646" progId="Equation.3">
                  <p:embed/>
                </p:oleObj>
              </mc:Choice>
              <mc:Fallback>
                <p:oleObj name="Rovnice" r:id="rId11" imgW="329914" imgH="17764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337" y="4149080"/>
                        <a:ext cx="698500" cy="390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5196681" y="2909887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800" dirty="0">
                <a:latin typeface="Times New Roman" pitchFamily="18" charset="0"/>
              </a:rPr>
              <a:t>/.(-1)</a:t>
            </a:r>
          </a:p>
        </p:txBody>
      </p:sp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131432"/>
              </p:ext>
            </p:extLst>
          </p:nvPr>
        </p:nvGraphicFramePr>
        <p:xfrm>
          <a:off x="3854265" y="4730403"/>
          <a:ext cx="1155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Rovnice" r:id="rId13" imgW="545626" imgH="203024" progId="Equation.3">
                  <p:embed/>
                </p:oleObj>
              </mc:Choice>
              <mc:Fallback>
                <p:oleObj name="Rovnice" r:id="rId13" imgW="545626" imgH="203024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265" y="4730403"/>
                        <a:ext cx="11557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427832"/>
              </p:ext>
            </p:extLst>
          </p:nvPr>
        </p:nvGraphicFramePr>
        <p:xfrm>
          <a:off x="4247965" y="5085184"/>
          <a:ext cx="1155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Rovnice" r:id="rId15" imgW="545626" imgH="203024" progId="Equation.3">
                  <p:embed/>
                </p:oleObj>
              </mc:Choice>
              <mc:Fallback>
                <p:oleObj name="Rovnice" r:id="rId15" imgW="545626" imgH="203024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965" y="5085184"/>
                        <a:ext cx="11557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k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648709"/>
              </p:ext>
            </p:extLst>
          </p:nvPr>
        </p:nvGraphicFramePr>
        <p:xfrm>
          <a:off x="4252727" y="5517232"/>
          <a:ext cx="7524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Rovnice" r:id="rId17" imgW="355292" imgH="203024" progId="Equation.3">
                  <p:embed/>
                </p:oleObj>
              </mc:Choice>
              <mc:Fallback>
                <p:oleObj name="Rovnice" r:id="rId17" imgW="355292" imgH="203024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727" y="5517232"/>
                        <a:ext cx="7524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Line 32"/>
          <p:cNvSpPr>
            <a:spLocks noChangeShapeType="1"/>
          </p:cNvSpPr>
          <p:nvPr/>
        </p:nvSpPr>
        <p:spPr bwMode="auto">
          <a:xfrm flipV="1">
            <a:off x="4086843" y="4581128"/>
            <a:ext cx="863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4089210" y="4653136"/>
            <a:ext cx="8636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3" name="Obj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586843"/>
              </p:ext>
            </p:extLst>
          </p:nvPr>
        </p:nvGraphicFramePr>
        <p:xfrm>
          <a:off x="6228184" y="3460779"/>
          <a:ext cx="24574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Rovnice" r:id="rId19" imgW="1270000" imgH="279400" progId="Equation.3">
                  <p:embed/>
                </p:oleObj>
              </mc:Choice>
              <mc:Fallback>
                <p:oleObj name="Rovnice" r:id="rId19" imgW="1270000" imgH="2794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460779"/>
                        <a:ext cx="24574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k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910702"/>
              </p:ext>
            </p:extLst>
          </p:nvPr>
        </p:nvGraphicFramePr>
        <p:xfrm>
          <a:off x="6180559" y="3906867"/>
          <a:ext cx="14255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Rovnice" r:id="rId21" imgW="736600" imgH="279400" progId="Equation.3">
                  <p:embed/>
                </p:oleObj>
              </mc:Choice>
              <mc:Fallback>
                <p:oleObj name="Rovnice" r:id="rId21" imgW="736600" imgH="2794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559" y="3906867"/>
                        <a:ext cx="142557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075547"/>
              </p:ext>
            </p:extLst>
          </p:nvPr>
        </p:nvGraphicFramePr>
        <p:xfrm>
          <a:off x="6237709" y="4411692"/>
          <a:ext cx="223678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Rovnice" r:id="rId23" imgW="1155700" imgH="279400" progId="Equation.3">
                  <p:embed/>
                </p:oleObj>
              </mc:Choice>
              <mc:Fallback>
                <p:oleObj name="Rovnice" r:id="rId23" imgW="1155700" imgH="2794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709" y="4411692"/>
                        <a:ext cx="223678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216381"/>
              </p:ext>
            </p:extLst>
          </p:nvPr>
        </p:nvGraphicFramePr>
        <p:xfrm>
          <a:off x="6237709" y="4953029"/>
          <a:ext cx="14747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Rovnice" r:id="rId25" imgW="761669" imgH="279279" progId="Equation.3">
                  <p:embed/>
                </p:oleObj>
              </mc:Choice>
              <mc:Fallback>
                <p:oleObj name="Rovnice" r:id="rId25" imgW="761669" imgH="279279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709" y="4953029"/>
                        <a:ext cx="147478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ravá složená závorka 2"/>
          <p:cNvSpPr/>
          <p:nvPr/>
        </p:nvSpPr>
        <p:spPr>
          <a:xfrm>
            <a:off x="5274405" y="3468482"/>
            <a:ext cx="77724" cy="608590"/>
          </a:xfrm>
          <a:prstGeom prst="rightBrace">
            <a:avLst/>
          </a:prstGeom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74523" y="3572722"/>
            <a:ext cx="3337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/>
              <a:t>+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7799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/>
      <p:bldP spid="8" grpId="0" animBg="1"/>
      <p:bldP spid="30" grpId="0"/>
      <p:bldP spid="34" grpId="0" animBg="1"/>
      <p:bldP spid="35" grpId="0" animBg="1"/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Metody algebraické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070713"/>
            <a:ext cx="6768752" cy="493216"/>
          </a:xfrm>
        </p:spPr>
        <p:txBody>
          <a:bodyPr/>
          <a:lstStyle/>
          <a:p>
            <a:pPr marL="463550" indent="0" algn="ctr">
              <a:buNone/>
            </a:pPr>
            <a:r>
              <a:rPr lang="cs-CZ" sz="2400" dirty="0" smtClean="0">
                <a:solidFill>
                  <a:srgbClr val="3366FF"/>
                </a:solidFill>
              </a:rPr>
              <a:t>Porovnávací metoda </a:t>
            </a:r>
            <a:r>
              <a:rPr lang="cs-CZ" altLang="cs-CZ" sz="2400" dirty="0" smtClean="0">
                <a:solidFill>
                  <a:srgbClr val="3366FF"/>
                </a:solidFill>
              </a:rPr>
              <a:t>(komparační)</a:t>
            </a:r>
            <a:endParaRPr lang="cs-CZ" altLang="cs-CZ" sz="2400" dirty="0">
              <a:solidFill>
                <a:srgbClr val="3366FF"/>
              </a:solidFill>
            </a:endParaRPr>
          </a:p>
          <a:p>
            <a:pPr marL="463550" indent="0">
              <a:buNone/>
            </a:pPr>
            <a:endParaRPr lang="cs-CZ" sz="2400" dirty="0" smtClean="0"/>
          </a:p>
          <a:p>
            <a:pPr marL="450850" indent="0">
              <a:buNone/>
            </a:pPr>
            <a:r>
              <a:rPr lang="cs-CZ" altLang="cs-CZ" sz="2400" i="1" dirty="0" smtClean="0"/>
              <a:t>	</a:t>
            </a:r>
            <a:endParaRPr lang="cs-CZ" sz="28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711055" y="2570420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+mn-lt"/>
              </a:rPr>
              <a:t>p</a:t>
            </a:r>
            <a:r>
              <a:rPr lang="cs-CZ" altLang="cs-CZ" sz="2400" dirty="0" smtClean="0">
                <a:latin typeface="+mn-lt"/>
              </a:rPr>
              <a:t>orovnáme levé a pravé strany rovnic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latin typeface="+mn-lt"/>
              </a:rPr>
              <a:t>Získáme rovnici o jedné neznámé</a:t>
            </a:r>
            <a:endParaRPr lang="cs-CZ" altLang="cs-CZ" sz="2400" dirty="0">
              <a:latin typeface="+mn-lt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698785" y="4160263"/>
            <a:ext cx="81814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Vhodné použít tam, kde je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>
                <a:latin typeface="+mn-lt"/>
              </a:rPr>
              <a:t>	- vyjádřena stejná proměnná ve všech rovnicích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	</a:t>
            </a: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 smtClean="0">
              <a:latin typeface="+mn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317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6864</TotalTime>
  <Words>276</Words>
  <Application>Microsoft Office PowerPoint</Application>
  <PresentationFormat>Předvádění na obrazovce (4:3)</PresentationFormat>
  <Paragraphs>91</Paragraphs>
  <Slides>12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Diseño predeterminado</vt:lpstr>
      <vt:lpstr>Rovnice</vt:lpstr>
      <vt:lpstr>Rovnice a nerovnice</vt:lpstr>
      <vt:lpstr>Soustava lineárních rovnic</vt:lpstr>
      <vt:lpstr>Řešení soustavy rovnic</vt:lpstr>
      <vt:lpstr>Metody řešení soustav rovnic</vt:lpstr>
      <vt:lpstr>Metody algebraické</vt:lpstr>
      <vt:lpstr>Příklad 1</vt:lpstr>
      <vt:lpstr>Metody algebraické</vt:lpstr>
      <vt:lpstr>Příklad 2</vt:lpstr>
      <vt:lpstr>Metody algebraické</vt:lpstr>
      <vt:lpstr>Příklad 3</vt:lpstr>
      <vt:lpstr>Grafické řešení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lastModifiedBy>kacerova</cp:lastModifiedBy>
  <cp:revision>620</cp:revision>
  <dcterms:created xsi:type="dcterms:W3CDTF">2010-05-23T14:28:12Z</dcterms:created>
  <dcterms:modified xsi:type="dcterms:W3CDTF">2013-11-25T08:32:46Z</dcterms:modified>
</cp:coreProperties>
</file>