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B3C0EB"/>
    <a:srgbClr val="422C16"/>
    <a:srgbClr val="0C788E"/>
    <a:srgbClr val="025198"/>
    <a:srgbClr val="000099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9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Lineární nerovnice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VY_32_INOVACE_RONE_03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nerovnice 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686800" cy="4525962"/>
          </a:xfrm>
        </p:spPr>
        <p:txBody>
          <a:bodyPr/>
          <a:lstStyle/>
          <a:p>
            <a:pPr marL="0" indent="0">
              <a:buNone/>
            </a:pPr>
            <a:r>
              <a:rPr lang="cs-CZ" sz="2400" b="1" cap="all" dirty="0" smtClean="0"/>
              <a:t>Nerovnost</a:t>
            </a:r>
            <a:r>
              <a:rPr lang="cs-CZ" sz="2800" b="1" cap="all" dirty="0" smtClean="0"/>
              <a:t>          </a:t>
            </a:r>
            <a:r>
              <a:rPr lang="cs-CZ" sz="2400" b="1" cap="all" dirty="0" smtClean="0">
                <a:solidFill>
                  <a:srgbClr val="0070C0"/>
                </a:solidFill>
              </a:rPr>
              <a:t>5  </a:t>
            </a:r>
            <a:r>
              <a:rPr lang="cs-CZ" sz="2400" b="1" cap="all" dirty="0" smtClean="0">
                <a:solidFill>
                  <a:srgbClr val="0070C0"/>
                </a:solidFill>
                <a:sym typeface="Symbol"/>
              </a:rPr>
              <a:t></a:t>
            </a:r>
            <a:r>
              <a:rPr lang="cs-CZ" sz="2400" b="1" i="1" dirty="0" smtClean="0">
                <a:solidFill>
                  <a:srgbClr val="0070C0"/>
                </a:solidFill>
                <a:sym typeface="Symbol"/>
              </a:rPr>
              <a:t>  -10</a:t>
            </a:r>
            <a:endParaRPr lang="cs-CZ" sz="2400" b="1" cap="all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b="1" dirty="0" smtClean="0"/>
              <a:t>NEROVNICE 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400" dirty="0" smtClean="0"/>
              <a:t>je zápis nerovnosti dvou výrazů s proměnnou ve tvaru</a:t>
            </a:r>
            <a:r>
              <a:rPr lang="cs-CZ" sz="2800" dirty="0" smtClean="0"/>
              <a:t>				</a:t>
            </a:r>
            <a:r>
              <a:rPr lang="cs-CZ" sz="2600" i="1" dirty="0" smtClean="0"/>
              <a:t>L(x) </a:t>
            </a:r>
            <a:r>
              <a:rPr lang="cs-CZ" sz="2600" dirty="0" smtClean="0">
                <a:sym typeface="Symbol"/>
              </a:rPr>
              <a:t></a:t>
            </a:r>
            <a:r>
              <a:rPr lang="cs-CZ" sz="2600" dirty="0" smtClean="0"/>
              <a:t> </a:t>
            </a:r>
            <a:r>
              <a:rPr lang="cs-CZ" sz="2600" i="1" dirty="0" smtClean="0"/>
              <a:t>P(x) 	</a:t>
            </a:r>
          </a:p>
          <a:p>
            <a:pPr marL="0" indent="0">
              <a:buNone/>
            </a:pPr>
            <a:r>
              <a:rPr lang="cs-CZ" sz="2600" i="1" dirty="0" smtClean="0"/>
              <a:t>			L(x) </a:t>
            </a:r>
            <a:r>
              <a:rPr lang="cs-CZ" sz="2600" dirty="0" smtClean="0">
                <a:sym typeface="Symbol"/>
              </a:rPr>
              <a:t></a:t>
            </a:r>
            <a:r>
              <a:rPr lang="cs-CZ" sz="2600" dirty="0" smtClean="0"/>
              <a:t> </a:t>
            </a:r>
            <a:r>
              <a:rPr lang="cs-CZ" sz="2600" i="1" dirty="0" smtClean="0"/>
              <a:t>P(x)</a:t>
            </a:r>
          </a:p>
          <a:p>
            <a:pPr marL="0" indent="0">
              <a:buNone/>
            </a:pPr>
            <a:r>
              <a:rPr lang="cs-CZ" sz="2600" i="1" dirty="0"/>
              <a:t>	</a:t>
            </a:r>
            <a:r>
              <a:rPr lang="cs-CZ" sz="2600" i="1" dirty="0" smtClean="0"/>
              <a:t>	</a:t>
            </a:r>
            <a:r>
              <a:rPr lang="cs-CZ" sz="2600" i="1" dirty="0" smtClean="0"/>
              <a:t>	L(x</a:t>
            </a:r>
            <a:r>
              <a:rPr lang="cs-CZ" sz="2600" i="1" dirty="0" smtClean="0"/>
              <a:t>) </a:t>
            </a:r>
            <a:r>
              <a:rPr lang="cs-CZ" sz="2600" dirty="0" smtClean="0">
                <a:sym typeface="Symbol"/>
              </a:rPr>
              <a:t></a:t>
            </a:r>
            <a:r>
              <a:rPr lang="cs-CZ" sz="2600" dirty="0" smtClean="0"/>
              <a:t> </a:t>
            </a:r>
            <a:r>
              <a:rPr lang="cs-CZ" sz="2600" i="1" dirty="0" smtClean="0"/>
              <a:t>P(x)</a:t>
            </a:r>
          </a:p>
          <a:p>
            <a:pPr marL="0" indent="0">
              <a:buNone/>
            </a:pPr>
            <a:r>
              <a:rPr lang="cs-CZ" sz="2800" i="1" dirty="0" smtClean="0"/>
              <a:t>		</a:t>
            </a:r>
            <a:r>
              <a:rPr lang="cs-CZ" sz="2800" i="1" dirty="0" smtClean="0"/>
              <a:t>	L(x)</a:t>
            </a:r>
            <a:r>
              <a:rPr lang="cs-CZ" sz="2000" i="1" dirty="0" smtClean="0"/>
              <a:t> </a:t>
            </a:r>
            <a:r>
              <a:rPr lang="cs-CZ" sz="2800" dirty="0" smtClean="0">
                <a:sym typeface="Symbol"/>
              </a:rPr>
              <a:t> </a:t>
            </a:r>
            <a:r>
              <a:rPr lang="cs-CZ" sz="2800" i="1" dirty="0" smtClean="0"/>
              <a:t>P(x</a:t>
            </a:r>
            <a:r>
              <a:rPr lang="cs-CZ" sz="2800" i="1" dirty="0" smtClean="0"/>
              <a:t>)</a:t>
            </a:r>
            <a:endParaRPr lang="cs-CZ" sz="28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2800" b="1" dirty="0" smtClean="0"/>
              <a:t>	</a:t>
            </a:r>
            <a:r>
              <a:rPr lang="cs-CZ" sz="2200" b="1" dirty="0" smtClean="0"/>
              <a:t>Příklad:</a:t>
            </a:r>
            <a:r>
              <a:rPr lang="cs-CZ" sz="2800" b="1" dirty="0" smtClean="0"/>
              <a:t>			</a:t>
            </a:r>
            <a:endParaRPr lang="cs-CZ" sz="28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2400" b="1" i="1" dirty="0" smtClean="0">
                <a:solidFill>
                  <a:srgbClr val="00B0F0"/>
                </a:solidFill>
              </a:rPr>
              <a:t>			2x </a:t>
            </a:r>
            <a:r>
              <a:rPr lang="cs-CZ" sz="2400" b="1" i="1" dirty="0" smtClean="0">
                <a:solidFill>
                  <a:srgbClr val="00B0F0"/>
                </a:solidFill>
              </a:rPr>
              <a:t>– 6 </a:t>
            </a:r>
            <a:r>
              <a:rPr lang="cs-CZ" sz="2400" b="1" i="1" dirty="0" smtClean="0">
                <a:solidFill>
                  <a:srgbClr val="00B0F0"/>
                </a:solidFill>
                <a:sym typeface="Symbol"/>
              </a:rPr>
              <a:t> 10 + 2x</a:t>
            </a:r>
            <a:endParaRPr lang="cs-CZ" sz="2400" b="1" i="1" dirty="0" smtClean="0">
              <a:solidFill>
                <a:srgbClr val="00B0F0"/>
              </a:solidFill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0" smtClean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Ekvivalentní úpravy nerovnic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352928" cy="38775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Záměna </a:t>
            </a:r>
            <a:r>
              <a:rPr lang="cs-CZ" sz="2400" dirty="0"/>
              <a:t>stran </a:t>
            </a:r>
            <a:r>
              <a:rPr lang="cs-CZ" sz="2400" dirty="0" smtClean="0"/>
              <a:t>nerovnice  </a:t>
            </a:r>
            <a:r>
              <a:rPr lang="cs-CZ" sz="2400" i="1" dirty="0" smtClean="0"/>
              <a:t> </a:t>
            </a:r>
            <a:r>
              <a:rPr lang="cs-CZ" sz="2400" i="1" dirty="0">
                <a:solidFill>
                  <a:srgbClr val="3366FF"/>
                </a:solidFill>
              </a:rPr>
              <a:t>L(x) </a:t>
            </a:r>
            <a:r>
              <a:rPr lang="cs-CZ" sz="2400" dirty="0">
                <a:solidFill>
                  <a:srgbClr val="3366FF"/>
                </a:solidFill>
                <a:sym typeface="Symbol"/>
              </a:rPr>
              <a:t></a:t>
            </a:r>
            <a:r>
              <a:rPr lang="cs-CZ" sz="2400" dirty="0">
                <a:solidFill>
                  <a:srgbClr val="3366FF"/>
                </a:solidFill>
              </a:rPr>
              <a:t> </a:t>
            </a:r>
            <a:r>
              <a:rPr lang="cs-CZ" sz="2400" i="1" dirty="0">
                <a:solidFill>
                  <a:srgbClr val="3366FF"/>
                </a:solidFill>
              </a:rPr>
              <a:t>P(x)  </a:t>
            </a:r>
            <a:r>
              <a:rPr lang="cs-CZ" sz="2400" i="1" dirty="0" smtClean="0">
                <a:solidFill>
                  <a:srgbClr val="3366FF"/>
                </a:solidFill>
              </a:rPr>
              <a:t>       L(x</a:t>
            </a:r>
            <a:r>
              <a:rPr lang="cs-CZ" sz="2400" i="1" dirty="0">
                <a:solidFill>
                  <a:srgbClr val="3366FF"/>
                </a:solidFill>
              </a:rPr>
              <a:t>) </a:t>
            </a:r>
            <a:r>
              <a:rPr lang="cs-CZ" sz="2400" dirty="0">
                <a:solidFill>
                  <a:srgbClr val="3366FF"/>
                </a:solidFill>
                <a:sym typeface="Symbol"/>
              </a:rPr>
              <a:t></a:t>
            </a:r>
            <a:r>
              <a:rPr lang="cs-CZ" sz="2400" dirty="0">
                <a:solidFill>
                  <a:srgbClr val="3366FF"/>
                </a:solidFill>
              </a:rPr>
              <a:t> </a:t>
            </a:r>
            <a:r>
              <a:rPr lang="cs-CZ" sz="2400" i="1" dirty="0">
                <a:solidFill>
                  <a:srgbClr val="3366FF"/>
                </a:solidFill>
              </a:rPr>
              <a:t>P(x</a:t>
            </a:r>
            <a:r>
              <a:rPr lang="cs-CZ" sz="2400" i="1" dirty="0" smtClean="0">
                <a:solidFill>
                  <a:srgbClr val="3366FF"/>
                </a:solidFill>
              </a:rPr>
              <a:t>)</a:t>
            </a:r>
            <a:endParaRPr lang="cs-CZ" sz="2400" dirty="0" smtClean="0">
              <a:solidFill>
                <a:srgbClr val="3366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Přičtení </a:t>
            </a:r>
            <a:r>
              <a:rPr lang="cs-CZ" sz="2400" dirty="0" smtClean="0"/>
              <a:t>stejného čísla </a:t>
            </a:r>
            <a:r>
              <a:rPr lang="cs-CZ" sz="2400" dirty="0"/>
              <a:t>nebo </a:t>
            </a:r>
            <a:r>
              <a:rPr lang="cs-CZ" sz="2400" dirty="0" smtClean="0"/>
              <a:t>výrazu k </a:t>
            </a:r>
            <a:r>
              <a:rPr lang="cs-CZ" sz="2400" dirty="0"/>
              <a:t>oběma stranám </a:t>
            </a:r>
            <a:r>
              <a:rPr lang="cs-CZ" sz="2400" dirty="0" smtClean="0"/>
              <a:t>nerovnice(</a:t>
            </a:r>
            <a:r>
              <a:rPr lang="cs-CZ" sz="2000" dirty="0" smtClean="0"/>
              <a:t>který je definován v celém oboru řešení nerovnice)</a:t>
            </a:r>
            <a:r>
              <a:rPr lang="cs-CZ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Vynásobení obou stran rovnice stejným </a:t>
            </a:r>
            <a:r>
              <a:rPr lang="cs-CZ" sz="2400" dirty="0" smtClean="0"/>
              <a:t>kladným číslem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latin typeface="Arial" charset="0"/>
              </a:rPr>
              <a:t>Při násobení nebo dělení </a:t>
            </a:r>
            <a:r>
              <a:rPr lang="cs-CZ" sz="2400" dirty="0" smtClean="0">
                <a:latin typeface="Arial" charset="0"/>
              </a:rPr>
              <a:t>obou stran nerovnice </a:t>
            </a:r>
            <a:r>
              <a:rPr lang="cs-CZ" sz="2400" dirty="0">
                <a:latin typeface="Arial" charset="0"/>
              </a:rPr>
              <a:t>záporným číslem se mění znak nerovnosti na opačný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Umocnění obou </a:t>
            </a:r>
            <a:r>
              <a:rPr lang="cs-CZ" sz="2400" dirty="0" smtClean="0"/>
              <a:t>nezáporných stran nerovnice</a:t>
            </a:r>
            <a:endParaRPr lang="cs-CZ" sz="2400" dirty="0">
              <a:latin typeface="Arial" charset="0"/>
            </a:endParaRPr>
          </a:p>
          <a:p>
            <a:pPr marL="514350" indent="-514350">
              <a:buFont typeface="+mj-lt"/>
              <a:buAutoNum type="arabicPeriod"/>
            </a:pP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endParaRPr lang="cs-CZ" sz="2400" dirty="0"/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cs-CZ" sz="2400" dirty="0" smtClean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  <p:sp>
        <p:nvSpPr>
          <p:cNvPr id="2" name="Šipka doprava 1"/>
          <p:cNvSpPr/>
          <p:nvPr/>
        </p:nvSpPr>
        <p:spPr>
          <a:xfrm>
            <a:off x="6271741" y="2025817"/>
            <a:ext cx="417196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Základní pojmy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539552" y="2132856"/>
            <a:ext cx="8231832" cy="3672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 smtClean="0"/>
              <a:t>Lineární </a:t>
            </a:r>
            <a:r>
              <a:rPr lang="cs-CZ" sz="2800" b="1" dirty="0" smtClean="0"/>
              <a:t>nerovnice </a:t>
            </a:r>
            <a:r>
              <a:rPr lang="cs-CZ" sz="2800" b="1" dirty="0"/>
              <a:t>s proměnnou x </a:t>
            </a:r>
            <a:endParaRPr lang="cs-CZ" sz="2800" b="1" dirty="0" smtClean="0"/>
          </a:p>
          <a:p>
            <a:pPr marL="0" indent="0" algn="ctr">
              <a:buNone/>
            </a:pPr>
            <a:r>
              <a:rPr lang="cs-CZ" sz="1100" b="1" dirty="0" smtClean="0"/>
              <a:t> </a:t>
            </a:r>
          </a:p>
          <a:p>
            <a:pPr marL="0" indent="0" algn="ctr">
              <a:buNone/>
            </a:pPr>
            <a:r>
              <a:rPr lang="cs-CZ" dirty="0" smtClean="0"/>
              <a:t>nazýváme </a:t>
            </a:r>
            <a:r>
              <a:rPr lang="cs-CZ" dirty="0"/>
              <a:t>všechny </a:t>
            </a:r>
            <a:r>
              <a:rPr lang="cs-CZ" dirty="0" smtClean="0"/>
              <a:t>nerovnice</a:t>
            </a:r>
            <a:r>
              <a:rPr lang="cs-CZ" dirty="0"/>
              <a:t>, které lze zapsat v tvaru </a:t>
            </a:r>
            <a:r>
              <a:rPr lang="cs-CZ" b="1" dirty="0" smtClean="0"/>
              <a:t>      </a:t>
            </a:r>
            <a:endParaRPr lang="cs-CZ" b="1" dirty="0" smtClean="0"/>
          </a:p>
          <a:p>
            <a:pPr marL="0" indent="0" algn="ctr">
              <a:buNone/>
            </a:pPr>
            <a:r>
              <a:rPr lang="cs-CZ" i="1" dirty="0" err="1" smtClean="0"/>
              <a:t>ax</a:t>
            </a:r>
            <a:r>
              <a:rPr lang="cs-CZ" i="1" dirty="0" smtClean="0"/>
              <a:t> </a:t>
            </a:r>
            <a:r>
              <a:rPr lang="cs-CZ" dirty="0"/>
              <a:t>+ </a:t>
            </a:r>
            <a:r>
              <a:rPr lang="cs-CZ" i="1" dirty="0"/>
              <a:t>b </a:t>
            </a:r>
            <a:r>
              <a:rPr lang="cs-CZ" dirty="0" smtClean="0">
                <a:sym typeface="Symbol"/>
              </a:rPr>
              <a:t> </a:t>
            </a:r>
            <a:r>
              <a:rPr lang="cs-CZ" dirty="0">
                <a:sym typeface="Symbol"/>
              </a:rPr>
              <a:t></a:t>
            </a:r>
            <a:r>
              <a:rPr lang="cs-CZ" dirty="0" smtClean="0"/>
              <a:t> </a:t>
            </a:r>
            <a:r>
              <a:rPr lang="cs-CZ" dirty="0"/>
              <a:t>0 	</a:t>
            </a:r>
            <a:r>
              <a:rPr lang="cs-CZ" i="1" dirty="0"/>
              <a:t> a ϵ</a:t>
            </a:r>
            <a:r>
              <a:rPr lang="cs-CZ" dirty="0"/>
              <a:t> </a:t>
            </a:r>
            <a:r>
              <a:rPr lang="cs-CZ" dirty="0" smtClean="0"/>
              <a:t>R-, </a:t>
            </a:r>
            <a:r>
              <a:rPr lang="cs-CZ" dirty="0"/>
              <a:t>b</a:t>
            </a:r>
            <a:r>
              <a:rPr lang="cs-CZ" i="1" dirty="0"/>
              <a:t> ϵ</a:t>
            </a:r>
            <a:r>
              <a:rPr lang="cs-CZ" dirty="0"/>
              <a:t> R</a:t>
            </a:r>
            <a:r>
              <a:rPr lang="cs-CZ" i="1" dirty="0"/>
              <a:t> </a:t>
            </a:r>
          </a:p>
          <a:p>
            <a:pPr marL="914400" lvl="3" indent="0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cs-CZ" sz="1800" i="1" kern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lineární </a:t>
            </a:r>
            <a:r>
              <a:rPr lang="cs-CZ" sz="1800" i="1" kern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člen	</a:t>
            </a:r>
            <a:r>
              <a:rPr lang="cs-CZ" sz="1800" i="1" kern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	       </a:t>
            </a:r>
            <a:r>
              <a:rPr lang="cs-CZ" sz="1900" i="1" kern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absolutní </a:t>
            </a:r>
            <a:r>
              <a:rPr lang="cs-CZ" sz="1900" i="1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člen</a:t>
            </a:r>
          </a:p>
          <a:p>
            <a:pPr marL="0" indent="0">
              <a:buNone/>
              <a:tabLst>
                <a:tab pos="2239963" algn="l"/>
              </a:tabLst>
            </a:pPr>
            <a:r>
              <a:rPr lang="cs-CZ" sz="1800" i="1" kern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	</a:t>
            </a:r>
            <a:r>
              <a:rPr lang="cs-CZ" i="1" dirty="0" err="1" smtClean="0"/>
              <a:t>ax</a:t>
            </a:r>
            <a:r>
              <a:rPr lang="cs-CZ" i="1" dirty="0" smtClean="0"/>
              <a:t> </a:t>
            </a:r>
            <a:r>
              <a:rPr lang="cs-CZ" dirty="0"/>
              <a:t>+ </a:t>
            </a:r>
            <a:r>
              <a:rPr lang="cs-CZ" i="1" dirty="0"/>
              <a:t>b </a:t>
            </a:r>
            <a:r>
              <a:rPr lang="cs-CZ" dirty="0">
                <a:sym typeface="Symbol"/>
              </a:rPr>
              <a:t> </a:t>
            </a:r>
            <a:r>
              <a:rPr lang="cs-CZ" dirty="0" smtClean="0"/>
              <a:t> </a:t>
            </a:r>
            <a:r>
              <a:rPr lang="cs-CZ" dirty="0"/>
              <a:t>0 </a:t>
            </a:r>
            <a:endParaRPr lang="cs-CZ" dirty="0" smtClean="0"/>
          </a:p>
          <a:p>
            <a:pPr marL="0" indent="0">
              <a:buNone/>
              <a:tabLst>
                <a:tab pos="2239963" algn="l"/>
              </a:tabLst>
            </a:pPr>
            <a:r>
              <a:rPr lang="cs-CZ" i="1" dirty="0" smtClean="0"/>
              <a:t>	</a:t>
            </a:r>
            <a:r>
              <a:rPr lang="cs-CZ" i="1" dirty="0" err="1" smtClean="0"/>
              <a:t>ax</a:t>
            </a:r>
            <a:r>
              <a:rPr lang="cs-CZ" i="1" dirty="0" smtClean="0"/>
              <a:t> </a:t>
            </a:r>
            <a:r>
              <a:rPr lang="cs-CZ" dirty="0"/>
              <a:t>+ </a:t>
            </a:r>
            <a:r>
              <a:rPr lang="cs-CZ" i="1" dirty="0" smtClean="0"/>
              <a:t>b </a:t>
            </a:r>
            <a:r>
              <a:rPr lang="cs-CZ" dirty="0" smtClean="0">
                <a:sym typeface="Symbol"/>
              </a:rPr>
              <a:t></a:t>
            </a:r>
            <a:r>
              <a:rPr lang="cs-CZ" dirty="0" smtClean="0"/>
              <a:t> 0</a:t>
            </a:r>
          </a:p>
          <a:p>
            <a:pPr marL="0" indent="0">
              <a:buNone/>
              <a:tabLst>
                <a:tab pos="2239963" algn="l"/>
              </a:tabLst>
            </a:pPr>
            <a:r>
              <a:rPr lang="cs-CZ" i="1" dirty="0" smtClean="0"/>
              <a:t>	</a:t>
            </a:r>
            <a:r>
              <a:rPr lang="cs-CZ" i="1" dirty="0" err="1" smtClean="0"/>
              <a:t>ax</a:t>
            </a:r>
            <a:r>
              <a:rPr lang="cs-CZ" i="1" dirty="0" smtClean="0"/>
              <a:t> </a:t>
            </a:r>
            <a:r>
              <a:rPr lang="cs-CZ" dirty="0"/>
              <a:t>+ </a:t>
            </a:r>
            <a:r>
              <a:rPr lang="cs-CZ" i="1" dirty="0"/>
              <a:t>b </a:t>
            </a:r>
            <a:r>
              <a:rPr lang="cs-CZ" dirty="0">
                <a:sym typeface="Symbol"/>
              </a:rPr>
              <a:t></a:t>
            </a:r>
            <a:r>
              <a:rPr lang="cs-CZ" dirty="0" smtClean="0"/>
              <a:t> </a:t>
            </a:r>
            <a:r>
              <a:rPr lang="cs-CZ" dirty="0"/>
              <a:t>0</a:t>
            </a:r>
            <a:endParaRPr lang="cs-CZ" i="1" dirty="0" smtClean="0"/>
          </a:p>
        </p:txBody>
      </p:sp>
      <p:sp>
        <p:nvSpPr>
          <p:cNvPr id="5" name="Oválný popisek 4"/>
          <p:cNvSpPr/>
          <p:nvPr/>
        </p:nvSpPr>
        <p:spPr>
          <a:xfrm>
            <a:off x="3347864" y="3251344"/>
            <a:ext cx="523157" cy="498109"/>
          </a:xfrm>
          <a:prstGeom prst="wedgeEllipseCallout">
            <a:avLst>
              <a:gd name="adj1" fmla="val 185216"/>
              <a:gd name="adj2" fmla="val 64929"/>
            </a:avLst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ný popisek 8"/>
          <p:cNvSpPr/>
          <p:nvPr/>
        </p:nvSpPr>
        <p:spPr>
          <a:xfrm>
            <a:off x="2843808" y="3251344"/>
            <a:ext cx="504056" cy="498109"/>
          </a:xfrm>
          <a:prstGeom prst="wedgeEllipseCallout">
            <a:avLst>
              <a:gd name="adj1" fmla="val -229519"/>
              <a:gd name="adj2" fmla="val 58852"/>
            </a:avLst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91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uiExpand="1" build="p"/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7920880" cy="38164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			</a:t>
            </a:r>
            <a:r>
              <a:rPr lang="cs-CZ" sz="2400" b="1" dirty="0" smtClean="0"/>
              <a:t>ŘEŠIT  </a:t>
            </a:r>
            <a:r>
              <a:rPr lang="cs-CZ" sz="2400" b="1" dirty="0" smtClean="0"/>
              <a:t>NE</a:t>
            </a:r>
            <a:r>
              <a:rPr lang="cs-CZ" sz="2400" b="1" dirty="0" smtClean="0"/>
              <a:t>ROVNICI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200" dirty="0" smtClean="0"/>
              <a:t>znamená určit </a:t>
            </a:r>
            <a:r>
              <a:rPr lang="cs-CZ" sz="2200" dirty="0"/>
              <a:t>všechna </a:t>
            </a:r>
            <a:r>
              <a:rPr lang="cs-CZ" sz="2200" i="1" dirty="0" err="1" smtClean="0"/>
              <a:t>x</a:t>
            </a:r>
            <a:r>
              <a:rPr lang="cs-CZ" sz="2200" i="1" baseline="-25000" dirty="0" err="1"/>
              <a:t>k</a:t>
            </a:r>
            <a:r>
              <a:rPr lang="cs-CZ" sz="2200" i="1" dirty="0" smtClean="0"/>
              <a:t> </a:t>
            </a:r>
            <a:r>
              <a:rPr lang="cs-CZ" sz="2200" i="1" dirty="0"/>
              <a:t>ϵ</a:t>
            </a:r>
            <a:r>
              <a:rPr lang="cs-CZ" sz="2200" dirty="0" smtClean="0"/>
              <a:t> </a:t>
            </a:r>
            <a:r>
              <a:rPr lang="cs-CZ" sz="2200" i="1" dirty="0"/>
              <a:t>D, </a:t>
            </a:r>
            <a:r>
              <a:rPr lang="cs-CZ" sz="2200" dirty="0"/>
              <a:t>pro která </a:t>
            </a:r>
            <a:r>
              <a:rPr lang="cs-CZ" sz="2200" dirty="0" smtClean="0"/>
              <a:t>se z </a:t>
            </a:r>
            <a:r>
              <a:rPr lang="cs-CZ" sz="2200" dirty="0" smtClean="0"/>
              <a:t>ne</a:t>
            </a:r>
            <a:r>
              <a:rPr lang="cs-CZ" sz="2200" dirty="0" smtClean="0"/>
              <a:t>rovnice </a:t>
            </a:r>
            <a:r>
              <a:rPr lang="cs-CZ" sz="2200" dirty="0"/>
              <a:t>stává pravdivá </a:t>
            </a:r>
            <a:r>
              <a:rPr lang="cs-CZ" sz="2200" dirty="0" smtClean="0"/>
              <a:t>nerovnost</a:t>
            </a:r>
            <a:endParaRPr lang="cs-CZ" sz="2200" dirty="0" smtClean="0"/>
          </a:p>
          <a:p>
            <a:pPr marL="0" indent="0" algn="ctr">
              <a:buNone/>
            </a:pPr>
            <a:endParaRPr lang="cs-CZ" sz="1800" i="1" dirty="0"/>
          </a:p>
          <a:p>
            <a:pPr marL="0" indent="0" algn="ctr">
              <a:buNone/>
            </a:pPr>
            <a:r>
              <a:rPr lang="cs-CZ" sz="3000" i="1" dirty="0" smtClean="0"/>
              <a:t>L(</a:t>
            </a:r>
            <a:r>
              <a:rPr lang="cs-CZ" sz="3000" i="1" dirty="0" err="1" smtClean="0"/>
              <a:t>x</a:t>
            </a:r>
            <a:r>
              <a:rPr lang="cs-CZ" sz="3000" i="1" baseline="-25000" dirty="0" err="1" smtClean="0"/>
              <a:t>k</a:t>
            </a:r>
            <a:r>
              <a:rPr lang="cs-CZ" sz="3000" i="1" dirty="0"/>
              <a:t>) </a:t>
            </a:r>
            <a:r>
              <a:rPr lang="cs-CZ" sz="3200" dirty="0">
                <a:sym typeface="Symbol"/>
              </a:rPr>
              <a:t></a:t>
            </a:r>
            <a:r>
              <a:rPr lang="cs-CZ" sz="3000" dirty="0" smtClean="0"/>
              <a:t> </a:t>
            </a:r>
            <a:r>
              <a:rPr lang="cs-CZ" sz="3000" i="1" dirty="0"/>
              <a:t>P(</a:t>
            </a:r>
            <a:r>
              <a:rPr lang="cs-CZ" sz="3000" i="1" dirty="0" err="1"/>
              <a:t>x</a:t>
            </a:r>
            <a:r>
              <a:rPr lang="cs-CZ" sz="3000" i="1" baseline="-25000" dirty="0" err="1"/>
              <a:t>k</a:t>
            </a:r>
            <a:r>
              <a:rPr lang="cs-CZ" sz="3000" i="1" dirty="0" smtClean="0"/>
              <a:t>)</a:t>
            </a:r>
          </a:p>
          <a:p>
            <a:pPr marL="45720" indent="0">
              <a:buNone/>
            </a:pPr>
            <a:endParaRPr lang="cs-CZ" sz="1800" i="1" dirty="0" smtClean="0"/>
          </a:p>
          <a:p>
            <a:pPr marL="0" indent="0" algn="ctr">
              <a:buNone/>
            </a:pPr>
            <a:r>
              <a:rPr lang="cs-CZ" sz="2000" i="1" dirty="0" err="1"/>
              <a:t>x</a:t>
            </a:r>
            <a:r>
              <a:rPr lang="cs-CZ" sz="2000" i="1" baseline="-25000" dirty="0" err="1"/>
              <a:t>k</a:t>
            </a:r>
            <a:r>
              <a:rPr lang="cs-CZ" sz="2000" i="1" dirty="0"/>
              <a:t> ϵ</a:t>
            </a:r>
            <a:r>
              <a:rPr lang="cs-CZ" sz="2000" dirty="0"/>
              <a:t> </a:t>
            </a:r>
            <a:r>
              <a:rPr lang="cs-CZ" sz="2000" i="1" dirty="0"/>
              <a:t>D </a:t>
            </a:r>
            <a:r>
              <a:rPr lang="cs-CZ" sz="2000" i="1" dirty="0" smtClean="0"/>
              <a:t> </a:t>
            </a:r>
            <a:r>
              <a:rPr lang="cs-CZ" sz="2000" dirty="0" smtClean="0"/>
              <a:t>se nazývá </a:t>
            </a:r>
            <a:r>
              <a:rPr lang="cs-CZ" sz="2000" b="1" dirty="0" smtClean="0"/>
              <a:t>KOŘEN</a:t>
            </a:r>
            <a:r>
              <a:rPr lang="cs-CZ" sz="2000" dirty="0" smtClean="0"/>
              <a:t> nebo </a:t>
            </a:r>
            <a:r>
              <a:rPr lang="cs-CZ" sz="2000" b="1" dirty="0" smtClean="0"/>
              <a:t>ŘEŠENÍ</a:t>
            </a:r>
          </a:p>
          <a:p>
            <a:pPr marL="0" indent="0" algn="ctr">
              <a:buNone/>
            </a:pPr>
            <a:r>
              <a:rPr lang="cs-CZ" sz="2000" b="1" dirty="0"/>
              <a:t>	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400" b="1" dirty="0" smtClean="0"/>
              <a:t>		OBOR </a:t>
            </a:r>
            <a:r>
              <a:rPr lang="cs-CZ" sz="2400" b="1" dirty="0"/>
              <a:t>PRAVDIVOSTI </a:t>
            </a:r>
            <a:r>
              <a:rPr lang="cs-CZ" sz="2400" b="1" dirty="0" smtClean="0"/>
              <a:t>NEROVNICE </a:t>
            </a:r>
            <a:r>
              <a:rPr lang="cs-CZ" sz="2400" b="1" i="1" dirty="0" smtClean="0"/>
              <a:t>K</a:t>
            </a:r>
            <a:endParaRPr lang="cs-CZ" sz="2400" b="1" i="1" dirty="0"/>
          </a:p>
          <a:p>
            <a:pPr marL="0" indent="0">
              <a:buNone/>
            </a:pPr>
            <a:r>
              <a:rPr lang="cs-CZ" sz="2000" b="1" i="1" dirty="0"/>
              <a:t> 	</a:t>
            </a:r>
            <a:r>
              <a:rPr lang="cs-CZ" sz="2000" dirty="0"/>
              <a:t>je číselná množina, která osahuje všechny kořeny </a:t>
            </a:r>
            <a:r>
              <a:rPr lang="cs-CZ" sz="2000" dirty="0" smtClean="0"/>
              <a:t>nerovnice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2000" dirty="0" smtClean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5288" y="332656"/>
            <a:ext cx="82296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kern="0" dirty="0" smtClean="0">
                <a:solidFill>
                  <a:schemeClr val="bg1"/>
                </a:solidFill>
              </a:rPr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9665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7920880" cy="38164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 smtClean="0"/>
              <a:t>ŘEŠENÍ LINEÁRNÍ </a:t>
            </a:r>
            <a:r>
              <a:rPr lang="cs-CZ" sz="2400" b="1" dirty="0" smtClean="0"/>
              <a:t>NE</a:t>
            </a:r>
            <a:r>
              <a:rPr lang="cs-CZ" sz="2400" b="1" dirty="0" smtClean="0"/>
              <a:t>ROVNICE </a:t>
            </a:r>
            <a:endParaRPr lang="cs-CZ" sz="2400" b="1" dirty="0" smtClean="0"/>
          </a:p>
          <a:p>
            <a:pPr marL="0" indent="0" algn="ctr">
              <a:buNone/>
            </a:pPr>
            <a:r>
              <a:rPr lang="cs-CZ" sz="2400" i="1" dirty="0" err="1" smtClean="0"/>
              <a:t>ax</a:t>
            </a:r>
            <a:r>
              <a:rPr lang="cs-CZ" sz="2400" i="1" dirty="0" smtClean="0"/>
              <a:t> </a:t>
            </a:r>
            <a:r>
              <a:rPr lang="cs-CZ" sz="2400" dirty="0"/>
              <a:t>+ </a:t>
            </a:r>
            <a:r>
              <a:rPr lang="cs-CZ" sz="2400" i="1" dirty="0"/>
              <a:t>b</a:t>
            </a:r>
            <a:r>
              <a:rPr lang="cs-CZ" sz="2400" i="1" dirty="0" smtClean="0"/>
              <a:t> </a:t>
            </a:r>
            <a:r>
              <a:rPr lang="cs-CZ" sz="2400" dirty="0" smtClean="0">
                <a:sym typeface="Symbol"/>
              </a:rPr>
              <a:t>0</a:t>
            </a:r>
            <a:endParaRPr lang="cs-CZ" sz="2400" i="1" dirty="0" smtClean="0"/>
          </a:p>
          <a:p>
            <a:pPr marL="0" indent="0">
              <a:buNone/>
            </a:pPr>
            <a:r>
              <a:rPr lang="cs-CZ" sz="2000" dirty="0" smtClean="0"/>
              <a:t>Je závislé na </a:t>
            </a:r>
            <a:r>
              <a:rPr lang="cs-CZ" sz="2000" b="1" dirty="0" smtClean="0"/>
              <a:t>OBORU </a:t>
            </a:r>
            <a:r>
              <a:rPr lang="cs-CZ" sz="2000" b="1" dirty="0"/>
              <a:t>ŘEŠENÍ </a:t>
            </a:r>
            <a:r>
              <a:rPr lang="cs-CZ" sz="2000" b="1" dirty="0" smtClean="0"/>
              <a:t>NEROVNICE </a:t>
            </a:r>
          </a:p>
          <a:p>
            <a:pPr marL="0" indent="0">
              <a:buNone/>
            </a:pPr>
            <a:r>
              <a:rPr lang="cs-CZ" sz="2400" dirty="0" smtClean="0"/>
              <a:t>Řešením</a:t>
            </a:r>
            <a:r>
              <a:rPr lang="cs-CZ" sz="2000" dirty="0" smtClean="0"/>
              <a:t> - </a:t>
            </a:r>
            <a:r>
              <a:rPr lang="cs-CZ" sz="2000" b="1" dirty="0" smtClean="0"/>
              <a:t>OBOREM </a:t>
            </a:r>
            <a:r>
              <a:rPr lang="cs-CZ" sz="2000" b="1" dirty="0"/>
              <a:t>PRAVDIVOSTI </a:t>
            </a:r>
            <a:r>
              <a:rPr lang="cs-CZ" sz="2000" b="1" dirty="0" smtClean="0"/>
              <a:t>NEROVNICE </a:t>
            </a:r>
            <a:r>
              <a:rPr lang="cs-CZ" sz="2000" dirty="0" smtClean="0"/>
              <a:t>může být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množina prvků  		např. 		</a:t>
            </a:r>
            <a:r>
              <a:rPr lang="cs-CZ" sz="2000" b="1" i="1" dirty="0" smtClean="0"/>
              <a:t>K </a:t>
            </a:r>
            <a:r>
              <a:rPr lang="cs-CZ" sz="2000" b="1" dirty="0"/>
              <a:t>= {</a:t>
            </a:r>
            <a:r>
              <a:rPr lang="cs-CZ" sz="2000" b="1" dirty="0" smtClean="0"/>
              <a:t>1; 2; 3 }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	interval			např.   </a:t>
            </a:r>
            <a:r>
              <a:rPr lang="cs-CZ" sz="2000" i="1" dirty="0" smtClean="0"/>
              <a:t>x</a:t>
            </a:r>
            <a:r>
              <a:rPr lang="cs-CZ" sz="2000" i="1" dirty="0" smtClean="0"/>
              <a:t> </a:t>
            </a:r>
            <a:r>
              <a:rPr lang="cs-CZ" sz="2000" dirty="0" smtClean="0">
                <a:sym typeface="Symbol"/>
              </a:rPr>
              <a:t> 3 	</a:t>
            </a:r>
            <a:r>
              <a:rPr lang="cs-CZ" sz="2000" b="1" i="1" dirty="0" smtClean="0"/>
              <a:t>K </a:t>
            </a:r>
            <a:r>
              <a:rPr lang="cs-CZ" sz="2000" b="1" dirty="0"/>
              <a:t>= </a:t>
            </a:r>
            <a:r>
              <a:rPr lang="cs-CZ" sz="2000" b="1" dirty="0" smtClean="0">
                <a:sym typeface="Symbol"/>
              </a:rPr>
              <a:t>3; </a:t>
            </a:r>
          </a:p>
          <a:p>
            <a:pPr marL="0" indent="0">
              <a:buNone/>
            </a:pPr>
            <a:r>
              <a:rPr lang="cs-CZ" sz="2000" b="1" dirty="0">
                <a:sym typeface="Symbol"/>
              </a:rPr>
              <a:t>	</a:t>
            </a:r>
            <a:endParaRPr lang="cs-CZ" sz="2000" b="1" dirty="0" smtClean="0">
              <a:sym typeface="Symbol"/>
            </a:endParaRPr>
          </a:p>
          <a:p>
            <a:pPr marL="0" indent="0">
              <a:buNone/>
            </a:pPr>
            <a:r>
              <a:rPr lang="cs-CZ" sz="2000" b="1" dirty="0">
                <a:sym typeface="Symbol"/>
              </a:rPr>
              <a:t>	</a:t>
            </a:r>
            <a:r>
              <a:rPr lang="cs-CZ" sz="2000" dirty="0" smtClean="0">
                <a:sym typeface="Symbol"/>
              </a:rPr>
              <a:t>nemá řešení		např.    0  </a:t>
            </a:r>
            <a:r>
              <a:rPr lang="cs-CZ" sz="2000" dirty="0">
                <a:sym typeface="Symbol"/>
              </a:rPr>
              <a:t>3 </a:t>
            </a:r>
            <a:r>
              <a:rPr lang="cs-CZ" sz="2000" dirty="0" smtClean="0">
                <a:sym typeface="Symbol"/>
              </a:rPr>
              <a:t>	</a:t>
            </a:r>
            <a:r>
              <a:rPr lang="cs-CZ" sz="2000" b="1" i="1" dirty="0" smtClean="0"/>
              <a:t>K </a:t>
            </a:r>
            <a:r>
              <a:rPr lang="cs-CZ" sz="2000" b="1" dirty="0"/>
              <a:t>= </a:t>
            </a:r>
            <a:r>
              <a:rPr lang="cs-CZ" sz="2000" b="1" dirty="0" smtClean="0"/>
              <a:t>{  </a:t>
            </a:r>
            <a:r>
              <a:rPr lang="cs-CZ" sz="2000" b="1" dirty="0"/>
              <a:t>}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>
              <a:sym typeface="Symbol"/>
            </a:endParaRPr>
          </a:p>
          <a:p>
            <a:pPr marL="0" indent="0">
              <a:buNone/>
            </a:pPr>
            <a:endParaRPr lang="cs-CZ" sz="2000" dirty="0" smtClean="0">
              <a:sym typeface="Symbol"/>
            </a:endParaRPr>
          </a:p>
          <a:p>
            <a:pPr marL="0" indent="0">
              <a:buNone/>
            </a:pPr>
            <a:r>
              <a:rPr lang="cs-CZ" sz="2000" i="1" dirty="0">
                <a:sym typeface="Symbol"/>
              </a:rPr>
              <a:t>	</a:t>
            </a:r>
            <a:r>
              <a:rPr lang="cs-CZ" sz="2000" i="1" dirty="0" smtClean="0">
                <a:sym typeface="Symbol"/>
              </a:rPr>
              <a:t>	</a:t>
            </a:r>
            <a:endParaRPr lang="cs-CZ" sz="2000" i="1" dirty="0"/>
          </a:p>
          <a:p>
            <a:pPr marL="0" indent="0">
              <a:buNone/>
            </a:pPr>
            <a:endParaRPr lang="cs-CZ" sz="2000" dirty="0" smtClean="0"/>
          </a:p>
          <a:p>
            <a:pPr marL="0" indent="0" algn="ctr">
              <a:buNone/>
            </a:pPr>
            <a:r>
              <a:rPr lang="cs-CZ" sz="2000" b="1" dirty="0"/>
              <a:t>	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400" b="1" dirty="0" smtClean="0"/>
              <a:t>		OBOR PRAVDIVOSTI NEROVNICE </a:t>
            </a:r>
            <a:r>
              <a:rPr lang="cs-CZ" sz="2400" b="1" i="1" dirty="0" smtClean="0"/>
              <a:t>K</a:t>
            </a:r>
          </a:p>
          <a:p>
            <a:pPr marL="0" indent="0">
              <a:buNone/>
            </a:pPr>
            <a:r>
              <a:rPr lang="cs-CZ" sz="2000" b="1" i="1" dirty="0" smtClean="0"/>
              <a:t> 	</a:t>
            </a:r>
            <a:r>
              <a:rPr lang="cs-CZ" sz="2000" dirty="0" smtClean="0"/>
              <a:t>je číselná množina, která osahuje všechny kořeny nerovnice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2000" dirty="0" smtClean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5288" y="332656"/>
            <a:ext cx="82296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kern="0" dirty="0" smtClean="0">
                <a:solidFill>
                  <a:schemeClr val="bg1"/>
                </a:solidFill>
              </a:rPr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167928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nerovnic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35601" y="2196615"/>
            <a:ext cx="4857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Řešte nerovnici s neznámou </a:t>
            </a:r>
            <a:r>
              <a:rPr lang="cs-CZ" sz="2400" dirty="0" smtClean="0"/>
              <a:t>x v R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164000" y="2847339"/>
            <a:ext cx="2738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6x</a:t>
            </a:r>
            <a:r>
              <a:rPr lang="cs-CZ" sz="2400" i="1" dirty="0" smtClean="0"/>
              <a:t> </a:t>
            </a:r>
            <a:r>
              <a:rPr lang="cs-CZ" sz="2400" dirty="0" smtClean="0"/>
              <a:t>- 12 </a:t>
            </a:r>
            <a:r>
              <a:rPr lang="cs-CZ" sz="2400" dirty="0">
                <a:sym typeface="Symbol"/>
              </a:rPr>
              <a:t></a:t>
            </a:r>
            <a:r>
              <a:rPr lang="cs-CZ" sz="2400" dirty="0" smtClean="0"/>
              <a:t> 15 + 15x 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1978969" y="3420750"/>
            <a:ext cx="2807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6x</a:t>
            </a:r>
            <a:r>
              <a:rPr lang="cs-CZ" sz="2400" i="1" dirty="0" smtClean="0"/>
              <a:t> </a:t>
            </a:r>
            <a:r>
              <a:rPr lang="cs-CZ" sz="2400" dirty="0" smtClean="0"/>
              <a:t>– 15x </a:t>
            </a:r>
            <a:r>
              <a:rPr lang="cs-CZ" sz="2400" dirty="0">
                <a:sym typeface="Symbol"/>
              </a:rPr>
              <a:t></a:t>
            </a:r>
            <a:r>
              <a:rPr lang="cs-CZ" sz="2400" dirty="0" smtClean="0"/>
              <a:t> 15 + 12 </a:t>
            </a:r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2153164" y="3895195"/>
            <a:ext cx="2058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      -9x </a:t>
            </a:r>
            <a:r>
              <a:rPr lang="cs-CZ" sz="2400" dirty="0">
                <a:sym typeface="Symbol"/>
              </a:rPr>
              <a:t></a:t>
            </a:r>
            <a:r>
              <a:rPr lang="cs-CZ" sz="2400" dirty="0" smtClean="0"/>
              <a:t>  27 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5142454" y="3882415"/>
            <a:ext cx="4001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366FF"/>
                </a:solidFill>
              </a:rPr>
              <a:t>Dělíme </a:t>
            </a:r>
            <a:r>
              <a:rPr lang="cs-CZ" b="1" dirty="0">
                <a:solidFill>
                  <a:srgbClr val="3366FF"/>
                </a:solidFill>
              </a:rPr>
              <a:t>záporným číslem, znak nerovnosti se mění na opačný</a:t>
            </a:r>
            <a:r>
              <a:rPr lang="cs-CZ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278941" y="4384078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        x </a:t>
            </a:r>
            <a:r>
              <a:rPr lang="cs-CZ" sz="2400" dirty="0">
                <a:sym typeface="Symbol"/>
              </a:rPr>
              <a:t> </a:t>
            </a:r>
            <a:r>
              <a:rPr lang="cs-CZ" sz="2400" dirty="0" smtClean="0"/>
              <a:t> -3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2174198" y="5111474"/>
            <a:ext cx="1641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>
                <a:sym typeface="Symbol"/>
              </a:rPr>
              <a:t>-3; </a:t>
            </a:r>
            <a:endParaRPr lang="cs-CZ" sz="2400" b="1" dirty="0">
              <a:sym typeface="Symbol"/>
            </a:endParaRPr>
          </a:p>
        </p:txBody>
      </p:sp>
      <p:sp>
        <p:nvSpPr>
          <p:cNvPr id="7" name="Šipka doleva 6"/>
          <p:cNvSpPr/>
          <p:nvPr/>
        </p:nvSpPr>
        <p:spPr>
          <a:xfrm>
            <a:off x="4327397" y="4010610"/>
            <a:ext cx="489204" cy="230833"/>
          </a:xfrm>
          <a:prstGeom prst="leftArrow">
            <a:avLst/>
          </a:prstGeom>
          <a:solidFill>
            <a:srgbClr val="B3C0EB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4801505"/>
            <a:ext cx="3677163" cy="1543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  <p:bldP spid="4" grpId="0"/>
      <p:bldP spid="8" grpId="0"/>
      <p:bldP spid="9" grpId="0"/>
      <p:bldP spid="5" grpId="0"/>
      <p:bldP spid="11" grpId="0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nerovnic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35601" y="1975788"/>
            <a:ext cx="6107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Řešte nerovnici s neznámou </a:t>
            </a:r>
            <a:r>
              <a:rPr lang="cs-CZ" sz="2400" dirty="0" smtClean="0"/>
              <a:t>x v množině R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1978969" y="3420750"/>
            <a:ext cx="3352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4(4x - 5) – 15x </a:t>
            </a:r>
            <a:r>
              <a:rPr lang="cs-CZ" sz="2400" dirty="0">
                <a:sym typeface="Symbol"/>
              </a:rPr>
              <a:t></a:t>
            </a:r>
            <a:r>
              <a:rPr lang="cs-CZ" sz="2400" dirty="0" smtClean="0"/>
              <a:t> x </a:t>
            </a:r>
            <a:r>
              <a:rPr lang="cs-CZ" sz="2400" dirty="0"/>
              <a:t>+ </a:t>
            </a:r>
            <a:r>
              <a:rPr lang="cs-CZ" sz="2400" dirty="0" smtClean="0"/>
              <a:t>1  </a:t>
            </a:r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2153164" y="3895195"/>
            <a:ext cx="27190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 16x – 20 </a:t>
            </a:r>
            <a:r>
              <a:rPr lang="cs-CZ" sz="2400" dirty="0">
                <a:sym typeface="Symbol"/>
              </a:rPr>
              <a:t></a:t>
            </a:r>
            <a:r>
              <a:rPr lang="cs-CZ" sz="2400" dirty="0" smtClean="0"/>
              <a:t> </a:t>
            </a:r>
            <a:r>
              <a:rPr lang="cs-CZ" sz="2400" dirty="0"/>
              <a:t>x + </a:t>
            </a:r>
            <a:r>
              <a:rPr lang="cs-CZ" sz="2400" dirty="0" smtClean="0"/>
              <a:t>1 </a:t>
            </a:r>
            <a:endParaRPr lang="cs-CZ" sz="2400" dirty="0"/>
          </a:p>
        </p:txBody>
      </p:sp>
      <p:sp>
        <p:nvSpPr>
          <p:cNvPr id="11" name="Obdélník 10"/>
          <p:cNvSpPr/>
          <p:nvPr/>
        </p:nvSpPr>
        <p:spPr>
          <a:xfrm>
            <a:off x="2209426" y="4373931"/>
            <a:ext cx="2630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    x – 20 </a:t>
            </a:r>
            <a:r>
              <a:rPr lang="cs-CZ" sz="2400" dirty="0">
                <a:sym typeface="Symbol"/>
              </a:rPr>
              <a:t> </a:t>
            </a:r>
            <a:r>
              <a:rPr lang="cs-CZ" sz="2400" dirty="0" smtClean="0"/>
              <a:t> x + 1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363314" y="5537196"/>
            <a:ext cx="1252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cs-CZ" sz="2400" b="1" i="1" dirty="0"/>
              <a:t>K </a:t>
            </a:r>
            <a:r>
              <a:rPr lang="cs-CZ" sz="2400" b="1" dirty="0"/>
              <a:t>= {  } </a:t>
            </a:r>
            <a:endParaRPr lang="cs-CZ" sz="2400" b="1" dirty="0">
              <a:sym typeface="Symbol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51769"/>
              </p:ext>
            </p:extLst>
          </p:nvPr>
        </p:nvGraphicFramePr>
        <p:xfrm>
          <a:off x="2000833" y="2502767"/>
          <a:ext cx="3141621" cy="928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Rovnice" r:id="rId3" imgW="1333500" imgH="393700" progId="Equation.3">
                  <p:embed/>
                </p:oleObj>
              </mc:Choice>
              <mc:Fallback>
                <p:oleObj name="Rovnice" r:id="rId3" imgW="1333500" imgH="3937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833" y="2502767"/>
                        <a:ext cx="3141621" cy="928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bdélník 12"/>
          <p:cNvSpPr/>
          <p:nvPr/>
        </p:nvSpPr>
        <p:spPr>
          <a:xfrm>
            <a:off x="2874470" y="4835596"/>
            <a:ext cx="1717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    0 </a:t>
            </a:r>
            <a:r>
              <a:rPr lang="cs-CZ" sz="2400" dirty="0">
                <a:sym typeface="Symbol"/>
              </a:rPr>
              <a:t> </a:t>
            </a:r>
            <a:r>
              <a:rPr lang="cs-CZ" sz="2400" dirty="0" smtClean="0"/>
              <a:t>  21 </a:t>
            </a:r>
            <a:endParaRPr lang="cs-CZ" sz="2400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263538"/>
              </p:ext>
            </p:extLst>
          </p:nvPr>
        </p:nvGraphicFramePr>
        <p:xfrm>
          <a:off x="6176591" y="2708921"/>
          <a:ext cx="554528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Rovnice" r:id="rId5" imgW="228600" imgH="177480" progId="Equation.3">
                  <p:embed/>
                </p:oleObj>
              </mc:Choice>
              <mc:Fallback>
                <p:oleObj name="Rovnice" r:id="rId5" imgW="228600" imgH="17748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6591" y="2708921"/>
                        <a:ext cx="554528" cy="432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bdélník 15"/>
          <p:cNvSpPr/>
          <p:nvPr/>
        </p:nvSpPr>
        <p:spPr>
          <a:xfrm>
            <a:off x="4883808" y="5546143"/>
            <a:ext cx="3369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Nerovnice nemá řešení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0946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  <p:bldP spid="8" grpId="0"/>
      <p:bldP spid="9" grpId="0"/>
      <p:bldP spid="11" grpId="0"/>
      <p:bldP spid="6" grpId="0"/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1"/>
            <a:ext cx="8424936" cy="3124944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i="1" dirty="0" smtClean="0"/>
              <a:t>VOŠICKÝ</a:t>
            </a:r>
            <a:r>
              <a:rPr lang="cs-CZ" sz="1800" i="1" dirty="0"/>
              <a:t>, Zdeněk. Matematika v kostce. 1. vyd. Havlíčkův Brod: Fragment, 1996, 124 s. ISBN 80-720-0012-8</a:t>
            </a:r>
            <a:r>
              <a:rPr lang="cs-CZ" sz="1800" i="1" dirty="0" smtClean="0"/>
              <a:t>.</a:t>
            </a:r>
          </a:p>
          <a:p>
            <a:r>
              <a:rPr lang="cs-CZ" sz="1800" i="1" dirty="0" smtClean="0"/>
              <a:t>HUDCOVÁ</a:t>
            </a:r>
            <a:r>
              <a:rPr lang="cs-CZ" sz="1800" i="1" dirty="0"/>
              <a:t>. Sbírka úloh z matematiky pro SOŠ, studijní obory SOU a nástavbové studium. PROMETHEUS, spol. s r.o. ISBN 10348405. </a:t>
            </a:r>
            <a:endParaRPr lang="cs-CZ" sz="1800" i="1" dirty="0" smtClean="0"/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</a:t>
            </a:r>
            <a:r>
              <a:rPr lang="cs-CZ" sz="1800" i="1" dirty="0" smtClean="0"/>
              <a:t>.</a:t>
            </a:r>
          </a:p>
          <a:p>
            <a:r>
              <a:rPr lang="it-IT" sz="1800" i="1" dirty="0"/>
              <a:t>http://www.ucebnice.krynicky.cz/Matematika</a:t>
            </a:r>
            <a:endParaRPr lang="cs-CZ" sz="1800" i="1" dirty="0"/>
          </a:p>
          <a:p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6156176" y="5940351"/>
            <a:ext cx="2564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RNDr. Anna </a:t>
            </a:r>
            <a:r>
              <a:rPr lang="cs-CZ" dirty="0" err="1" smtClean="0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1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6623</TotalTime>
  <Words>310</Words>
  <Application>Microsoft Office PowerPoint</Application>
  <PresentationFormat>Předvádění na obrazovce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Diseño predeterminado</vt:lpstr>
      <vt:lpstr>Rovnice</vt:lpstr>
      <vt:lpstr>Editor rovnic 3.0</vt:lpstr>
      <vt:lpstr>Rovnice a nerovnice</vt:lpstr>
      <vt:lpstr>Co je nerovnice ?</vt:lpstr>
      <vt:lpstr> Ekvivalentní úpravy nerovnic</vt:lpstr>
      <vt:lpstr>Základní pojmy</vt:lpstr>
      <vt:lpstr>Prezentace aplikace PowerPoint</vt:lpstr>
      <vt:lpstr>Prezentace aplikace PowerPoint</vt:lpstr>
      <vt:lpstr>Řešení nerovnic</vt:lpstr>
      <vt:lpstr>Řešení nerovnic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603</cp:revision>
  <dcterms:created xsi:type="dcterms:W3CDTF">2010-05-23T14:28:12Z</dcterms:created>
  <dcterms:modified xsi:type="dcterms:W3CDTF">2013-10-31T19:58:46Z</dcterms:modified>
</cp:coreProperties>
</file>