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4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422C16"/>
    <a:srgbClr val="0C788E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9.12.2013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>
                <a:solidFill>
                  <a:schemeClr val="bg1"/>
                </a:solidFill>
              </a:rPr>
              <a:t>Rovnice a </a:t>
            </a:r>
            <a:r>
              <a:rPr lang="cs-CZ" sz="3600" b="1" dirty="0" smtClean="0">
                <a:solidFill>
                  <a:schemeClr val="bg1"/>
                </a:solidFill>
              </a:rPr>
              <a:t>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bg1"/>
                </a:solidFill>
              </a:rPr>
              <a:t>Řešené </a:t>
            </a:r>
            <a:r>
              <a:rPr lang="pt-BR" dirty="0">
                <a:solidFill>
                  <a:schemeClr val="bg1"/>
                </a:solidFill>
              </a:rPr>
              <a:t>úlohy na lineární </a:t>
            </a:r>
            <a:r>
              <a:rPr lang="pt-BR" dirty="0" smtClean="0">
                <a:solidFill>
                  <a:schemeClr val="bg1"/>
                </a:solidFill>
              </a:rPr>
              <a:t>rovnice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VY_32_INOVACE_RONE_02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713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Priority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704856" cy="352839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Nezapomeneme </a:t>
            </a:r>
            <a:r>
              <a:rPr lang="cs-CZ" sz="2400" dirty="0"/>
              <a:t>dodržet pořadí operací( priority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  <a:p>
            <a:pPr lvl="1" algn="ctr">
              <a:buFont typeface="Wingdings" pitchFamily="2" charset="2"/>
              <a:buChar char="Ø"/>
            </a:pPr>
            <a:r>
              <a:rPr lang="cs-CZ" sz="2400" dirty="0"/>
              <a:t>  Umocňování podle </a:t>
            </a:r>
            <a:r>
              <a:rPr lang="cs-CZ" sz="2400" dirty="0" smtClean="0"/>
              <a:t>vzorce</a:t>
            </a:r>
          </a:p>
          <a:p>
            <a:pPr marL="457200" lvl="1" indent="0" algn="ctr">
              <a:buNone/>
            </a:pPr>
            <a:endParaRPr lang="cs-CZ" sz="2400" dirty="0"/>
          </a:p>
          <a:p>
            <a:pPr lvl="1" algn="ctr">
              <a:buFont typeface="Wingdings" pitchFamily="2" charset="2"/>
              <a:buChar char="Ø"/>
            </a:pPr>
            <a:r>
              <a:rPr lang="cs-CZ" sz="2400" dirty="0"/>
              <a:t>  Násobení, </a:t>
            </a:r>
            <a:r>
              <a:rPr lang="cs-CZ" sz="2400" dirty="0" smtClean="0"/>
              <a:t>dělení</a:t>
            </a:r>
          </a:p>
          <a:p>
            <a:pPr marL="457200" lvl="1" indent="0" algn="ctr">
              <a:buNone/>
            </a:pPr>
            <a:endParaRPr lang="cs-CZ" sz="2400" dirty="0"/>
          </a:p>
          <a:p>
            <a:pPr lvl="1" algn="ctr">
              <a:buFont typeface="Wingdings" pitchFamily="2" charset="2"/>
              <a:buChar char="Ø"/>
            </a:pPr>
            <a:r>
              <a:rPr lang="cs-CZ" sz="2400" dirty="0"/>
              <a:t>  Sčítání, odčítání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  <a:defRPr/>
            </a:pPr>
            <a:endParaRPr lang="cs-CZ" sz="2400" b="1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77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138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4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2142" y="2617991"/>
            <a:ext cx="6116270" cy="552800"/>
          </a:xfrm>
        </p:spPr>
        <p:txBody>
          <a:bodyPr/>
          <a:lstStyle/>
          <a:p>
            <a:pPr marL="45720" indent="0" algn="just">
              <a:buNone/>
            </a:pPr>
            <a:r>
              <a:rPr lang="cs-CZ" sz="2400" dirty="0"/>
              <a:t>9a</a:t>
            </a:r>
            <a:r>
              <a:rPr lang="cs-CZ" sz="2400" baseline="30000" dirty="0"/>
              <a:t>2</a:t>
            </a:r>
            <a:r>
              <a:rPr lang="cs-CZ" sz="2400" dirty="0"/>
              <a:t> + 6a +</a:t>
            </a:r>
            <a:r>
              <a:rPr lang="cs-CZ" sz="2400" dirty="0" smtClean="0"/>
              <a:t>1+16a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+8a </a:t>
            </a:r>
            <a:r>
              <a:rPr lang="cs-CZ" sz="2400" dirty="0"/>
              <a:t>+1 = 25a</a:t>
            </a:r>
            <a:r>
              <a:rPr lang="cs-CZ" sz="2400" baseline="30000" dirty="0"/>
              <a:t>2 </a:t>
            </a:r>
            <a:r>
              <a:rPr lang="cs-CZ" sz="2400" dirty="0"/>
              <a:t>+10a +1+1</a:t>
            </a:r>
          </a:p>
          <a:p>
            <a:pPr marL="45720" indent="0" algn="just">
              <a:buNone/>
            </a:pPr>
            <a:endParaRPr lang="cs-CZ" sz="2400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555776" y="3180225"/>
            <a:ext cx="4475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25a</a:t>
            </a:r>
            <a:r>
              <a:rPr lang="cs-CZ" sz="2400" baseline="30000" dirty="0"/>
              <a:t>2</a:t>
            </a:r>
            <a:r>
              <a:rPr lang="cs-CZ" sz="2400" dirty="0"/>
              <a:t> +14a + 2 = 25a</a:t>
            </a:r>
            <a:r>
              <a:rPr lang="cs-CZ" sz="2400" baseline="30000" dirty="0"/>
              <a:t>2</a:t>
            </a:r>
            <a:r>
              <a:rPr lang="cs-CZ" sz="2400" dirty="0"/>
              <a:t> +10a + </a:t>
            </a:r>
            <a:r>
              <a:rPr lang="cs-CZ" sz="2400" dirty="0" smtClean="0"/>
              <a:t>2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156372" y="3789040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4a = </a:t>
            </a:r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4174973" y="4869160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 smtClean="0"/>
              <a:t>K </a:t>
            </a:r>
            <a:r>
              <a:rPr lang="cs-CZ" sz="2400" b="1" dirty="0" smtClean="0"/>
              <a:t>=</a:t>
            </a:r>
            <a:r>
              <a:rPr lang="cs-CZ" sz="2400" dirty="0"/>
              <a:t> </a:t>
            </a:r>
            <a:r>
              <a:rPr lang="cs-CZ" sz="2400" b="1" dirty="0" smtClean="0"/>
              <a:t>{</a:t>
            </a:r>
            <a:r>
              <a:rPr lang="cs-CZ" sz="2400" b="1" dirty="0"/>
              <a:t>0</a:t>
            </a:r>
            <a:r>
              <a:rPr lang="cs-CZ" sz="2400" b="1" dirty="0" smtClean="0"/>
              <a:t>}</a:t>
            </a:r>
            <a:endParaRPr lang="cs-CZ" sz="2400" i="1" dirty="0"/>
          </a:p>
        </p:txBody>
      </p:sp>
      <p:sp>
        <p:nvSpPr>
          <p:cNvPr id="8" name="Obdélník 7"/>
          <p:cNvSpPr/>
          <p:nvPr/>
        </p:nvSpPr>
        <p:spPr>
          <a:xfrm>
            <a:off x="1331640" y="2040141"/>
            <a:ext cx="5932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cs-CZ" sz="2400" b="1" dirty="0">
                <a:latin typeface="+mn-lt"/>
              </a:rPr>
              <a:t>(3</a:t>
            </a:r>
            <a:r>
              <a:rPr lang="cs-CZ" sz="2400" b="1" i="1" dirty="0">
                <a:latin typeface="+mn-lt"/>
              </a:rPr>
              <a:t>a </a:t>
            </a:r>
            <a:r>
              <a:rPr lang="cs-CZ" sz="2400" b="1" dirty="0">
                <a:latin typeface="+mn-lt"/>
              </a:rPr>
              <a:t>+1)</a:t>
            </a:r>
            <a:r>
              <a:rPr lang="cs-CZ" sz="2400" b="1" baseline="30000" dirty="0">
                <a:latin typeface="+mn-lt"/>
              </a:rPr>
              <a:t>2</a:t>
            </a:r>
            <a:r>
              <a:rPr lang="cs-CZ" sz="2400" b="1" dirty="0">
                <a:latin typeface="+mn-lt"/>
              </a:rPr>
              <a:t> + (4a</a:t>
            </a:r>
            <a:r>
              <a:rPr lang="cs-CZ" sz="2400" b="1" i="1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+1)</a:t>
            </a:r>
            <a:r>
              <a:rPr lang="cs-CZ" sz="2400" b="1" baseline="30000" dirty="0">
                <a:latin typeface="+mn-lt"/>
              </a:rPr>
              <a:t>2</a:t>
            </a:r>
            <a:r>
              <a:rPr lang="cs-CZ" sz="2400" b="1" dirty="0">
                <a:latin typeface="+mn-lt"/>
              </a:rPr>
              <a:t> = (5a</a:t>
            </a:r>
            <a:r>
              <a:rPr lang="cs-CZ" sz="2400" b="1" i="1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+1)</a:t>
            </a:r>
            <a:r>
              <a:rPr lang="cs-CZ" sz="2400" b="1" baseline="30000" dirty="0">
                <a:latin typeface="+mn-lt"/>
              </a:rPr>
              <a:t>2</a:t>
            </a:r>
            <a:r>
              <a:rPr lang="cs-CZ" sz="2400" b="1" dirty="0">
                <a:latin typeface="+mn-lt"/>
              </a:rPr>
              <a:t> +</a:t>
            </a:r>
            <a:r>
              <a:rPr lang="cs-CZ" sz="2400" b="1" dirty="0" smtClean="0">
                <a:latin typeface="+mn-lt"/>
              </a:rPr>
              <a:t>1</a:t>
            </a:r>
            <a:endParaRPr lang="cs-CZ" sz="2400" b="1" dirty="0"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401965" y="4250705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u="dbl" dirty="0"/>
              <a:t>a = 0 </a:t>
            </a:r>
          </a:p>
        </p:txBody>
      </p:sp>
      <p:sp>
        <p:nvSpPr>
          <p:cNvPr id="2" name="Obdélník 1"/>
          <p:cNvSpPr/>
          <p:nvPr/>
        </p:nvSpPr>
        <p:spPr>
          <a:xfrm>
            <a:off x="2286000" y="530294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L(0) </a:t>
            </a:r>
            <a:r>
              <a:rPr lang="cs-CZ" dirty="0"/>
              <a:t>= </a:t>
            </a:r>
            <a:r>
              <a:rPr lang="cs-CZ" dirty="0" smtClean="0"/>
              <a:t>(3.0</a:t>
            </a:r>
            <a:r>
              <a:rPr lang="cs-CZ" dirty="0" smtClean="0">
                <a:sym typeface="Symbol"/>
              </a:rPr>
              <a:t>+1)</a:t>
            </a:r>
            <a:r>
              <a:rPr lang="cs-CZ" baseline="30000" dirty="0" smtClean="0">
                <a:sym typeface="Symbol"/>
              </a:rPr>
              <a:t>2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+ </a:t>
            </a:r>
            <a:r>
              <a:rPr lang="cs-CZ" dirty="0" smtClean="0">
                <a:sym typeface="Symbol"/>
              </a:rPr>
              <a:t>(4.0+1)</a:t>
            </a:r>
            <a:r>
              <a:rPr lang="cs-CZ" baseline="30000" dirty="0" smtClean="0">
                <a:sym typeface="Symbol"/>
              </a:rPr>
              <a:t>2</a:t>
            </a:r>
            <a:r>
              <a:rPr lang="cs-CZ" dirty="0" smtClean="0">
                <a:sym typeface="Symbol"/>
              </a:rPr>
              <a:t> </a:t>
            </a:r>
            <a:r>
              <a:rPr lang="cs-CZ" dirty="0">
                <a:sym typeface="Symbol"/>
              </a:rPr>
              <a:t>= </a:t>
            </a:r>
            <a:r>
              <a:rPr lang="cs-CZ" dirty="0" smtClean="0">
                <a:sym typeface="Symbol"/>
              </a:rPr>
              <a:t>1+1 </a:t>
            </a:r>
            <a:r>
              <a:rPr lang="cs-CZ" dirty="0">
                <a:sym typeface="Symbol"/>
              </a:rPr>
              <a:t>= </a:t>
            </a:r>
            <a:r>
              <a:rPr lang="cs-CZ" dirty="0" smtClean="0">
                <a:sym typeface="Symbol"/>
              </a:rPr>
              <a:t>2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86000" y="573499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P(0) </a:t>
            </a:r>
            <a:r>
              <a:rPr lang="cs-CZ" dirty="0"/>
              <a:t>= (3.0</a:t>
            </a:r>
            <a:r>
              <a:rPr lang="cs-CZ" dirty="0">
                <a:sym typeface="Symbol"/>
              </a:rPr>
              <a:t>+1)</a:t>
            </a:r>
            <a:r>
              <a:rPr lang="cs-CZ" baseline="30000" dirty="0">
                <a:sym typeface="Symbol"/>
              </a:rPr>
              <a:t>2</a:t>
            </a: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+1 </a:t>
            </a:r>
            <a:r>
              <a:rPr lang="cs-CZ" dirty="0">
                <a:sym typeface="Symbol"/>
              </a:rPr>
              <a:t>= </a:t>
            </a:r>
            <a:r>
              <a:rPr lang="cs-CZ" dirty="0" smtClean="0">
                <a:sym typeface="Symbol"/>
              </a:rPr>
              <a:t>1 </a:t>
            </a:r>
            <a:r>
              <a:rPr lang="cs-CZ" dirty="0">
                <a:sym typeface="Symbol"/>
              </a:rPr>
              <a:t>+</a:t>
            </a:r>
            <a:r>
              <a:rPr lang="cs-CZ" dirty="0" smtClean="0">
                <a:sym typeface="Symbol"/>
              </a:rPr>
              <a:t>1 </a:t>
            </a:r>
            <a:r>
              <a:rPr lang="cs-CZ" dirty="0">
                <a:sym typeface="Symbol"/>
              </a:rPr>
              <a:t>= </a:t>
            </a:r>
            <a:r>
              <a:rPr lang="cs-CZ" dirty="0" smtClean="0">
                <a:sym typeface="Symbol"/>
              </a:rPr>
              <a:t>2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625878" y="5733256"/>
            <a:ext cx="978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u="dbl" dirty="0" smtClean="0"/>
              <a:t>L </a:t>
            </a:r>
            <a:r>
              <a:rPr lang="cs-CZ" sz="2400" u="dbl" dirty="0"/>
              <a:t>= </a:t>
            </a:r>
            <a:r>
              <a:rPr lang="cs-CZ" sz="2400" u="dbl" dirty="0" smtClean="0"/>
              <a:t>P </a:t>
            </a:r>
            <a:endParaRPr lang="cs-CZ" sz="2400" u="dbl" dirty="0"/>
          </a:p>
        </p:txBody>
      </p:sp>
    </p:spTree>
    <p:extLst>
      <p:ext uri="{BB962C8B-B14F-4D97-AF65-F5344CB8AC3E}">
        <p14:creationId xmlns:p14="http://schemas.microsoft.com/office/powerpoint/2010/main" val="244163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4" grpId="0"/>
      <p:bldP spid="7" grpId="0"/>
      <p:bldP spid="12" grpId="0"/>
      <p:bldP spid="8" grpId="0"/>
      <p:bldP spid="9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1"/>
            <a:ext cx="8424936" cy="312494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i="1" dirty="0" smtClean="0"/>
              <a:t>VOŠICKÝ</a:t>
            </a:r>
            <a:r>
              <a:rPr lang="cs-CZ" sz="1800" i="1" dirty="0"/>
              <a:t>, Zdeněk. Matematika v kostce. 1. vyd. Havlíčkův Brod: Fragment, 1996, 124 s. ISBN 80-720-0012-8</a:t>
            </a:r>
            <a:r>
              <a:rPr lang="cs-CZ" sz="1800" i="1" dirty="0" smtClean="0"/>
              <a:t>.</a:t>
            </a:r>
          </a:p>
          <a:p>
            <a:r>
              <a:rPr lang="cs-CZ" sz="1800" i="1" dirty="0" smtClean="0"/>
              <a:t>HUDCOVÁ</a:t>
            </a:r>
            <a:r>
              <a:rPr lang="cs-CZ" sz="1800" i="1" dirty="0"/>
              <a:t>. Sbírka úloh z matematiky pro SOŠ, studijní obory SOU a nástavbové studium. PROMETHEUS, spol. s r.o. ISBN 10348405. </a:t>
            </a:r>
            <a:endParaRPr lang="cs-CZ" sz="1800" i="1" dirty="0" smtClean="0"/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</a:t>
            </a:r>
            <a:r>
              <a:rPr lang="cs-CZ" sz="1800" i="1" dirty="0" smtClean="0"/>
              <a:t>.</a:t>
            </a:r>
          </a:p>
          <a:p>
            <a:r>
              <a:rPr lang="it-IT" sz="1800" i="1" dirty="0"/>
              <a:t>http://www.ucebnice.krynicky.cz/Matematika</a:t>
            </a:r>
            <a:endParaRPr lang="cs-CZ" sz="1800" i="1" dirty="0"/>
          </a:p>
          <a:p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6156176" y="5940351"/>
            <a:ext cx="256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024" y="1993919"/>
            <a:ext cx="8352928" cy="828092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	ŘEŠIT </a:t>
            </a:r>
            <a:r>
              <a:rPr lang="cs-CZ" sz="2400" b="1" dirty="0"/>
              <a:t>ROVNICI </a:t>
            </a:r>
            <a:r>
              <a:rPr lang="cs-CZ" sz="2400" b="1" dirty="0" smtClean="0"/>
              <a:t> 	</a:t>
            </a:r>
            <a:r>
              <a:rPr lang="cs-CZ" sz="2400" dirty="0" smtClean="0"/>
              <a:t>znamená </a:t>
            </a:r>
            <a:r>
              <a:rPr lang="cs-CZ" sz="2400" dirty="0"/>
              <a:t>určit všechna </a:t>
            </a:r>
            <a:r>
              <a:rPr lang="cs-CZ" sz="2400" i="1" dirty="0"/>
              <a:t>x </a:t>
            </a:r>
          </a:p>
        </p:txBody>
      </p:sp>
      <p:sp>
        <p:nvSpPr>
          <p:cNvPr id="2" name="Obdélník 1"/>
          <p:cNvSpPr/>
          <p:nvPr/>
        </p:nvSpPr>
        <p:spPr>
          <a:xfrm>
            <a:off x="1547664" y="2859301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 err="1"/>
              <a:t>ax</a:t>
            </a:r>
            <a:r>
              <a:rPr lang="cs-CZ" sz="2400" i="1" dirty="0"/>
              <a:t> + b = 0</a:t>
            </a:r>
            <a:endParaRPr lang="cs-CZ" sz="2400" dirty="0"/>
          </a:p>
        </p:txBody>
      </p:sp>
      <p:sp>
        <p:nvSpPr>
          <p:cNvPr id="6" name="Šipka doleva 5"/>
          <p:cNvSpPr/>
          <p:nvPr/>
        </p:nvSpPr>
        <p:spPr>
          <a:xfrm>
            <a:off x="3468078" y="2928667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4554758" y="2851491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odečteme b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72698" y="3429000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i="1" dirty="0" err="1"/>
              <a:t>ax</a:t>
            </a:r>
            <a:r>
              <a:rPr lang="cs-CZ" sz="2400" i="1" dirty="0"/>
              <a:t> </a:t>
            </a:r>
            <a:r>
              <a:rPr lang="cs-CZ" sz="2400" dirty="0"/>
              <a:t>= -</a:t>
            </a:r>
            <a:r>
              <a:rPr lang="cs-CZ" sz="2400" i="1" dirty="0"/>
              <a:t>b</a:t>
            </a:r>
            <a:endParaRPr lang="cs-CZ" sz="2400" dirty="0"/>
          </a:p>
        </p:txBody>
      </p:sp>
      <p:sp>
        <p:nvSpPr>
          <p:cNvPr id="9" name="Šipka doleva 8"/>
          <p:cNvSpPr/>
          <p:nvPr/>
        </p:nvSpPr>
        <p:spPr>
          <a:xfrm>
            <a:off x="3508309" y="3492508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37517" y="3359750"/>
            <a:ext cx="149880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i="1" dirty="0"/>
              <a:t>dělíme a ≠ 0</a:t>
            </a:r>
          </a:p>
        </p:txBody>
      </p:sp>
      <p:sp>
        <p:nvSpPr>
          <p:cNvPr id="11" name="Oválný popisek 10"/>
          <p:cNvSpPr/>
          <p:nvPr/>
        </p:nvSpPr>
        <p:spPr>
          <a:xfrm>
            <a:off x="1705935" y="3890666"/>
            <a:ext cx="1185366" cy="719358"/>
          </a:xfrm>
          <a:prstGeom prst="wedgeEllipseCallout">
            <a:avLst>
              <a:gd name="adj1" fmla="val 119372"/>
              <a:gd name="adj2" fmla="val 78258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010151"/>
              </p:ext>
            </p:extLst>
          </p:nvPr>
        </p:nvGraphicFramePr>
        <p:xfrm>
          <a:off x="2246790" y="3890666"/>
          <a:ext cx="484065" cy="69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Rovnice" r:id="rId4" imgW="266400" imgH="393480" progId="Equation.3">
                  <p:embed/>
                </p:oleObj>
              </mc:Choice>
              <mc:Fallback>
                <p:oleObj name="Rovnice" r:id="rId4" imgW="266400" imgH="393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790" y="3890666"/>
                        <a:ext cx="484065" cy="695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1677836" y="4018306"/>
            <a:ext cx="772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x = 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3739061" y="4613066"/>
            <a:ext cx="3095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/>
              <a:t>1 </a:t>
            </a:r>
            <a:r>
              <a:rPr lang="cs-CZ" sz="2000" dirty="0"/>
              <a:t>KOŘEN neboli ŘEŠENÍ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615497" y="5459489"/>
            <a:ext cx="4743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OBOR PRAVDIVOSTI ROVNICE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376096" y="5432985"/>
            <a:ext cx="2178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1" indent="0">
              <a:buNone/>
            </a:pPr>
            <a:r>
              <a:rPr lang="cs-CZ" sz="2400" b="1" dirty="0"/>
              <a:t>K = </a:t>
            </a:r>
            <a:r>
              <a:rPr lang="cs-CZ" sz="2400" b="1" dirty="0" smtClean="0">
                <a:sym typeface="Symbol"/>
              </a:rPr>
              <a:t></a:t>
            </a:r>
            <a:r>
              <a:rPr lang="cs-CZ" sz="2400" b="1" dirty="0" smtClean="0"/>
              <a:t>	</a:t>
            </a:r>
            <a:r>
              <a:rPr lang="cs-CZ" sz="2400" b="1" dirty="0" smtClean="0">
                <a:sym typeface="Symbol"/>
              </a:rPr>
              <a:t></a:t>
            </a:r>
            <a:endParaRPr lang="cs-CZ" sz="2400" b="1" dirty="0">
              <a:sym typeface="Symbol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547688" y="341313"/>
            <a:ext cx="8229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>
                <a:solidFill>
                  <a:schemeClr val="bg1"/>
                </a:solidFill>
              </a:rPr>
              <a:t>Základní pojmy</a:t>
            </a: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36462"/>
              </p:ext>
            </p:extLst>
          </p:nvPr>
        </p:nvGraphicFramePr>
        <p:xfrm>
          <a:off x="7740352" y="5391412"/>
          <a:ext cx="3984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Rovnice" r:id="rId6" imgW="266469" imgH="393359" progId="Equation.3">
                  <p:embed/>
                </p:oleObj>
              </mc:Choice>
              <mc:Fallback>
                <p:oleObj name="Rovnice" r:id="rId6" imgW="266469" imgH="393359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5391412"/>
                        <a:ext cx="398462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2" grpId="0"/>
      <p:bldP spid="6" grpId="0" animBg="1"/>
      <p:bldP spid="3" grpId="0"/>
      <p:bldP spid="4" grpId="0"/>
      <p:bldP spid="9" grpId="0" animBg="1"/>
      <p:bldP spid="5" grpId="0"/>
      <p:bldP spid="11" grpId="0" animBg="1"/>
      <p:bldP spid="8" grpId="0"/>
      <p:bldP spid="10" grpId="0"/>
      <p:bldP spid="12" grpId="0"/>
      <p:bldP spid="14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713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Zadání rovnice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2132856"/>
            <a:ext cx="4680520" cy="3168352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dirty="0" smtClean="0"/>
              <a:t>Řešte rovnici    	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cs-CZ" sz="2400" b="1" dirty="0" smtClean="0"/>
          </a:p>
          <a:p>
            <a:pPr marL="0" indent="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b="1" dirty="0" smtClean="0"/>
              <a:t>3(2</a:t>
            </a:r>
            <a:r>
              <a:rPr lang="cs-CZ" sz="2400" b="1" i="1" dirty="0" smtClean="0"/>
              <a:t>x </a:t>
            </a:r>
            <a:r>
              <a:rPr lang="cs-CZ" sz="2400" b="1" dirty="0"/>
              <a:t>+ 5) +15 = </a:t>
            </a:r>
            <a:r>
              <a:rPr lang="cs-CZ" sz="2400" b="1" i="1" dirty="0"/>
              <a:t>x </a:t>
            </a:r>
            <a:r>
              <a:rPr lang="cs-CZ" sz="2400" b="1" dirty="0"/>
              <a:t>+ 85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138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3240360" cy="72008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b="1" dirty="0" smtClean="0"/>
              <a:t>3(2</a:t>
            </a:r>
            <a:r>
              <a:rPr lang="cs-CZ" sz="2400" b="1" i="1" dirty="0" smtClean="0"/>
              <a:t>x </a:t>
            </a:r>
            <a:r>
              <a:rPr lang="cs-CZ" sz="2400" b="1" dirty="0"/>
              <a:t>+ 5) +15 = </a:t>
            </a:r>
            <a:r>
              <a:rPr lang="cs-CZ" sz="2400" b="1" i="1" dirty="0"/>
              <a:t>x </a:t>
            </a:r>
            <a:r>
              <a:rPr lang="cs-CZ" sz="2400" b="1" dirty="0"/>
              <a:t>+ 85</a:t>
            </a: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4277546" y="240429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148064" y="2340786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roznásobíme závorku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2885806"/>
            <a:ext cx="362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6</a:t>
            </a:r>
            <a:r>
              <a:rPr lang="cs-CZ" sz="2400" i="1" dirty="0"/>
              <a:t>x </a:t>
            </a:r>
            <a:r>
              <a:rPr lang="cs-CZ" sz="2400" dirty="0"/>
              <a:t>+ 30 = </a:t>
            </a:r>
            <a:r>
              <a:rPr lang="cs-CZ" sz="2400" i="1" dirty="0"/>
              <a:t>x </a:t>
            </a:r>
            <a:r>
              <a:rPr lang="cs-CZ" sz="2400" dirty="0"/>
              <a:t>+ 85 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/>
              </a:rPr>
              <a:t>-</a:t>
            </a:r>
            <a:r>
              <a:rPr lang="cs-CZ" sz="2400" dirty="0">
                <a:sym typeface="Symbol"/>
              </a:rPr>
              <a:t>x-30</a:t>
            </a:r>
            <a:r>
              <a:rPr lang="cs-CZ" sz="2400" dirty="0"/>
              <a:t> </a:t>
            </a:r>
          </a:p>
        </p:txBody>
      </p:sp>
      <p:sp>
        <p:nvSpPr>
          <p:cNvPr id="8" name="Šipka doleva 7"/>
          <p:cNvSpPr/>
          <p:nvPr/>
        </p:nvSpPr>
        <p:spPr>
          <a:xfrm>
            <a:off x="4277546" y="294931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133054" y="2885806"/>
            <a:ext cx="193642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/>
              <a:t>odečteme x a 30</a:t>
            </a:r>
          </a:p>
        </p:txBody>
      </p:sp>
      <p:sp>
        <p:nvSpPr>
          <p:cNvPr id="7" name="Obdélník 6"/>
          <p:cNvSpPr/>
          <p:nvPr/>
        </p:nvSpPr>
        <p:spPr>
          <a:xfrm>
            <a:off x="1479284" y="3565050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5</a:t>
            </a:r>
            <a:r>
              <a:rPr lang="cs-CZ" sz="2400" i="1" dirty="0"/>
              <a:t>x </a:t>
            </a:r>
            <a:r>
              <a:rPr lang="cs-CZ" sz="2400" dirty="0"/>
              <a:t>= 55	</a:t>
            </a:r>
            <a:r>
              <a:rPr lang="cs-CZ" sz="2400" dirty="0">
                <a:sym typeface="Symbol"/>
              </a:rPr>
              <a:t> : 5	</a:t>
            </a:r>
            <a:endParaRPr lang="cs-CZ" sz="2400" dirty="0"/>
          </a:p>
        </p:txBody>
      </p:sp>
      <p:sp>
        <p:nvSpPr>
          <p:cNvPr id="11" name="Šipka doleva 10"/>
          <p:cNvSpPr/>
          <p:nvPr/>
        </p:nvSpPr>
        <p:spPr>
          <a:xfrm>
            <a:off x="4277546" y="3674725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295443" y="3602446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ym typeface="Symbol"/>
              </a:rPr>
              <a:t>dělíme 5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717409" y="4077072"/>
            <a:ext cx="1054391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400" i="1" u="dbl" dirty="0"/>
              <a:t>x </a:t>
            </a:r>
            <a:r>
              <a:rPr lang="cs-CZ" sz="2400" u="dbl" dirty="0"/>
              <a:t>=11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485640" y="4967460"/>
            <a:ext cx="1408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/>
              <a:t>K </a:t>
            </a:r>
            <a:r>
              <a:rPr lang="cs-CZ" sz="2400" b="1" dirty="0"/>
              <a:t>= {11}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>
            <a:off x="4197898" y="5077134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073014" y="4967460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zapíšeme obor pravdivosti</a:t>
            </a:r>
          </a:p>
        </p:txBody>
      </p:sp>
    </p:spTree>
    <p:extLst>
      <p:ext uri="{BB962C8B-B14F-4D97-AF65-F5344CB8AC3E}">
        <p14:creationId xmlns:p14="http://schemas.microsoft.com/office/powerpoint/2010/main" val="207873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8" grpId="0" animBg="1"/>
      <p:bldP spid="6" grpId="0"/>
      <p:bldP spid="7" grpId="0"/>
      <p:bldP spid="11" grpId="0" animBg="1"/>
      <p:bldP spid="9" grpId="0"/>
      <p:bldP spid="10" grpId="0"/>
      <p:bldP spid="12" grpId="0"/>
      <p:bldP spid="15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4071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493" y="1899666"/>
            <a:ext cx="3240360" cy="72008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cs-CZ" sz="2400" b="1" dirty="0"/>
              <a:t>Zkouška: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cs-CZ" sz="2400" dirty="0" smtClean="0">
              <a:solidFill>
                <a:srgbClr val="3366FF"/>
              </a:solidFill>
            </a:endParaRP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06091" y="2654973"/>
            <a:ext cx="6022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Dosadíme řešení za proměnnou do zadání</a:t>
            </a:r>
            <a:endParaRPr lang="cs-CZ" sz="2400" dirty="0"/>
          </a:p>
        </p:txBody>
      </p:sp>
      <p:sp>
        <p:nvSpPr>
          <p:cNvPr id="4" name="Obdélník 3"/>
          <p:cNvSpPr>
            <a:spLocks/>
          </p:cNvSpPr>
          <p:nvPr/>
        </p:nvSpPr>
        <p:spPr>
          <a:xfrm>
            <a:off x="2439304" y="3665369"/>
            <a:ext cx="5988430" cy="68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L(11) = 3(2 </a:t>
            </a:r>
            <a:r>
              <a:rPr lang="cs-CZ" sz="2400" dirty="0">
                <a:sym typeface="Symbol"/>
              </a:rPr>
              <a:t> 11 +5) + 15 = 3.27 +15 = 96</a:t>
            </a:r>
          </a:p>
          <a:p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1167188" y="4146809"/>
            <a:ext cx="25808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000" dirty="0" smtClean="0"/>
              <a:t>Pravá strana rovnice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2714852" y="5214752"/>
            <a:ext cx="2203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  <a:r>
              <a:rPr lang="cs-CZ" sz="2400" dirty="0">
                <a:sym typeface="Symbol"/>
              </a:rPr>
              <a:t>L(11) = P(11)</a:t>
            </a:r>
          </a:p>
          <a:p>
            <a:r>
              <a:rPr lang="cs-CZ" sz="2400" dirty="0">
                <a:sym typeface="Symbol"/>
              </a:rPr>
              <a:t>	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1196637" y="3265259"/>
            <a:ext cx="2420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ym typeface="Symbol"/>
              </a:rPr>
              <a:t>Levá strana rovnice</a:t>
            </a:r>
            <a:endParaRPr lang="cs-CZ" sz="2000" dirty="0"/>
          </a:p>
        </p:txBody>
      </p:sp>
      <p:sp>
        <p:nvSpPr>
          <p:cNvPr id="10" name="Obdélník 9"/>
          <p:cNvSpPr/>
          <p:nvPr/>
        </p:nvSpPr>
        <p:spPr>
          <a:xfrm>
            <a:off x="2685779" y="4611816"/>
            <a:ext cx="3101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400" dirty="0"/>
              <a:t>P(11) = 11 + 85 = </a:t>
            </a:r>
            <a:r>
              <a:rPr lang="cs-CZ" sz="2400" dirty="0" smtClean="0"/>
              <a:t>96 </a:t>
            </a:r>
            <a:endParaRPr lang="cs-CZ" sz="2400" dirty="0"/>
          </a:p>
        </p:txBody>
      </p:sp>
      <p:sp>
        <p:nvSpPr>
          <p:cNvPr id="16" name="Šipka doprava 15"/>
          <p:cNvSpPr/>
          <p:nvPr/>
        </p:nvSpPr>
        <p:spPr>
          <a:xfrm>
            <a:off x="1441565" y="3812156"/>
            <a:ext cx="598200" cy="351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617492" y="5898414"/>
            <a:ext cx="5006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cs-CZ" sz="2400" dirty="0">
                <a:sym typeface="Symbol"/>
              </a:rPr>
              <a:t>Zkouška potvrdila správnost řešení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1519082" y="4838472"/>
            <a:ext cx="598200" cy="351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36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2" grpId="0"/>
      <p:bldP spid="4" grpId="0"/>
      <p:bldP spid="6" grpId="0"/>
      <p:bldP spid="7" grpId="0"/>
      <p:bldP spid="9" grpId="0"/>
      <p:bldP spid="10" grpId="0"/>
      <p:bldP spid="16" grpId="0" animBg="1"/>
      <p:bldP spid="17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713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Zadání rovnice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2132856"/>
            <a:ext cx="4680520" cy="3168352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dirty="0" smtClean="0"/>
              <a:t>Řešte rovnici    	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cs-CZ" sz="2400" b="1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cs-CZ" sz="2400" b="1" dirty="0"/>
              <a:t>2(2x +1) - (1- x) = 5(x + 3</a:t>
            </a:r>
            <a:r>
              <a:rPr lang="cs-CZ" sz="2400" b="1" dirty="0" smtClean="0"/>
              <a:t>)</a:t>
            </a:r>
            <a:endParaRPr lang="cs-CZ" sz="2400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96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138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9143" y="2156120"/>
            <a:ext cx="3737523" cy="720080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2(2x +1) - (1- x) = 5(x + 3)</a:t>
            </a: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4885153" y="2283136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527264" y="2156120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roznásobíme závorku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34010" y="2889552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4</a:t>
            </a:r>
            <a:r>
              <a:rPr lang="cs-CZ" sz="2400" i="1" dirty="0"/>
              <a:t>x </a:t>
            </a:r>
            <a:r>
              <a:rPr lang="cs-CZ" sz="2400" dirty="0"/>
              <a:t>+ 2 -1+ </a:t>
            </a:r>
            <a:r>
              <a:rPr lang="cs-CZ" sz="2400" i="1" dirty="0"/>
              <a:t>x </a:t>
            </a:r>
            <a:r>
              <a:rPr lang="cs-CZ" sz="2400" dirty="0"/>
              <a:t>= 5</a:t>
            </a:r>
            <a:r>
              <a:rPr lang="cs-CZ" sz="2400" i="1" dirty="0"/>
              <a:t>x </a:t>
            </a:r>
            <a:r>
              <a:rPr lang="cs-CZ" sz="2400" dirty="0"/>
              <a:t>+</a:t>
            </a:r>
            <a:r>
              <a:rPr lang="cs-CZ" sz="2400" dirty="0" smtClean="0"/>
              <a:t>15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2627784" y="3516692"/>
            <a:ext cx="1276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u="dbl" dirty="0"/>
              <a:t>0x </a:t>
            </a:r>
            <a:r>
              <a:rPr lang="cs-CZ" sz="2400" u="dbl" dirty="0" smtClean="0">
                <a:sym typeface="Symbol"/>
              </a:rPr>
              <a:t></a:t>
            </a:r>
            <a:r>
              <a:rPr lang="cs-CZ" sz="2400" u="dbl" dirty="0" smtClean="0"/>
              <a:t>14 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1831865" y="4274962"/>
            <a:ext cx="1252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 smtClean="0"/>
              <a:t>K </a:t>
            </a:r>
            <a:r>
              <a:rPr lang="cs-CZ" sz="2400" b="1" dirty="0"/>
              <a:t>= </a:t>
            </a:r>
            <a:r>
              <a:rPr lang="cs-CZ" sz="2400" b="1" dirty="0" smtClean="0"/>
              <a:t>{  }</a:t>
            </a:r>
            <a:endParaRPr lang="cs-CZ" sz="2400" dirty="0"/>
          </a:p>
        </p:txBody>
      </p:sp>
      <p:sp>
        <p:nvSpPr>
          <p:cNvPr id="15" name="Šipka doleva 14"/>
          <p:cNvSpPr/>
          <p:nvPr/>
        </p:nvSpPr>
        <p:spPr>
          <a:xfrm>
            <a:off x="3869063" y="4388012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957770" y="4380079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zapíšeme obor pravdivosti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457998" y="5332566"/>
            <a:ext cx="3159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</a:t>
            </a:r>
            <a:r>
              <a:rPr lang="cs-CZ" sz="2400" dirty="0" smtClean="0"/>
              <a:t>Rovnice nemá </a:t>
            </a:r>
            <a:r>
              <a:rPr lang="cs-CZ" sz="2400" dirty="0"/>
              <a:t>řešení</a:t>
            </a:r>
          </a:p>
        </p:txBody>
      </p:sp>
    </p:spTree>
    <p:extLst>
      <p:ext uri="{BB962C8B-B14F-4D97-AF65-F5344CB8AC3E}">
        <p14:creationId xmlns:p14="http://schemas.microsoft.com/office/powerpoint/2010/main" val="420671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7" grpId="0"/>
      <p:bldP spid="12" grpId="0"/>
      <p:bldP spid="15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713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Zadání rovnice 3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2132856"/>
            <a:ext cx="5184576" cy="2160240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dirty="0" smtClean="0"/>
              <a:t>Řešte rovnici    	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cs-CZ" sz="2400" b="1" dirty="0" smtClean="0"/>
          </a:p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cs-CZ" sz="2400" b="1" dirty="0"/>
              <a:t>4 (</a:t>
            </a:r>
            <a:r>
              <a:rPr lang="cs-CZ" sz="2400" b="1" i="1" dirty="0"/>
              <a:t>x </a:t>
            </a:r>
            <a:r>
              <a:rPr lang="cs-CZ" sz="2400" b="1" dirty="0"/>
              <a:t>+ 3)</a:t>
            </a:r>
            <a:r>
              <a:rPr lang="cs-CZ" sz="2400" b="1" baseline="30000" dirty="0"/>
              <a:t>2</a:t>
            </a:r>
            <a:r>
              <a:rPr lang="cs-CZ" sz="2400" b="1" dirty="0"/>
              <a:t> – (2</a:t>
            </a:r>
            <a:r>
              <a:rPr lang="cs-CZ" sz="2400" b="1" i="1" dirty="0"/>
              <a:t>x </a:t>
            </a:r>
            <a:r>
              <a:rPr lang="cs-CZ" sz="2400" b="1" dirty="0"/>
              <a:t>+1)</a:t>
            </a:r>
            <a:r>
              <a:rPr lang="cs-CZ" sz="2400" b="1" baseline="30000" dirty="0"/>
              <a:t>2</a:t>
            </a:r>
            <a:r>
              <a:rPr lang="cs-CZ" sz="2400" b="1" dirty="0"/>
              <a:t> = 4 (5</a:t>
            </a:r>
            <a:r>
              <a:rPr lang="cs-CZ" sz="2400" b="1" i="1" dirty="0"/>
              <a:t>x </a:t>
            </a:r>
            <a:r>
              <a:rPr lang="cs-CZ" sz="2400" b="1" dirty="0"/>
              <a:t>+8) + </a:t>
            </a:r>
            <a:r>
              <a:rPr lang="cs-CZ" sz="2400" b="1" dirty="0" smtClean="0"/>
              <a:t>3</a:t>
            </a:r>
            <a:endParaRPr lang="cs-CZ" sz="2400" b="1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07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138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3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09" y="2686472"/>
            <a:ext cx="6116270" cy="552800"/>
          </a:xfrm>
        </p:spPr>
        <p:txBody>
          <a:bodyPr/>
          <a:lstStyle/>
          <a:p>
            <a:pPr marL="45720" indent="0" algn="just">
              <a:buNone/>
            </a:pPr>
            <a:r>
              <a:rPr lang="cs-CZ" sz="2400" dirty="0"/>
              <a:t>4(</a:t>
            </a:r>
            <a:r>
              <a:rPr lang="cs-CZ" sz="2400" i="1" dirty="0"/>
              <a:t>x</a:t>
            </a:r>
            <a:r>
              <a:rPr lang="cs-CZ" sz="2400" i="1" baseline="30000" dirty="0"/>
              <a:t>2</a:t>
            </a:r>
            <a:r>
              <a:rPr lang="cs-CZ" sz="2400" dirty="0"/>
              <a:t> + 6</a:t>
            </a:r>
            <a:r>
              <a:rPr lang="cs-CZ" sz="2400" i="1" dirty="0"/>
              <a:t>x </a:t>
            </a:r>
            <a:r>
              <a:rPr lang="cs-CZ" sz="2400" dirty="0"/>
              <a:t>+ 9)- (4</a:t>
            </a:r>
            <a:r>
              <a:rPr lang="cs-CZ" sz="2400" i="1" dirty="0"/>
              <a:t>x</a:t>
            </a:r>
            <a:r>
              <a:rPr lang="cs-CZ" sz="2400" baseline="30000" dirty="0"/>
              <a:t>2</a:t>
            </a:r>
            <a:r>
              <a:rPr lang="cs-CZ" sz="2400" dirty="0"/>
              <a:t> + 4</a:t>
            </a:r>
            <a:r>
              <a:rPr lang="cs-CZ" sz="2400" i="1" dirty="0"/>
              <a:t>x </a:t>
            </a:r>
            <a:r>
              <a:rPr lang="cs-CZ" sz="2400" dirty="0"/>
              <a:t>+1) = 20</a:t>
            </a:r>
            <a:r>
              <a:rPr lang="cs-CZ" sz="2400" i="1" dirty="0"/>
              <a:t>x </a:t>
            </a:r>
            <a:r>
              <a:rPr lang="cs-CZ" sz="2400" dirty="0"/>
              <a:t>+ 32 + </a:t>
            </a:r>
            <a:r>
              <a:rPr lang="cs-CZ" sz="2400" dirty="0" smtClean="0"/>
              <a:t>3</a:t>
            </a:r>
            <a:endParaRPr lang="cs-CZ" sz="2400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Šipka doleva 4"/>
          <p:cNvSpPr/>
          <p:nvPr/>
        </p:nvSpPr>
        <p:spPr>
          <a:xfrm>
            <a:off x="6693291" y="2310939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7053331" y="2247431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roznásobíme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6062" y="3254622"/>
            <a:ext cx="5455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4</a:t>
            </a:r>
            <a:r>
              <a:rPr lang="cs-CZ" sz="2400" i="1" dirty="0"/>
              <a:t>x</a:t>
            </a:r>
            <a:r>
              <a:rPr lang="cs-CZ" sz="2400" baseline="30000" dirty="0"/>
              <a:t>2</a:t>
            </a:r>
            <a:r>
              <a:rPr lang="cs-CZ" sz="2400" dirty="0"/>
              <a:t> + 24</a:t>
            </a:r>
            <a:r>
              <a:rPr lang="cs-CZ" sz="2400" i="1" dirty="0"/>
              <a:t>x </a:t>
            </a:r>
            <a:r>
              <a:rPr lang="cs-CZ" sz="2400" dirty="0"/>
              <a:t>+ 36 - 4</a:t>
            </a:r>
            <a:r>
              <a:rPr lang="cs-CZ" sz="2400" i="1" dirty="0"/>
              <a:t>x</a:t>
            </a:r>
            <a:r>
              <a:rPr lang="cs-CZ" sz="2400" baseline="30000" dirty="0"/>
              <a:t>2</a:t>
            </a:r>
            <a:r>
              <a:rPr lang="cs-CZ" sz="2400" dirty="0"/>
              <a:t> - 4</a:t>
            </a:r>
            <a:r>
              <a:rPr lang="cs-CZ" sz="2400" i="1" dirty="0"/>
              <a:t>x </a:t>
            </a:r>
            <a:r>
              <a:rPr lang="cs-CZ" sz="2400" dirty="0"/>
              <a:t>-1 = 20</a:t>
            </a:r>
            <a:r>
              <a:rPr lang="cs-CZ" sz="2400" i="1" dirty="0"/>
              <a:t>x </a:t>
            </a:r>
            <a:r>
              <a:rPr lang="cs-CZ" sz="2400" dirty="0"/>
              <a:t>+ 35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30297" y="4237288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</a:t>
            </a:r>
            <a:r>
              <a:rPr lang="cs-CZ" sz="2400" u="dbl" dirty="0"/>
              <a:t>0x </a:t>
            </a:r>
            <a:r>
              <a:rPr lang="cs-CZ" sz="2400" u="dbl" dirty="0" smtClean="0"/>
              <a:t>= 0</a:t>
            </a:r>
            <a:r>
              <a:rPr lang="cs-CZ" sz="2400" dirty="0">
                <a:sym typeface="Symbol"/>
              </a:rPr>
              <a:t>	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1791326" y="5133145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/>
              <a:t> </a:t>
            </a:r>
            <a:r>
              <a:rPr lang="cs-CZ" sz="2400" b="1" i="1" dirty="0" smtClean="0"/>
              <a:t>K </a:t>
            </a:r>
            <a:r>
              <a:rPr lang="cs-CZ" sz="2400" b="1" dirty="0"/>
              <a:t>= </a:t>
            </a:r>
            <a:r>
              <a:rPr lang="cs-CZ" sz="2400" b="1" i="1" dirty="0" smtClean="0"/>
              <a:t>R</a:t>
            </a:r>
            <a:endParaRPr lang="cs-CZ" sz="2400" i="1" dirty="0"/>
          </a:p>
        </p:txBody>
      </p:sp>
      <p:sp>
        <p:nvSpPr>
          <p:cNvPr id="15" name="Šipka doleva 14"/>
          <p:cNvSpPr/>
          <p:nvPr/>
        </p:nvSpPr>
        <p:spPr>
          <a:xfrm>
            <a:off x="3488935" y="5242821"/>
            <a:ext cx="360040" cy="24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087318" y="4948480"/>
            <a:ext cx="45817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Rovnice má nekonečně mnoho </a:t>
            </a:r>
          </a:p>
          <a:p>
            <a:r>
              <a:rPr lang="cs-CZ" sz="2400" dirty="0" smtClean="0"/>
              <a:t>řešení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059192" y="3782213"/>
            <a:ext cx="2997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 20</a:t>
            </a:r>
            <a:r>
              <a:rPr lang="cs-CZ" sz="2400" i="1" dirty="0"/>
              <a:t>x </a:t>
            </a:r>
            <a:r>
              <a:rPr lang="cs-CZ" sz="2400" dirty="0"/>
              <a:t>+ 35 = 20</a:t>
            </a:r>
            <a:r>
              <a:rPr lang="cs-CZ" sz="2400" i="1" dirty="0"/>
              <a:t>x </a:t>
            </a:r>
            <a:r>
              <a:rPr lang="cs-CZ" sz="2400" dirty="0"/>
              <a:t>+ 35</a:t>
            </a:r>
          </a:p>
        </p:txBody>
      </p:sp>
      <p:sp>
        <p:nvSpPr>
          <p:cNvPr id="8" name="Obdélník 7"/>
          <p:cNvSpPr/>
          <p:nvPr/>
        </p:nvSpPr>
        <p:spPr>
          <a:xfrm>
            <a:off x="1121305" y="2040141"/>
            <a:ext cx="5932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lnSpc>
                <a:spcPct val="150000"/>
              </a:lnSpc>
              <a:buNone/>
              <a:defRPr/>
            </a:pPr>
            <a:r>
              <a:rPr lang="cs-CZ" sz="2400" b="1" dirty="0"/>
              <a:t>4 (</a:t>
            </a:r>
            <a:r>
              <a:rPr lang="cs-CZ" sz="2400" b="1" i="1" dirty="0"/>
              <a:t>x </a:t>
            </a:r>
            <a:r>
              <a:rPr lang="cs-CZ" sz="2400" b="1" dirty="0"/>
              <a:t>+ 3)</a:t>
            </a:r>
            <a:r>
              <a:rPr lang="cs-CZ" sz="2400" b="1" baseline="30000" dirty="0"/>
              <a:t>2</a:t>
            </a:r>
            <a:r>
              <a:rPr lang="cs-CZ" sz="2400" b="1" dirty="0"/>
              <a:t> – (2</a:t>
            </a:r>
            <a:r>
              <a:rPr lang="cs-CZ" sz="2400" b="1" i="1" dirty="0"/>
              <a:t>x </a:t>
            </a:r>
            <a:r>
              <a:rPr lang="cs-CZ" sz="2400" b="1" dirty="0"/>
              <a:t>+1)</a:t>
            </a:r>
            <a:r>
              <a:rPr lang="cs-CZ" sz="2400" b="1" baseline="30000" dirty="0"/>
              <a:t>2</a:t>
            </a:r>
            <a:r>
              <a:rPr lang="cs-CZ" sz="2400" b="1" dirty="0"/>
              <a:t> = 4 (5</a:t>
            </a:r>
            <a:r>
              <a:rPr lang="cs-CZ" sz="2400" b="1" i="1" dirty="0"/>
              <a:t>x </a:t>
            </a:r>
            <a:r>
              <a:rPr lang="cs-CZ" sz="2400" b="1" dirty="0"/>
              <a:t>+8) + 3</a:t>
            </a:r>
          </a:p>
        </p:txBody>
      </p:sp>
    </p:spTree>
    <p:extLst>
      <p:ext uri="{BB962C8B-B14F-4D97-AF65-F5344CB8AC3E}">
        <p14:creationId xmlns:p14="http://schemas.microsoft.com/office/powerpoint/2010/main" val="65551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5" grpId="0" animBg="1"/>
      <p:bldP spid="2" grpId="0"/>
      <p:bldP spid="4" grpId="0"/>
      <p:bldP spid="7" grpId="0"/>
      <p:bldP spid="12" grpId="0"/>
      <p:bldP spid="15" grpId="0" animBg="1"/>
      <p:bldP spid="1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11678</TotalTime>
  <Words>475</Words>
  <Application>Microsoft Office PowerPoint</Application>
  <PresentationFormat>Předvádění na obrazovce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Diseño predeterminado</vt:lpstr>
      <vt:lpstr>Rovnice</vt:lpstr>
      <vt:lpstr>Rovnice a nerovnice</vt:lpstr>
      <vt:lpstr>Prezentace aplikace PowerPoint</vt:lpstr>
      <vt:lpstr>Zadání rovnice</vt:lpstr>
      <vt:lpstr>Řešení rovnice</vt:lpstr>
      <vt:lpstr>Řešení rovnice</vt:lpstr>
      <vt:lpstr>Zadání rovnice 2</vt:lpstr>
      <vt:lpstr>Řešení rovnice 2</vt:lpstr>
      <vt:lpstr>Zadání rovnice 3</vt:lpstr>
      <vt:lpstr>Řešení rovnice 3</vt:lpstr>
      <vt:lpstr>Priority</vt:lpstr>
      <vt:lpstr>Řešení rovnice 4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 SS-COPT_Kromeriz</dc:creator>
  <cp:keywords>Lineární rovnice</cp:keywords>
  <cp:lastModifiedBy>kacerova</cp:lastModifiedBy>
  <cp:revision>675</cp:revision>
  <dcterms:created xsi:type="dcterms:W3CDTF">2010-05-23T14:28:12Z</dcterms:created>
  <dcterms:modified xsi:type="dcterms:W3CDTF">2013-12-09T12:44:30Z</dcterms:modified>
</cp:coreProperties>
</file>