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6" r:id="rId3"/>
  </p:sldMasterIdLst>
  <p:notesMasterIdLst>
    <p:notesMasterId r:id="rId17"/>
  </p:notesMasterIdLst>
  <p:sldIdLst>
    <p:sldId id="277" r:id="rId4"/>
    <p:sldId id="278" r:id="rId5"/>
    <p:sldId id="263" r:id="rId6"/>
    <p:sldId id="282" r:id="rId7"/>
    <p:sldId id="268" r:id="rId8"/>
    <p:sldId id="279" r:id="rId9"/>
    <p:sldId id="270" r:id="rId10"/>
    <p:sldId id="272" r:id="rId11"/>
    <p:sldId id="280" r:id="rId12"/>
    <p:sldId id="269" r:id="rId13"/>
    <p:sldId id="273" r:id="rId14"/>
    <p:sldId id="28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02" y="-49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00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48D7-217B-42B3-9B3E-CC725A0094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8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2B3D-0D89-4B9C-A18B-4D1DA1F151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3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6CE3-F1DB-4D75-B7FD-C25BB1B270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9CBA-DBB3-4C32-94E5-A572CD1F54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5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2895-68B5-48A6-92A6-018F1FE7C68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9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4CB9-8E75-4F4E-B8CC-E8D87C00B4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C222-FD71-4F18-B6AC-9E757B9C42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3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FFE5-D54F-4522-8F30-F6D4599B6F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5651-017E-4E57-A438-00B4FFD208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01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C0463-8D9C-450B-A9A2-6CA0597A71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BFDA-E500-44F2-85FC-B2426E4B1C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0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90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48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84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06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056701E-279D-4010-B6E0-739AA257620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26F1A-DB4D-4325-814D-D6D3B62D6DE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5040312" cy="544512"/>
          </a:xfrm>
          <a:noFill/>
        </p:spPr>
        <p:txBody>
          <a:bodyPr/>
          <a:lstStyle/>
          <a:p>
            <a:pPr algn="l" eaLnBrk="1" hangingPunct="1"/>
            <a:r>
              <a:rPr lang="cs-CZ" sz="3600" b="1" dirty="0" smtClean="0">
                <a:solidFill>
                  <a:schemeClr val="bg1"/>
                </a:solidFill>
              </a:rPr>
              <a:t>Rovnice a nerovnice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285750" y="3094038"/>
            <a:ext cx="3992563" cy="479425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bg1"/>
                </a:solidFill>
              </a:rPr>
              <a:t>Lineární rovnice</a:t>
            </a:r>
          </a:p>
          <a:p>
            <a:pPr eaLnBrk="1" hangingPunct="1"/>
            <a:r>
              <a:rPr lang="cs-CZ" sz="2800" dirty="0" smtClean="0">
                <a:solidFill>
                  <a:schemeClr val="bg1"/>
                </a:solidFill>
              </a:rPr>
              <a:t>Ekvivalentní úpravy</a:t>
            </a:r>
            <a:endParaRPr lang="es-ES" sz="2800" dirty="0" smtClean="0">
              <a:solidFill>
                <a:schemeClr val="bg1"/>
              </a:solidFill>
            </a:endParaRPr>
          </a:p>
        </p:txBody>
      </p:sp>
      <p:pic>
        <p:nvPicPr>
          <p:cNvPr id="205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13325"/>
            <a:ext cx="48958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285750" y="260350"/>
            <a:ext cx="2738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FFFFFF"/>
                </a:solidFill>
                <a:latin typeface="Calibri" pitchFamily="34" charset="0"/>
              </a:rPr>
              <a:t>VY_32_INOVACE_RONE_01</a:t>
            </a:r>
            <a:endParaRPr lang="cs-CZ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7704855" cy="3528392"/>
          </a:xfrm>
        </p:spPr>
        <p:txBody>
          <a:bodyPr>
            <a:normAutofit/>
          </a:bodyPr>
          <a:lstStyle/>
          <a:p>
            <a:pPr marL="354013" indent="-354013">
              <a:buFont typeface="+mj-lt"/>
              <a:buAutoNum type="arabicPeriod" startAt="5"/>
            </a:pPr>
            <a:r>
              <a:rPr lang="cs-CZ" dirty="0" smtClean="0"/>
              <a:t>Dělení </a:t>
            </a:r>
            <a:r>
              <a:rPr lang="cs-CZ" dirty="0"/>
              <a:t>obou stran rovnice nenulovou </a:t>
            </a:r>
            <a:r>
              <a:rPr lang="cs-CZ" dirty="0" smtClean="0"/>
              <a:t>funkcí</a:t>
            </a:r>
          </a:p>
          <a:p>
            <a:pPr marL="0" indent="0">
              <a:buNone/>
            </a:pPr>
            <a:r>
              <a:rPr lang="cs-CZ" dirty="0" smtClean="0"/>
              <a:t>			x</a:t>
            </a:r>
            <a:r>
              <a:rPr lang="cs-CZ" baseline="30000" dirty="0" smtClean="0"/>
              <a:t>2 </a:t>
            </a:r>
            <a:r>
              <a:rPr lang="cs-CZ" dirty="0" smtClean="0"/>
              <a:t>: x</a:t>
            </a:r>
            <a:r>
              <a:rPr lang="cs-CZ" baseline="30000" dirty="0" smtClean="0"/>
              <a:t>2 </a:t>
            </a:r>
            <a:r>
              <a:rPr lang="cs-CZ" dirty="0" smtClean="0"/>
              <a:t>= </a:t>
            </a:r>
            <a:r>
              <a:rPr lang="cs-CZ" dirty="0"/>
              <a:t>4 : </a:t>
            </a:r>
            <a:r>
              <a:rPr lang="cs-CZ" dirty="0" smtClean="0"/>
              <a:t>x</a:t>
            </a:r>
            <a:r>
              <a:rPr lang="cs-CZ" baseline="30000" dirty="0" smtClean="0"/>
              <a:t>2</a:t>
            </a:r>
            <a:endParaRPr lang="cs-CZ" dirty="0" smtClean="0"/>
          </a:p>
          <a:p>
            <a:pPr marL="354013" indent="-354013">
              <a:buFont typeface="+mj-lt"/>
              <a:buAutoNum type="arabicPeriod" startAt="5"/>
            </a:pPr>
            <a:endParaRPr lang="cs-CZ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cs-CZ" dirty="0" smtClean="0"/>
              <a:t>Logaritmování obou stran rovnice logaritmem </a:t>
            </a:r>
            <a:r>
              <a:rPr lang="cs-CZ" dirty="0"/>
              <a:t>stejného základu (</a:t>
            </a:r>
            <a:r>
              <a:rPr lang="cs-CZ" sz="2000" dirty="0"/>
              <a:t>nabývají-li obě strany rovnice pouze kladných </a:t>
            </a:r>
            <a:r>
              <a:rPr lang="cs-CZ" sz="2000" dirty="0" smtClean="0"/>
              <a:t>hodnot) </a:t>
            </a:r>
          </a:p>
          <a:p>
            <a:pPr marL="0" indent="0">
              <a:buNone/>
            </a:pPr>
            <a:r>
              <a:rPr lang="cs-CZ" dirty="0" smtClean="0"/>
              <a:t>			log </a:t>
            </a:r>
            <a:r>
              <a:rPr lang="cs-CZ" baseline="-25000" dirty="0"/>
              <a:t>4</a:t>
            </a:r>
            <a:r>
              <a:rPr lang="cs-CZ" dirty="0"/>
              <a:t> </a:t>
            </a:r>
            <a:r>
              <a:rPr lang="cs-CZ" dirty="0" smtClean="0"/>
              <a:t>x</a:t>
            </a:r>
            <a:r>
              <a:rPr lang="cs-CZ" baseline="30000" dirty="0" smtClean="0"/>
              <a:t>2 </a:t>
            </a:r>
            <a:r>
              <a:rPr lang="cs-CZ" dirty="0" smtClean="0"/>
              <a:t>= </a:t>
            </a:r>
            <a:r>
              <a:rPr lang="cs-CZ" dirty="0"/>
              <a:t>log </a:t>
            </a:r>
            <a:r>
              <a:rPr lang="cs-CZ" baseline="-25000" dirty="0"/>
              <a:t>4 </a:t>
            </a:r>
            <a:r>
              <a:rPr lang="cs-CZ" dirty="0"/>
              <a:t>4</a:t>
            </a:r>
          </a:p>
          <a:p>
            <a:pPr marL="514350" indent="-514350">
              <a:buFont typeface="+mj-lt"/>
              <a:buAutoNum type="arabicPeriod" startAt="7"/>
            </a:pPr>
            <a:endParaRPr lang="cs-CZ" dirty="0" smtClean="0"/>
          </a:p>
          <a:p>
            <a:pPr marL="514350" indent="-514350">
              <a:buFont typeface="+mj-lt"/>
              <a:buAutoNum type="arabicPeriod" startAt="7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Ekvivalentní </a:t>
            </a:r>
            <a:r>
              <a:rPr lang="cs-CZ" kern="0" dirty="0">
                <a:solidFill>
                  <a:schemeClr val="bg1"/>
                </a:solidFill>
              </a:rPr>
              <a:t>úpravy</a:t>
            </a:r>
            <a:endParaRPr lang="cs-CZ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3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7869312" cy="4392488"/>
          </a:xfrm>
        </p:spPr>
        <p:txBody>
          <a:bodyPr>
            <a:normAutofit/>
          </a:bodyPr>
          <a:lstStyle/>
          <a:p>
            <a:pPr marL="45720" lvl="8" indent="0" algn="r">
              <a:buNone/>
            </a:pPr>
            <a:r>
              <a:rPr lang="cs-CZ" b="1" dirty="0" smtClean="0"/>
              <a:t>		</a:t>
            </a:r>
            <a:r>
              <a:rPr lang="cs-CZ" sz="2000" b="1" dirty="0"/>
              <a:t>v oboru reálných </a:t>
            </a:r>
            <a:r>
              <a:rPr lang="cs-CZ" sz="2000" dirty="0"/>
              <a:t>čísel </a:t>
            </a:r>
            <a:r>
              <a:rPr lang="cs-CZ" sz="2000" b="1" dirty="0" smtClean="0"/>
              <a:t>jsou</a:t>
            </a:r>
          </a:p>
          <a:p>
            <a:pPr marL="45720" lvl="8" indent="0" algn="r">
              <a:buNone/>
            </a:pPr>
            <a:endParaRPr lang="cs-CZ" sz="2000" b="1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Umocnění </a:t>
            </a:r>
            <a:r>
              <a:rPr lang="cs-CZ" sz="2400" dirty="0"/>
              <a:t>obou stran rovnice přirozeným </a:t>
            </a:r>
            <a:r>
              <a:rPr lang="cs-CZ" sz="2400" dirty="0" smtClean="0"/>
              <a:t>mocnitelem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(x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</a:t>
            </a:r>
            <a:r>
              <a:rPr lang="cs-CZ" sz="2400" dirty="0"/>
              <a:t>)</a:t>
            </a:r>
            <a:r>
              <a:rPr lang="cs-CZ" sz="2400" baseline="30000" dirty="0"/>
              <a:t>2 </a:t>
            </a:r>
            <a:r>
              <a:rPr lang="cs-CZ" sz="2400" dirty="0"/>
              <a:t>= </a:t>
            </a:r>
            <a:r>
              <a:rPr lang="cs-CZ" sz="2400" dirty="0" smtClean="0"/>
              <a:t>4</a:t>
            </a:r>
            <a:r>
              <a:rPr lang="cs-CZ" sz="2400" baseline="30000" dirty="0" smtClean="0"/>
              <a:t>2</a:t>
            </a:r>
          </a:p>
          <a:p>
            <a:pPr marL="0" indent="0">
              <a:buNone/>
            </a:pPr>
            <a:endParaRPr lang="cs-CZ" sz="2400" baseline="30000" dirty="0" smtClean="0"/>
          </a:p>
          <a:p>
            <a:pPr marL="457200" lvl="1" indent="-457200">
              <a:buFont typeface="+mj-lt"/>
              <a:buAutoNum type="arabicPeriod" startAt="2"/>
            </a:pPr>
            <a:r>
              <a:rPr lang="cs-CZ" dirty="0" smtClean="0"/>
              <a:t>Odmocnění </a:t>
            </a:r>
            <a:r>
              <a:rPr lang="cs-CZ" dirty="0"/>
              <a:t>obou stran rovnice přirozeným odmocnitelem	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Důsledkové úpravy</a:t>
            </a:r>
          </a:p>
        </p:txBody>
      </p:sp>
    </p:spTree>
    <p:extLst>
      <p:ext uri="{BB962C8B-B14F-4D97-AF65-F5344CB8AC3E}">
        <p14:creationId xmlns:p14="http://schemas.microsoft.com/office/powerpoint/2010/main" val="22847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3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7869312" cy="4392488"/>
          </a:xfrm>
        </p:spPr>
        <p:txBody>
          <a:bodyPr>
            <a:normAutofit/>
          </a:bodyPr>
          <a:lstStyle/>
          <a:p>
            <a:pPr marL="45720" lvl="8" indent="0" algn="r">
              <a:buNone/>
            </a:pPr>
            <a:r>
              <a:rPr lang="cs-CZ" b="1" dirty="0" smtClean="0"/>
              <a:t>		</a:t>
            </a:r>
            <a:r>
              <a:rPr lang="cs-CZ" sz="2000" b="1" dirty="0"/>
              <a:t>v oboru reálných </a:t>
            </a:r>
            <a:r>
              <a:rPr lang="cs-CZ" sz="2000" dirty="0"/>
              <a:t>čísel </a:t>
            </a:r>
            <a:r>
              <a:rPr lang="cs-CZ" sz="2000" b="1" dirty="0" smtClean="0"/>
              <a:t>jsou</a:t>
            </a:r>
          </a:p>
          <a:p>
            <a:pPr marL="45720" lvl="8" indent="0" algn="r">
              <a:buNone/>
            </a:pPr>
            <a:endParaRPr lang="cs-CZ" sz="2000" b="1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Umocnění </a:t>
            </a:r>
            <a:r>
              <a:rPr lang="cs-CZ" sz="2400" dirty="0"/>
              <a:t>obou stran rovnice přirozeným </a:t>
            </a:r>
            <a:r>
              <a:rPr lang="cs-CZ" sz="2400" dirty="0" smtClean="0"/>
              <a:t>mocnitelem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(x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</a:t>
            </a:r>
            <a:r>
              <a:rPr lang="cs-CZ" sz="2400" dirty="0"/>
              <a:t>)</a:t>
            </a:r>
            <a:r>
              <a:rPr lang="cs-CZ" sz="2400" baseline="30000" dirty="0"/>
              <a:t>2 </a:t>
            </a:r>
            <a:r>
              <a:rPr lang="cs-CZ" sz="2400" dirty="0"/>
              <a:t>= </a:t>
            </a:r>
            <a:r>
              <a:rPr lang="cs-CZ" sz="2400" dirty="0" smtClean="0"/>
              <a:t>4</a:t>
            </a:r>
            <a:r>
              <a:rPr lang="cs-CZ" sz="2400" baseline="30000" dirty="0" smtClean="0"/>
              <a:t>2</a:t>
            </a:r>
          </a:p>
          <a:p>
            <a:pPr marL="0" indent="0">
              <a:buNone/>
            </a:pPr>
            <a:endParaRPr lang="cs-CZ" sz="2400" baseline="30000" dirty="0" smtClean="0"/>
          </a:p>
          <a:p>
            <a:pPr marL="457200" lvl="1" indent="-457200">
              <a:buFont typeface="+mj-lt"/>
              <a:buAutoNum type="arabicPeriod" startAt="2"/>
            </a:pPr>
            <a:r>
              <a:rPr lang="cs-CZ" dirty="0" smtClean="0"/>
              <a:t>Odmocnění </a:t>
            </a:r>
            <a:r>
              <a:rPr lang="cs-CZ" dirty="0"/>
              <a:t>obou stran rovnice přirozeným odmocnitelem	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Důsledkové úpravy</a:t>
            </a:r>
          </a:p>
        </p:txBody>
      </p:sp>
    </p:spTree>
    <p:extLst>
      <p:ext uri="{BB962C8B-B14F-4D97-AF65-F5344CB8AC3E}">
        <p14:creationId xmlns:p14="http://schemas.microsoft.com/office/powerpoint/2010/main" val="23107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9870" y="1953460"/>
            <a:ext cx="8676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i="1" dirty="0"/>
              <a:t>ČERMÁK, Pavel. Odmaturuj! z matematiky. Vyd. 2.(</a:t>
            </a:r>
            <a:r>
              <a:rPr lang="cs-CZ" i="1" dirty="0" err="1"/>
              <a:t>opr</a:t>
            </a:r>
            <a:r>
              <a:rPr lang="cs-CZ" i="1" dirty="0"/>
              <a:t>.). Brno: </a:t>
            </a:r>
            <a:r>
              <a:rPr lang="cs-CZ" i="1" dirty="0" err="1"/>
              <a:t>Didaktis</a:t>
            </a:r>
            <a:r>
              <a:rPr lang="cs-CZ" i="1" dirty="0"/>
              <a:t>, 2003, 208 s. ISBN 80-862-8597-9</a:t>
            </a:r>
            <a:r>
              <a:rPr lang="cs-CZ" i="1" dirty="0" smtClean="0"/>
              <a:t>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endParaRPr lang="cs-CZ" i="1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i="1" dirty="0"/>
              <a:t>VOŠICKÝ, Zdeněk. Matematika v kostce. 1. vyd. Havlíčkův Brod: Fragment, 1996, 124 s. ISBN 80-720-0012-8</a:t>
            </a:r>
            <a:r>
              <a:rPr lang="cs-CZ" i="1" dirty="0" smtClean="0"/>
              <a:t>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endParaRPr lang="cs-CZ" i="1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i="1" dirty="0" smtClean="0"/>
              <a:t>http</a:t>
            </a:r>
            <a:r>
              <a:rPr lang="cs-CZ" i="1" dirty="0"/>
              <a:t>://rovnice.kosanet.cz/reseni.html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 </a:t>
            </a:r>
            <a:endParaRPr lang="cs-CZ" sz="2000" b="1" dirty="0" smtClean="0"/>
          </a:p>
          <a:p>
            <a:endParaRPr lang="cs-CZ" sz="2800" b="1" dirty="0" smtClean="0"/>
          </a:p>
        </p:txBody>
      </p:sp>
      <p:sp>
        <p:nvSpPr>
          <p:cNvPr id="3" name="TextovéPole 1"/>
          <p:cNvSpPr txBox="1"/>
          <p:nvPr/>
        </p:nvSpPr>
        <p:spPr>
          <a:xfrm>
            <a:off x="5830763" y="6063022"/>
            <a:ext cx="251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/>
                <a:cs typeface="Times New Roman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</a:lvl2pPr>
            <a:lvl3pPr fontAlgn="base">
              <a:spcBef>
                <a:spcPct val="0"/>
              </a:spcBef>
              <a:spcAft>
                <a:spcPct val="0"/>
              </a:spcAft>
            </a:lvl3pPr>
            <a:lvl4pPr fontAlgn="base">
              <a:spcBef>
                <a:spcPct val="0"/>
              </a:spcBef>
              <a:spcAft>
                <a:spcPct val="0"/>
              </a:spcAft>
            </a:lvl4pPr>
            <a:lvl5pPr fontAlgn="base">
              <a:spcBef>
                <a:spcPct val="0"/>
              </a:spcBef>
              <a:spcAft>
                <a:spcPct val="0"/>
              </a:spcAft>
            </a:lvl5pPr>
          </a:lstStyle>
          <a:p>
            <a:r>
              <a:rPr lang="cs-CZ" dirty="0"/>
              <a:t>© RNDr. Anna </a:t>
            </a:r>
            <a:r>
              <a:rPr lang="cs-CZ" dirty="0" err="1"/>
              <a:t>Káčerová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Zdroje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Základní pojmy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231832" cy="93610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800" b="1" dirty="0"/>
              <a:t>ROVNICE </a:t>
            </a:r>
            <a:r>
              <a:rPr lang="cs-CZ" sz="3500" dirty="0"/>
              <a:t>s proměnnou </a:t>
            </a:r>
            <a:r>
              <a:rPr lang="cs-CZ" sz="3500" i="1" dirty="0"/>
              <a:t>x </a:t>
            </a:r>
            <a:r>
              <a:rPr lang="cs-CZ" sz="3500" dirty="0"/>
              <a:t>z daného číselného oboru </a:t>
            </a:r>
            <a:r>
              <a:rPr lang="cs-CZ" sz="3500" b="1" i="1" dirty="0" smtClean="0"/>
              <a:t>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2900" dirty="0" smtClean="0"/>
              <a:t>je </a:t>
            </a:r>
            <a:r>
              <a:rPr lang="cs-CZ" sz="2900" dirty="0"/>
              <a:t>zápis rovnosti dvou výrazů </a:t>
            </a:r>
            <a:r>
              <a:rPr lang="cs-CZ" i="1" dirty="0" smtClean="0"/>
              <a:t>	</a:t>
            </a:r>
            <a:endParaRPr lang="cs-CZ" b="1" i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419872" y="3214664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i="1" dirty="0"/>
              <a:t>L(x) </a:t>
            </a:r>
            <a:r>
              <a:rPr lang="cs-CZ" sz="3200" dirty="0"/>
              <a:t>= </a:t>
            </a:r>
            <a:r>
              <a:rPr lang="cs-CZ" sz="3200" i="1" dirty="0"/>
              <a:t>P(x) 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2694513" y="4338125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/>
              <a:t>L(x)  </a:t>
            </a:r>
            <a:r>
              <a:rPr lang="cs-CZ" sz="2400" b="1" dirty="0"/>
              <a:t>levá strana rovnice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68684" y="496199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i="1" dirty="0"/>
              <a:t>P(x) </a:t>
            </a:r>
            <a:r>
              <a:rPr lang="cs-CZ" sz="2400" dirty="0"/>
              <a:t> </a:t>
            </a:r>
            <a:r>
              <a:rPr lang="cs-CZ" sz="2400" b="1" dirty="0"/>
              <a:t>pravá strana </a:t>
            </a:r>
            <a:r>
              <a:rPr lang="cs-CZ" sz="2400" b="1" dirty="0" smtClean="0"/>
              <a:t>rovnice</a:t>
            </a:r>
          </a:p>
          <a:p>
            <a:r>
              <a:rPr lang="cs-CZ" dirty="0" smtClean="0"/>
              <a:t>(jedna </a:t>
            </a:r>
            <a:r>
              <a:rPr lang="cs-CZ" dirty="0"/>
              <a:t>strana rovnice může být konstanta)	</a:t>
            </a:r>
          </a:p>
        </p:txBody>
      </p:sp>
    </p:spTree>
    <p:extLst>
      <p:ext uri="{BB962C8B-B14F-4D97-AF65-F5344CB8AC3E}">
        <p14:creationId xmlns:p14="http://schemas.microsoft.com/office/powerpoint/2010/main" val="10498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Základní pojmy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8231832" cy="3168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 smtClean="0"/>
              <a:t>ROVNICE V ANULOVANÉM TVARU  </a:t>
            </a:r>
          </a:p>
          <a:p>
            <a:pPr marL="0" indent="0" algn="ctr">
              <a:buNone/>
            </a:pPr>
            <a:r>
              <a:rPr lang="cs-CZ" b="1" dirty="0" smtClean="0"/>
              <a:t>      </a:t>
            </a:r>
          </a:p>
          <a:p>
            <a:pPr marL="0" indent="0" algn="ctr">
              <a:buNone/>
            </a:pPr>
            <a:r>
              <a:rPr lang="cs-CZ" sz="3600" i="1" dirty="0" smtClean="0"/>
              <a:t>L(x) </a:t>
            </a:r>
            <a:r>
              <a:rPr lang="cs-CZ" sz="3600" dirty="0" smtClean="0"/>
              <a:t>= </a:t>
            </a:r>
            <a:r>
              <a:rPr lang="cs-CZ" sz="3600" i="1" dirty="0" smtClean="0"/>
              <a:t>0</a:t>
            </a:r>
          </a:p>
          <a:p>
            <a:pPr marL="0" indent="0" algn="ctr">
              <a:buNone/>
            </a:pPr>
            <a:endParaRPr lang="cs-CZ" sz="3600" i="1" dirty="0" smtClean="0"/>
          </a:p>
          <a:p>
            <a:pPr marL="0" indent="0" algn="ctr">
              <a:buNone/>
            </a:pPr>
            <a:r>
              <a:rPr lang="cs-CZ" sz="2600" dirty="0" smtClean="0"/>
              <a:t>Proměnná x </a:t>
            </a:r>
            <a:r>
              <a:rPr lang="cs-CZ" dirty="0" smtClean="0"/>
              <a:t>v rovnici se nazývá </a:t>
            </a:r>
            <a:r>
              <a:rPr lang="cs-CZ" sz="2800" b="1" dirty="0" smtClean="0"/>
              <a:t>NEZNÁMÁ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malá písmena latinské abecedy (x, y, a, … )</a:t>
            </a:r>
            <a:r>
              <a:rPr lang="cs-CZ" i="1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Základní pojmy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8231832" cy="36724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800" b="1" dirty="0" smtClean="0"/>
              <a:t>Lineární </a:t>
            </a:r>
            <a:r>
              <a:rPr lang="cs-CZ" sz="2800" b="1" dirty="0"/>
              <a:t>rovnice s proměnnou x </a:t>
            </a:r>
          </a:p>
          <a:p>
            <a:pPr marL="0" indent="0" algn="ctr">
              <a:buNone/>
            </a:pPr>
            <a:r>
              <a:rPr lang="cs-CZ" sz="2800" b="1" dirty="0" smtClean="0"/>
              <a:t>  </a:t>
            </a:r>
          </a:p>
          <a:p>
            <a:pPr marL="0" indent="0" algn="ctr">
              <a:buNone/>
            </a:pPr>
            <a:r>
              <a:rPr lang="cs-CZ" dirty="0"/>
              <a:t>nazýváme všechny rovnice, které lze zapsat v tvaru </a:t>
            </a:r>
          </a:p>
          <a:p>
            <a:pPr marL="0" indent="0" algn="ctr">
              <a:buNone/>
            </a:pPr>
            <a:r>
              <a:rPr lang="cs-CZ" b="1" dirty="0" smtClean="0"/>
              <a:t>      </a:t>
            </a:r>
          </a:p>
          <a:p>
            <a:pPr marL="0" indent="0" algn="ctr">
              <a:buNone/>
            </a:pPr>
            <a:r>
              <a:rPr lang="cs-CZ" sz="3000" i="1" dirty="0" err="1" smtClean="0"/>
              <a:t>ax</a:t>
            </a:r>
            <a:r>
              <a:rPr lang="cs-CZ" sz="3000" i="1" dirty="0" smtClean="0"/>
              <a:t> </a:t>
            </a:r>
            <a:r>
              <a:rPr lang="cs-CZ" sz="3000" dirty="0"/>
              <a:t>+ </a:t>
            </a:r>
            <a:r>
              <a:rPr lang="cs-CZ" sz="3000" i="1" dirty="0"/>
              <a:t>b </a:t>
            </a:r>
            <a:r>
              <a:rPr lang="cs-CZ" sz="3000" dirty="0"/>
              <a:t>= 0 </a:t>
            </a:r>
            <a:r>
              <a:rPr lang="cs-CZ" sz="3200" dirty="0"/>
              <a:t>	</a:t>
            </a:r>
            <a:r>
              <a:rPr lang="cs-CZ" sz="3200" i="1" dirty="0"/>
              <a:t> a ϵ</a:t>
            </a:r>
            <a:r>
              <a:rPr lang="cs-CZ" sz="3200" dirty="0"/>
              <a:t> R, b</a:t>
            </a:r>
            <a:r>
              <a:rPr lang="cs-CZ" sz="3200" i="1" dirty="0"/>
              <a:t> ϵ</a:t>
            </a:r>
            <a:r>
              <a:rPr lang="cs-CZ" sz="3200" dirty="0"/>
              <a:t> R</a:t>
            </a:r>
            <a:r>
              <a:rPr lang="cs-CZ" sz="3200" i="1" dirty="0"/>
              <a:t> </a:t>
            </a:r>
            <a:endParaRPr lang="cs-CZ" sz="3600" i="1" dirty="0"/>
          </a:p>
          <a:p>
            <a:pPr marL="914400" lvl="3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cs-CZ" sz="3600" i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	</a:t>
            </a:r>
          </a:p>
          <a:p>
            <a:pPr marL="914400" lvl="3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cs-CZ" sz="1800" i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lineární člen	</a:t>
            </a:r>
          </a:p>
          <a:p>
            <a:pPr marL="914400" lvl="3" indent="0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cs-CZ" sz="18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	</a:t>
            </a:r>
            <a:r>
              <a:rPr lang="cs-CZ" sz="1800" i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		</a:t>
            </a:r>
            <a:r>
              <a:rPr lang="cs-CZ" sz="1900" i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absolutní </a:t>
            </a:r>
            <a:r>
              <a:rPr lang="cs-CZ" sz="19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člen</a:t>
            </a:r>
          </a:p>
          <a:p>
            <a:pPr marL="0" indent="0">
              <a:buNone/>
            </a:pPr>
            <a:r>
              <a:rPr lang="cs-CZ" sz="1800" i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	</a:t>
            </a:r>
            <a:endParaRPr lang="cs-CZ" sz="3600" i="1" dirty="0" smtClean="0"/>
          </a:p>
        </p:txBody>
      </p:sp>
      <p:sp>
        <p:nvSpPr>
          <p:cNvPr id="5" name="Oválný popisek 4"/>
          <p:cNvSpPr/>
          <p:nvPr/>
        </p:nvSpPr>
        <p:spPr>
          <a:xfrm>
            <a:off x="3347864" y="3796292"/>
            <a:ext cx="523157" cy="498109"/>
          </a:xfrm>
          <a:prstGeom prst="wedgeEllipseCallout">
            <a:avLst>
              <a:gd name="adj1" fmla="val 114289"/>
              <a:gd name="adj2" fmla="val 23786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ný popisek 8"/>
          <p:cNvSpPr/>
          <p:nvPr/>
        </p:nvSpPr>
        <p:spPr>
          <a:xfrm>
            <a:off x="2699792" y="3796292"/>
            <a:ext cx="504056" cy="498109"/>
          </a:xfrm>
          <a:prstGeom prst="wedgeEllipseCallout">
            <a:avLst>
              <a:gd name="adj1" fmla="val -119096"/>
              <a:gd name="adj2" fmla="val 1599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sz="half" idx="1"/>
          </p:nvPr>
        </p:nvSpPr>
        <p:spPr>
          <a:xfrm>
            <a:off x="395536" y="1916833"/>
            <a:ext cx="792088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			ŘEŠIT  ROVNICI </a:t>
            </a:r>
          </a:p>
          <a:p>
            <a:pPr marL="0" indent="0" algn="ctr">
              <a:buNone/>
            </a:pPr>
            <a:r>
              <a:rPr lang="cs-CZ" sz="2200" dirty="0" smtClean="0"/>
              <a:t>znamená určit </a:t>
            </a:r>
            <a:r>
              <a:rPr lang="cs-CZ" sz="2200" dirty="0"/>
              <a:t>všechna </a:t>
            </a:r>
            <a:r>
              <a:rPr lang="cs-CZ" sz="2200" i="1" dirty="0" err="1" smtClean="0"/>
              <a:t>x</a:t>
            </a:r>
            <a:r>
              <a:rPr lang="cs-CZ" sz="2200" i="1" baseline="-25000" dirty="0" err="1"/>
              <a:t>k</a:t>
            </a:r>
            <a:r>
              <a:rPr lang="cs-CZ" sz="2200" i="1" dirty="0" smtClean="0"/>
              <a:t> </a:t>
            </a:r>
            <a:r>
              <a:rPr lang="cs-CZ" sz="2200" i="1" dirty="0"/>
              <a:t>ϵ</a:t>
            </a:r>
            <a:r>
              <a:rPr lang="cs-CZ" sz="2200" dirty="0" smtClean="0"/>
              <a:t> </a:t>
            </a:r>
            <a:r>
              <a:rPr lang="cs-CZ" sz="2200" i="1" dirty="0"/>
              <a:t>D, </a:t>
            </a:r>
            <a:r>
              <a:rPr lang="cs-CZ" sz="2200" dirty="0"/>
              <a:t>pro která </a:t>
            </a:r>
            <a:r>
              <a:rPr lang="cs-CZ" sz="2200" dirty="0" smtClean="0"/>
              <a:t>se z </a:t>
            </a:r>
            <a:r>
              <a:rPr lang="cs-CZ" sz="2200" dirty="0"/>
              <a:t>rovnice stává pravdivá </a:t>
            </a:r>
            <a:r>
              <a:rPr lang="cs-CZ" sz="2200" dirty="0" smtClean="0"/>
              <a:t>rovnost</a:t>
            </a:r>
          </a:p>
          <a:p>
            <a:pPr marL="0" indent="0" algn="ctr">
              <a:buNone/>
            </a:pPr>
            <a:endParaRPr lang="cs-CZ" sz="1800" i="1" dirty="0"/>
          </a:p>
          <a:p>
            <a:pPr marL="0" indent="0" algn="ctr">
              <a:buNone/>
            </a:pPr>
            <a:r>
              <a:rPr lang="cs-CZ" sz="3000" i="1" dirty="0" smtClean="0"/>
              <a:t>L(</a:t>
            </a:r>
            <a:r>
              <a:rPr lang="cs-CZ" sz="3000" i="1" dirty="0" err="1" smtClean="0"/>
              <a:t>x</a:t>
            </a:r>
            <a:r>
              <a:rPr lang="cs-CZ" sz="3000" i="1" baseline="-25000" dirty="0" err="1" smtClean="0"/>
              <a:t>k</a:t>
            </a:r>
            <a:r>
              <a:rPr lang="cs-CZ" sz="3000" i="1" dirty="0"/>
              <a:t>) </a:t>
            </a:r>
            <a:r>
              <a:rPr lang="cs-CZ" sz="3000" dirty="0"/>
              <a:t>= </a:t>
            </a:r>
            <a:r>
              <a:rPr lang="cs-CZ" sz="3000" i="1" dirty="0"/>
              <a:t>P(</a:t>
            </a:r>
            <a:r>
              <a:rPr lang="cs-CZ" sz="3000" i="1" dirty="0" err="1"/>
              <a:t>x</a:t>
            </a:r>
            <a:r>
              <a:rPr lang="cs-CZ" sz="3000" i="1" baseline="-25000" dirty="0" err="1"/>
              <a:t>k</a:t>
            </a:r>
            <a:r>
              <a:rPr lang="cs-CZ" sz="3000" i="1" dirty="0" smtClean="0"/>
              <a:t>)</a:t>
            </a:r>
          </a:p>
          <a:p>
            <a:pPr marL="45720" indent="0">
              <a:buNone/>
            </a:pPr>
            <a:endParaRPr lang="cs-CZ" sz="1800" i="1" dirty="0" smtClean="0"/>
          </a:p>
          <a:p>
            <a:pPr marL="0" indent="0" algn="ctr">
              <a:buNone/>
            </a:pPr>
            <a:r>
              <a:rPr lang="cs-CZ" sz="2000" i="1" dirty="0" err="1"/>
              <a:t>x</a:t>
            </a:r>
            <a:r>
              <a:rPr lang="cs-CZ" sz="2000" i="1" baseline="-25000" dirty="0" err="1"/>
              <a:t>k</a:t>
            </a:r>
            <a:r>
              <a:rPr lang="cs-CZ" sz="2000" i="1" dirty="0"/>
              <a:t> ϵ</a:t>
            </a:r>
            <a:r>
              <a:rPr lang="cs-CZ" sz="2000" dirty="0"/>
              <a:t> </a:t>
            </a:r>
            <a:r>
              <a:rPr lang="cs-CZ" sz="2000" i="1" dirty="0"/>
              <a:t>D </a:t>
            </a:r>
            <a:r>
              <a:rPr lang="cs-CZ" sz="2000" i="1" dirty="0" smtClean="0"/>
              <a:t> </a:t>
            </a:r>
            <a:r>
              <a:rPr lang="cs-CZ" sz="2000" dirty="0" smtClean="0"/>
              <a:t>se nazývá </a:t>
            </a:r>
            <a:r>
              <a:rPr lang="cs-CZ" sz="2000" b="1" dirty="0" smtClean="0"/>
              <a:t>KOŘEN</a:t>
            </a:r>
            <a:r>
              <a:rPr lang="cs-CZ" sz="2000" dirty="0" smtClean="0"/>
              <a:t> nebo </a:t>
            </a:r>
            <a:r>
              <a:rPr lang="cs-CZ" sz="2000" b="1" dirty="0" smtClean="0"/>
              <a:t>ŘEŠENÍ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3461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229352" cy="407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2400" b="1" dirty="0"/>
              <a:t>OBOR ŘEŠENÍ ROVNICE</a:t>
            </a:r>
            <a:r>
              <a:rPr lang="cs-CZ" sz="1800" b="1" dirty="0"/>
              <a:t> (DEFINIČNÍ OBOR ROVNICE </a:t>
            </a:r>
            <a:r>
              <a:rPr lang="cs-CZ" sz="1800" b="1" dirty="0" smtClean="0"/>
              <a:t>)</a:t>
            </a:r>
          </a:p>
          <a:p>
            <a:pPr marL="0" indent="0">
              <a:buNone/>
            </a:pPr>
            <a:r>
              <a:rPr lang="cs-CZ" sz="1800" b="1" dirty="0"/>
              <a:t>	</a:t>
            </a:r>
            <a:r>
              <a:rPr lang="cs-CZ" sz="2000" dirty="0" smtClean="0"/>
              <a:t>je </a:t>
            </a:r>
            <a:r>
              <a:rPr lang="cs-CZ" sz="2000" dirty="0"/>
              <a:t>číselná množina </a:t>
            </a:r>
            <a:r>
              <a:rPr lang="cs-CZ" sz="2000" b="1" i="1" dirty="0" smtClean="0"/>
              <a:t>D</a:t>
            </a:r>
            <a:r>
              <a:rPr lang="cs-CZ" sz="1800" b="1" i="1" dirty="0" smtClean="0"/>
              <a:t>, </a:t>
            </a:r>
            <a:r>
              <a:rPr lang="cs-CZ" sz="2000" dirty="0"/>
              <a:t>ve které hledáme </a:t>
            </a:r>
            <a:r>
              <a:rPr lang="cs-CZ" sz="2000" dirty="0" smtClean="0"/>
              <a:t>kořeny</a:t>
            </a:r>
          </a:p>
          <a:p>
            <a:pPr marL="0" indent="0">
              <a:buNone/>
            </a:pPr>
            <a:r>
              <a:rPr lang="cs-CZ" sz="2000" dirty="0" smtClean="0"/>
              <a:t>	(</a:t>
            </a:r>
            <a:r>
              <a:rPr lang="cs-CZ" sz="1800" dirty="0" smtClean="0"/>
              <a:t>obvykle </a:t>
            </a:r>
            <a:r>
              <a:rPr lang="cs-CZ" sz="1800" b="1" i="1" dirty="0" smtClean="0"/>
              <a:t>R </a:t>
            </a:r>
            <a:r>
              <a:rPr lang="cs-CZ" sz="1800" dirty="0" smtClean="0"/>
              <a:t>nebo libovolná podmnožina </a:t>
            </a:r>
            <a:r>
              <a:rPr lang="cs-CZ" sz="1800" b="1" i="1" dirty="0" smtClean="0"/>
              <a:t>R)</a:t>
            </a:r>
            <a:endParaRPr lang="cs-CZ" sz="1800" b="1" i="1" dirty="0"/>
          </a:p>
          <a:p>
            <a:pPr marL="0" indent="0">
              <a:buNone/>
            </a:pPr>
            <a:endParaRPr lang="cs-CZ" sz="1800" b="1" i="1" dirty="0" smtClean="0"/>
          </a:p>
          <a:p>
            <a:pPr marL="0" indent="0">
              <a:buNone/>
            </a:pPr>
            <a:endParaRPr lang="cs-CZ" sz="1800" b="1" i="1" dirty="0"/>
          </a:p>
          <a:p>
            <a:pPr marL="0" indent="0">
              <a:buNone/>
            </a:pPr>
            <a:r>
              <a:rPr lang="cs-CZ" sz="2400" b="1" dirty="0" smtClean="0"/>
              <a:t>MNOŽINA </a:t>
            </a:r>
            <a:r>
              <a:rPr lang="cs-CZ" sz="2400" b="1" dirty="0"/>
              <a:t>VŠECH </a:t>
            </a:r>
            <a:r>
              <a:rPr lang="cs-CZ" sz="2400" dirty="0"/>
              <a:t>KOŘENŮ </a:t>
            </a:r>
            <a:r>
              <a:rPr lang="cs-CZ" sz="2400" b="1" i="1" dirty="0"/>
              <a:t>K </a:t>
            </a:r>
            <a:r>
              <a:rPr lang="cs-CZ" sz="2400" b="1" i="1" dirty="0" smtClean="0"/>
              <a:t>            </a:t>
            </a:r>
            <a:r>
              <a:rPr lang="cs-CZ" sz="2000" dirty="0" smtClean="0"/>
              <a:t>neboli </a:t>
            </a:r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400" b="1" dirty="0" smtClean="0"/>
              <a:t>OBOR </a:t>
            </a:r>
            <a:r>
              <a:rPr lang="cs-CZ" sz="2400" b="1" dirty="0"/>
              <a:t>PRAVDIVOSTI ROVNICE </a:t>
            </a:r>
            <a:r>
              <a:rPr lang="cs-CZ" sz="2400" b="1" i="1" dirty="0" smtClean="0"/>
              <a:t>P</a:t>
            </a:r>
          </a:p>
          <a:p>
            <a:pPr marL="0" indent="0">
              <a:buNone/>
            </a:pPr>
            <a:r>
              <a:rPr lang="cs-CZ" sz="2000" b="1" i="1" dirty="0" smtClean="0"/>
              <a:t> 	</a:t>
            </a:r>
            <a:r>
              <a:rPr lang="cs-CZ" sz="2000" dirty="0" smtClean="0"/>
              <a:t>je číselná množina</a:t>
            </a:r>
            <a:r>
              <a:rPr lang="cs-CZ" sz="2000" dirty="0"/>
              <a:t>, která osahuje všechny kořeny rovnice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j</a:t>
            </a:r>
            <a:endParaRPr lang="cs-CZ" sz="1800" dirty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474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844824"/>
            <a:ext cx="8425183" cy="42816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2400" b="1" dirty="0" smtClean="0"/>
              <a:t>EKVIVALENTNÍ ÚPRAVY</a:t>
            </a:r>
            <a:r>
              <a:rPr lang="cs-CZ" sz="1800" b="1" dirty="0" smtClean="0"/>
              <a:t> </a:t>
            </a:r>
            <a:r>
              <a:rPr lang="cs-CZ" sz="2000" dirty="0" smtClean="0"/>
              <a:t>nemění obor pravdivosti žádné nově vzniklé rovnice</a:t>
            </a:r>
            <a:r>
              <a:rPr lang="cs-CZ" sz="2000" dirty="0"/>
              <a:t>	</a:t>
            </a:r>
            <a:r>
              <a:rPr lang="cs-CZ" sz="1800" dirty="0" smtClean="0"/>
              <a:t>	</a:t>
            </a:r>
          </a:p>
          <a:p>
            <a:pPr marL="0" indent="0">
              <a:buNone/>
            </a:pPr>
            <a:r>
              <a:rPr lang="cs-CZ" sz="1800" b="1" i="1" dirty="0"/>
              <a:t>	</a:t>
            </a:r>
            <a:r>
              <a:rPr lang="cs-CZ" sz="1800" b="1" i="1" dirty="0" smtClean="0"/>
              <a:t>			</a:t>
            </a:r>
            <a:r>
              <a:rPr lang="cs-CZ" sz="2400" b="1" i="1" dirty="0" smtClean="0"/>
              <a:t>K1 </a:t>
            </a:r>
            <a:r>
              <a:rPr lang="cs-CZ" sz="2400" b="1" dirty="0"/>
              <a:t>= </a:t>
            </a:r>
            <a:r>
              <a:rPr lang="cs-CZ" sz="2400" b="1" dirty="0" smtClean="0"/>
              <a:t>K2</a:t>
            </a:r>
          </a:p>
          <a:p>
            <a:pPr marL="0" indent="0">
              <a:buNone/>
            </a:pPr>
            <a:r>
              <a:rPr lang="cs-CZ" sz="2400" b="1" dirty="0" smtClean="0"/>
              <a:t>DŮSLEDKOVÝMI </a:t>
            </a:r>
            <a:r>
              <a:rPr lang="cs-CZ" sz="2400" b="1" dirty="0"/>
              <a:t>(IMPLIKAČNÍMI) ÚPRAVAMI </a:t>
            </a:r>
            <a:r>
              <a:rPr lang="cs-CZ" sz="1800" dirty="0"/>
              <a:t>rovnice postupně přecházíme na takovou rovnici, jejíž obor pravdivosti </a:t>
            </a:r>
            <a:r>
              <a:rPr lang="cs-CZ" sz="1800" dirty="0" smtClean="0"/>
              <a:t>může být širší  než původní rovnice</a:t>
            </a:r>
            <a:r>
              <a:rPr lang="cs-CZ" sz="1800" b="1" i="1" dirty="0" smtClean="0"/>
              <a:t>			</a:t>
            </a:r>
          </a:p>
          <a:p>
            <a:pPr marL="0" indent="0">
              <a:buNone/>
            </a:pPr>
            <a:r>
              <a:rPr lang="cs-CZ" sz="1800" b="1" i="1" dirty="0"/>
              <a:t>	</a:t>
            </a:r>
            <a:r>
              <a:rPr lang="cs-CZ" sz="1800" b="1" i="1" dirty="0" smtClean="0"/>
              <a:t>			</a:t>
            </a:r>
            <a:r>
              <a:rPr lang="cs-CZ" sz="2400" b="1" i="1" dirty="0" smtClean="0"/>
              <a:t>K1 </a:t>
            </a:r>
            <a:r>
              <a:rPr lang="cs-CZ" sz="2400" b="1" dirty="0"/>
              <a:t>c </a:t>
            </a:r>
            <a:r>
              <a:rPr lang="cs-CZ" sz="2400" b="1" dirty="0" smtClean="0"/>
              <a:t>K2</a:t>
            </a:r>
          </a:p>
          <a:p>
            <a:pPr marL="0" indent="0">
              <a:buNone/>
            </a:pPr>
            <a:r>
              <a:rPr lang="cs-CZ" sz="1800" dirty="0" smtClean="0"/>
              <a:t>	</a:t>
            </a:r>
          </a:p>
          <a:p>
            <a:pPr marL="0" indent="0">
              <a:buNone/>
            </a:pPr>
            <a:r>
              <a:rPr lang="cs-CZ" sz="1800" b="1" dirty="0"/>
              <a:t>	</a:t>
            </a:r>
            <a:r>
              <a:rPr lang="cs-CZ" sz="2400" b="1" dirty="0" smtClean="0"/>
              <a:t>Zkouška</a:t>
            </a:r>
            <a:r>
              <a:rPr lang="cs-CZ" sz="1800" dirty="0" smtClean="0"/>
              <a:t> </a:t>
            </a:r>
            <a:r>
              <a:rPr lang="cs-CZ" sz="1800" dirty="0"/>
              <a:t>je nutnou součástí řešení rovnice, jestliže nebyly všechny úpravy použité při </a:t>
            </a:r>
            <a:r>
              <a:rPr lang="cs-CZ" sz="1800" dirty="0" smtClean="0"/>
              <a:t>řešení rovnice </a:t>
            </a:r>
            <a:r>
              <a:rPr lang="cs-CZ" sz="1800" b="1" dirty="0" smtClean="0"/>
              <a:t>EKVIVALENTNÍ</a:t>
            </a:r>
            <a:r>
              <a:rPr lang="cs-CZ" sz="1800" dirty="0" smtClean="0"/>
              <a:t>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Úpravy </a:t>
            </a:r>
            <a:r>
              <a:rPr lang="cs-CZ" kern="0" dirty="0">
                <a:solidFill>
                  <a:schemeClr val="bg1"/>
                </a:solidFill>
              </a:rPr>
              <a:t>rovnic</a:t>
            </a:r>
            <a:endParaRPr lang="cs-CZ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12511" cy="11430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5" name="Zástupný symbol pro obsah 7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8352928" cy="424894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cs-CZ" sz="2000" b="1" dirty="0" smtClean="0"/>
              <a:t>v </a:t>
            </a:r>
            <a:r>
              <a:rPr lang="cs-CZ" sz="2000" b="1" dirty="0"/>
              <a:t>oboru reálných </a:t>
            </a:r>
            <a:r>
              <a:rPr lang="cs-CZ" sz="2000" dirty="0"/>
              <a:t>čísel </a:t>
            </a:r>
            <a:r>
              <a:rPr lang="cs-CZ" sz="2000" b="1" dirty="0" smtClean="0"/>
              <a:t>jsou</a:t>
            </a:r>
          </a:p>
          <a:p>
            <a:pPr marL="3657600" lvl="8" indent="0">
              <a:buNone/>
            </a:pPr>
            <a:endParaRPr lang="cs-CZ" sz="18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Výměna </a:t>
            </a:r>
            <a:r>
              <a:rPr lang="cs-CZ" sz="2400" dirty="0"/>
              <a:t>stran </a:t>
            </a:r>
            <a:r>
              <a:rPr lang="cs-CZ" sz="2400" dirty="0" smtClean="0"/>
              <a:t>rovnice</a:t>
            </a:r>
          </a:p>
          <a:p>
            <a:pPr marL="0" indent="0">
              <a:buNone/>
            </a:pPr>
            <a:r>
              <a:rPr lang="cs-CZ" sz="2400" dirty="0" smtClean="0"/>
              <a:t>		</a:t>
            </a:r>
            <a:r>
              <a:rPr lang="cs-CZ" sz="2400" dirty="0"/>
              <a:t>x 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= 4  		4 </a:t>
            </a:r>
            <a:r>
              <a:rPr lang="cs-CZ" sz="2400" dirty="0"/>
              <a:t>=x </a:t>
            </a:r>
            <a:r>
              <a:rPr lang="cs-CZ" sz="2400" baseline="30000" dirty="0" smtClean="0"/>
              <a:t>2</a:t>
            </a:r>
          </a:p>
          <a:p>
            <a:pPr marL="502920" indent="-457200">
              <a:buFont typeface="+mj-lt"/>
              <a:buAutoNum type="arabicPeriod"/>
            </a:pPr>
            <a:endParaRPr lang="cs-CZ" sz="2400" baseline="30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cs-CZ" sz="2400" dirty="0" smtClean="0"/>
              <a:t>Nahrazení </a:t>
            </a:r>
            <a:r>
              <a:rPr lang="cs-CZ" sz="2400" dirty="0"/>
              <a:t>libovolné strany rovnice výrazem, který se jí rovná v celém oboru řešení </a:t>
            </a:r>
            <a:r>
              <a:rPr lang="cs-CZ" sz="2400" dirty="0" smtClean="0"/>
              <a:t>rovnic </a:t>
            </a:r>
          </a:p>
          <a:p>
            <a:pPr marL="457200" indent="-457200">
              <a:buFont typeface="+mj-lt"/>
              <a:buAutoNum type="arabicPeriod" startAt="2"/>
            </a:pPr>
            <a:endParaRPr lang="cs-CZ" sz="2400" dirty="0" smtClean="0"/>
          </a:p>
          <a:p>
            <a:pPr marL="400050" lvl="1" indent="0">
              <a:buNone/>
            </a:pPr>
            <a:r>
              <a:rPr lang="cs-CZ" sz="2000" dirty="0" smtClean="0"/>
              <a:t>		</a:t>
            </a:r>
            <a:r>
              <a:rPr lang="cs-CZ" dirty="0" smtClean="0"/>
              <a:t>x </a:t>
            </a:r>
            <a:r>
              <a:rPr lang="cs-CZ" baseline="30000" dirty="0" smtClean="0"/>
              <a:t>2</a:t>
            </a:r>
            <a:r>
              <a:rPr lang="cs-CZ" dirty="0" smtClean="0"/>
              <a:t>= 4		 	x </a:t>
            </a:r>
            <a:r>
              <a:rPr lang="cs-CZ" baseline="30000" dirty="0" smtClean="0"/>
              <a:t>2</a:t>
            </a:r>
            <a:r>
              <a:rPr lang="cs-CZ" dirty="0" smtClean="0"/>
              <a:t> = k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968213" y="3159916"/>
            <a:ext cx="288032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3968213" y="5207836"/>
            <a:ext cx="288032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Ekvivalentní </a:t>
            </a:r>
            <a:r>
              <a:rPr lang="cs-CZ" kern="0" dirty="0">
                <a:solidFill>
                  <a:schemeClr val="bg1"/>
                </a:solidFill>
              </a:rPr>
              <a:t>úpravy</a:t>
            </a:r>
            <a:endParaRPr lang="cs-CZ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animBg="1"/>
      <p:bldP spid="1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12511" cy="11430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5" name="Zástupný symbol pro obsah 7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8280920" cy="4464496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cs-CZ" sz="2000" b="1" dirty="0"/>
              <a:t>v oboru reálných </a:t>
            </a:r>
            <a:r>
              <a:rPr lang="cs-CZ" sz="2000" dirty="0"/>
              <a:t>čísel </a:t>
            </a:r>
            <a:r>
              <a:rPr lang="cs-CZ" sz="2000" b="1" dirty="0" smtClean="0"/>
              <a:t>jsou</a:t>
            </a:r>
          </a:p>
          <a:p>
            <a:pPr marL="3657600" lvl="8" indent="0">
              <a:buNone/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  <a:tabLst>
                <a:tab pos="363538" algn="l"/>
              </a:tabLst>
            </a:pPr>
            <a:r>
              <a:rPr lang="cs-CZ" sz="2400" dirty="0" smtClean="0"/>
              <a:t>Přičtení čísla nebo výrazu, který je definován v celém oboru řešení rovnice, k oběma stranám rovnice</a:t>
            </a:r>
          </a:p>
          <a:p>
            <a:pPr marL="0" indent="0">
              <a:spcBef>
                <a:spcPts val="0"/>
              </a:spcBef>
              <a:buNone/>
              <a:tabLst>
                <a:tab pos="363538" algn="l"/>
              </a:tabLst>
            </a:pPr>
            <a:r>
              <a:rPr lang="cs-CZ" sz="2400" dirty="0" smtClean="0"/>
              <a:t>			x</a:t>
            </a:r>
            <a:r>
              <a:rPr lang="cs-CZ" sz="2400" baseline="30000" dirty="0" smtClean="0"/>
              <a:t>2 </a:t>
            </a:r>
            <a:r>
              <a:rPr lang="cs-CZ" sz="2400" dirty="0" smtClean="0"/>
              <a:t>= </a:t>
            </a:r>
            <a:r>
              <a:rPr lang="cs-CZ" sz="2400" dirty="0"/>
              <a:t>4		</a:t>
            </a:r>
            <a:r>
              <a:rPr lang="cs-CZ" sz="2400" dirty="0" smtClean="0"/>
              <a:t>	x </a:t>
            </a:r>
            <a:r>
              <a:rPr lang="cs-CZ" sz="2400" baseline="30000" dirty="0"/>
              <a:t>2</a:t>
            </a:r>
            <a:r>
              <a:rPr lang="cs-CZ" sz="2400" dirty="0"/>
              <a:t>+x = </a:t>
            </a:r>
            <a:r>
              <a:rPr lang="cs-CZ" sz="2400" dirty="0" smtClean="0"/>
              <a:t>4+x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  <a:tabLst>
                <a:tab pos="363538" algn="l"/>
              </a:tabLst>
            </a:pPr>
            <a:endParaRPr lang="cs-CZ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  <a:tabLst>
                <a:tab pos="363538" algn="l"/>
              </a:tabLst>
            </a:pPr>
            <a:r>
              <a:rPr lang="cs-CZ" sz="2400" dirty="0" smtClean="0"/>
              <a:t>Vynásobení </a:t>
            </a:r>
            <a:r>
              <a:rPr lang="cs-CZ" sz="2400" dirty="0"/>
              <a:t>obou stran rovnice stejným číslem různým </a:t>
            </a:r>
            <a:r>
              <a:rPr lang="cs-CZ" sz="2400" dirty="0" smtClean="0"/>
              <a:t>od nuly </a:t>
            </a:r>
            <a:r>
              <a:rPr lang="cs-CZ" sz="2400" dirty="0"/>
              <a:t>nebo výrazem, který je definován v </a:t>
            </a:r>
            <a:r>
              <a:rPr lang="cs-CZ" sz="2400" dirty="0" smtClean="0"/>
              <a:t>celém oboru řešení </a:t>
            </a:r>
            <a:r>
              <a:rPr lang="cs-CZ" sz="2400" dirty="0"/>
              <a:t>rovnice a je různý od </a:t>
            </a:r>
            <a:r>
              <a:rPr lang="cs-CZ" sz="2400" dirty="0" smtClean="0"/>
              <a:t>nuly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 x</a:t>
            </a:r>
            <a:r>
              <a:rPr lang="cs-CZ" sz="2400" baseline="30000" dirty="0" smtClean="0"/>
              <a:t>2 </a:t>
            </a:r>
            <a:r>
              <a:rPr lang="cs-CZ" sz="2400" dirty="0" smtClean="0"/>
              <a:t>= </a:t>
            </a:r>
            <a:r>
              <a:rPr lang="cs-CZ" sz="2400" dirty="0"/>
              <a:t>4 </a:t>
            </a:r>
            <a:r>
              <a:rPr lang="cs-CZ" sz="2400" dirty="0" smtClean="0"/>
              <a:t>		 </a:t>
            </a:r>
            <a:r>
              <a:rPr lang="cs-CZ" sz="2400" dirty="0"/>
              <a:t>x </a:t>
            </a:r>
            <a:r>
              <a:rPr lang="cs-CZ" sz="2400" baseline="30000" dirty="0"/>
              <a:t>2</a:t>
            </a:r>
            <a:r>
              <a:rPr lang="cs-CZ" sz="2400" dirty="0"/>
              <a:t> ·2  =</a:t>
            </a:r>
            <a:r>
              <a:rPr lang="cs-CZ" sz="2400" dirty="0" smtClean="0"/>
              <a:t>4·2</a:t>
            </a:r>
            <a:endParaRPr lang="cs-CZ" sz="2400" dirty="0"/>
          </a:p>
        </p:txBody>
      </p:sp>
      <p:sp>
        <p:nvSpPr>
          <p:cNvPr id="17" name="Šipka doprava 16"/>
          <p:cNvSpPr/>
          <p:nvPr/>
        </p:nvSpPr>
        <p:spPr>
          <a:xfrm>
            <a:off x="4345504" y="3431854"/>
            <a:ext cx="288032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4416554" y="5349036"/>
            <a:ext cx="288032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332656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Ekvivalentní </a:t>
            </a:r>
            <a:r>
              <a:rPr lang="cs-CZ" kern="0" dirty="0">
                <a:solidFill>
                  <a:schemeClr val="bg1"/>
                </a:solidFill>
              </a:rPr>
              <a:t>úpravy</a:t>
            </a:r>
            <a:endParaRPr lang="cs-CZ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7" grpId="0" animBg="1"/>
      <p:bldP spid="19" grpId="0" animBg="1"/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PředlohaMAT-1</Template>
  <TotalTime>3935</TotalTime>
  <Words>234</Words>
  <Application>Microsoft Office PowerPoint</Application>
  <PresentationFormat>Předvádění na obrazovce (4:3)</PresentationFormat>
  <Paragraphs>113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Diseño predeterminado</vt:lpstr>
      <vt:lpstr>2_Diseño predeterminado</vt:lpstr>
      <vt:lpstr>Rovnice a nerovnice</vt:lpstr>
      <vt:lpstr>Základní pojmy</vt:lpstr>
      <vt:lpstr>Základní pojmy</vt:lpstr>
      <vt:lpstr>Základní pojmy</vt:lpstr>
      <vt:lpstr>Prezentace aplikace PowerPoint</vt:lpstr>
      <vt:lpstr>Prezentace aplikace PowerPoint</vt:lpstr>
      <vt:lpstr>Prezentace aplikace PowerPoint</vt:lpstr>
      <vt:lpstr> </vt:lpstr>
      <vt:lpstr> 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kacerova</cp:lastModifiedBy>
  <cp:revision>72</cp:revision>
  <dcterms:created xsi:type="dcterms:W3CDTF">2012-10-14T09:29:56Z</dcterms:created>
  <dcterms:modified xsi:type="dcterms:W3CDTF">2013-10-31T18:48:36Z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