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0" r:id="rId5"/>
    <p:sldId id="266" r:id="rId6"/>
    <p:sldId id="267" r:id="rId7"/>
    <p:sldId id="259" r:id="rId8"/>
    <p:sldId id="268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9D2E7"/>
    <a:srgbClr val="0C788E"/>
    <a:srgbClr val="422C16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8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4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Řešené úlohy </a:t>
            </a:r>
            <a:r>
              <a:rPr lang="cs-CZ" smtClean="0">
                <a:solidFill>
                  <a:schemeClr val="bg1"/>
                </a:solidFill>
              </a:rPr>
              <a:t>na kuželosečky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VY_32_INOVACE_AGEO_17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76456" cy="158417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Určete střed, </a:t>
            </a:r>
            <a:r>
              <a:rPr lang="cs-CZ" sz="2400" dirty="0" smtClean="0"/>
              <a:t>ohniska, hlavní a vedlejší </a:t>
            </a:r>
            <a:r>
              <a:rPr lang="cs-CZ" sz="2400" dirty="0"/>
              <a:t>poloosu elipsy dané rovnicí</a:t>
            </a:r>
          </a:p>
          <a:p>
            <a:pPr marL="0" indent="0">
              <a:buNone/>
            </a:pPr>
            <a:r>
              <a:rPr lang="cs-CZ" sz="2400" dirty="0" smtClean="0"/>
              <a:t>		25</a:t>
            </a:r>
            <a:r>
              <a:rPr lang="cs-CZ" sz="2400" i="1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+ 9</a:t>
            </a:r>
            <a:r>
              <a:rPr lang="cs-CZ" sz="2400" i="1" dirty="0"/>
              <a:t>y</a:t>
            </a:r>
            <a:r>
              <a:rPr lang="cs-CZ" sz="2400" baseline="30000" dirty="0"/>
              <a:t>2</a:t>
            </a:r>
            <a:r>
              <a:rPr lang="cs-CZ" sz="2400" dirty="0"/>
              <a:t> + 150</a:t>
            </a:r>
            <a:r>
              <a:rPr lang="cs-CZ" sz="2400" i="1" dirty="0"/>
              <a:t>x</a:t>
            </a:r>
            <a:r>
              <a:rPr lang="cs-CZ" sz="2400" dirty="0"/>
              <a:t> - 36</a:t>
            </a:r>
            <a:r>
              <a:rPr lang="cs-CZ" sz="2400" i="1" dirty="0"/>
              <a:t>y</a:t>
            </a:r>
            <a:r>
              <a:rPr lang="cs-CZ" sz="2400" dirty="0"/>
              <a:t> + 36 = 0</a:t>
            </a: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67544" y="3429000"/>
            <a:ext cx="6666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400" dirty="0" smtClean="0"/>
              <a:t> Elipsu načrtněte</a:t>
            </a:r>
            <a:endParaRPr lang="cs-CZ" sz="2400" i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79647" y="1807177"/>
            <a:ext cx="8184706" cy="54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/>
              <a:t>Nejprve obecnou rovnici upravíme na rovnici</a:t>
            </a:r>
            <a:r>
              <a:rPr lang="cs-CZ" sz="2800" dirty="0"/>
              <a:t> </a:t>
            </a:r>
            <a:r>
              <a:rPr lang="cs-CZ" sz="2200" dirty="0" smtClean="0"/>
              <a:t>středovou </a:t>
            </a:r>
            <a:r>
              <a:rPr lang="cs-CZ" sz="2800" dirty="0" smtClean="0"/>
              <a:t> 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b="1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611560" y="2395532"/>
            <a:ext cx="7476729" cy="240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 smtClean="0"/>
              <a:t>	25</a:t>
            </a:r>
            <a:r>
              <a:rPr lang="cs-CZ" sz="2200" i="1" dirty="0" smtClean="0"/>
              <a:t>x</a:t>
            </a:r>
            <a:r>
              <a:rPr lang="cs-CZ" sz="2200" baseline="30000" dirty="0" smtClean="0"/>
              <a:t>2</a:t>
            </a:r>
            <a:r>
              <a:rPr lang="cs-CZ" sz="2200" dirty="0" smtClean="0"/>
              <a:t> </a:t>
            </a:r>
            <a:r>
              <a:rPr lang="cs-CZ" sz="2200" dirty="0"/>
              <a:t>+ 9</a:t>
            </a:r>
            <a:r>
              <a:rPr lang="cs-CZ" sz="2200" i="1" dirty="0"/>
              <a:t>y</a:t>
            </a:r>
            <a:r>
              <a:rPr lang="cs-CZ" sz="2200" baseline="30000" dirty="0"/>
              <a:t>2</a:t>
            </a:r>
            <a:r>
              <a:rPr lang="cs-CZ" sz="2200" dirty="0"/>
              <a:t> + 150</a:t>
            </a:r>
            <a:r>
              <a:rPr lang="cs-CZ" sz="2200" i="1" dirty="0"/>
              <a:t>x</a:t>
            </a:r>
            <a:r>
              <a:rPr lang="cs-CZ" sz="2200" dirty="0"/>
              <a:t> - 36</a:t>
            </a:r>
            <a:r>
              <a:rPr lang="cs-CZ" sz="2200" i="1" dirty="0"/>
              <a:t>y</a:t>
            </a:r>
            <a:r>
              <a:rPr lang="cs-CZ" sz="2200" dirty="0"/>
              <a:t> + 36 = </a:t>
            </a:r>
            <a:r>
              <a:rPr lang="cs-CZ" sz="2200" dirty="0" smtClean="0"/>
              <a:t>0</a:t>
            </a:r>
          </a:p>
          <a:p>
            <a:pPr marL="0" indent="0">
              <a:buNone/>
            </a:pPr>
            <a:r>
              <a:rPr lang="cs-CZ" sz="2200" dirty="0" smtClean="0"/>
              <a:t>	25</a:t>
            </a:r>
            <a:r>
              <a:rPr lang="cs-CZ" sz="2200" i="1" dirty="0" smtClean="0"/>
              <a:t>x</a:t>
            </a:r>
            <a:r>
              <a:rPr lang="cs-CZ" sz="2200" baseline="30000" dirty="0" smtClean="0"/>
              <a:t>2</a:t>
            </a:r>
            <a:r>
              <a:rPr lang="cs-CZ" sz="2200" dirty="0" smtClean="0"/>
              <a:t> </a:t>
            </a:r>
            <a:r>
              <a:rPr lang="cs-CZ" sz="2200" dirty="0"/>
              <a:t>+ 150</a:t>
            </a:r>
            <a:r>
              <a:rPr lang="cs-CZ" sz="2200" i="1" dirty="0"/>
              <a:t>x</a:t>
            </a:r>
            <a:r>
              <a:rPr lang="cs-CZ" sz="2200" dirty="0"/>
              <a:t> + 9</a:t>
            </a:r>
            <a:r>
              <a:rPr lang="cs-CZ" sz="2200" i="1" dirty="0"/>
              <a:t>y</a:t>
            </a:r>
            <a:r>
              <a:rPr lang="cs-CZ" sz="2200" baseline="30000" dirty="0"/>
              <a:t>2</a:t>
            </a:r>
            <a:r>
              <a:rPr lang="cs-CZ" sz="2200" dirty="0"/>
              <a:t> - 36</a:t>
            </a:r>
            <a:r>
              <a:rPr lang="cs-CZ" sz="2200" i="1" dirty="0"/>
              <a:t>y</a:t>
            </a:r>
            <a:r>
              <a:rPr lang="cs-CZ" sz="2200" dirty="0"/>
              <a:t> + 36 = </a:t>
            </a:r>
            <a:r>
              <a:rPr lang="cs-CZ" sz="2200" dirty="0" smtClean="0"/>
              <a:t>0</a:t>
            </a:r>
          </a:p>
          <a:p>
            <a:pPr marL="0" indent="0">
              <a:buNone/>
            </a:pPr>
            <a:r>
              <a:rPr lang="cs-CZ" sz="2200" dirty="0" smtClean="0"/>
              <a:t>	  25(</a:t>
            </a:r>
            <a:r>
              <a:rPr lang="cs-CZ" sz="2200" i="1" dirty="0" smtClean="0">
                <a:solidFill>
                  <a:srgbClr val="3366FF"/>
                </a:solidFill>
              </a:rPr>
              <a:t>x</a:t>
            </a:r>
            <a:r>
              <a:rPr lang="cs-CZ" sz="2200" baseline="30000" dirty="0" smtClean="0">
                <a:solidFill>
                  <a:srgbClr val="3366FF"/>
                </a:solidFill>
              </a:rPr>
              <a:t>2 </a:t>
            </a:r>
            <a:r>
              <a:rPr lang="cs-CZ" sz="2200" dirty="0">
                <a:solidFill>
                  <a:srgbClr val="3366FF"/>
                </a:solidFill>
              </a:rPr>
              <a:t>+ 6</a:t>
            </a:r>
            <a:r>
              <a:rPr lang="cs-CZ" sz="2200" i="1" dirty="0">
                <a:solidFill>
                  <a:srgbClr val="3366FF"/>
                </a:solidFill>
              </a:rPr>
              <a:t>x</a:t>
            </a:r>
            <a:r>
              <a:rPr lang="cs-CZ" sz="2200" dirty="0"/>
              <a:t>) + 9(</a:t>
            </a:r>
            <a:r>
              <a:rPr lang="cs-CZ" sz="2200" i="1" dirty="0">
                <a:solidFill>
                  <a:srgbClr val="00B0F0"/>
                </a:solidFill>
              </a:rPr>
              <a:t>y</a:t>
            </a:r>
            <a:r>
              <a:rPr lang="cs-CZ" sz="2200" baseline="30000" dirty="0">
                <a:solidFill>
                  <a:srgbClr val="00B0F0"/>
                </a:solidFill>
              </a:rPr>
              <a:t>2</a:t>
            </a:r>
            <a:r>
              <a:rPr lang="cs-CZ" sz="2200" dirty="0">
                <a:solidFill>
                  <a:srgbClr val="00B0F0"/>
                </a:solidFill>
              </a:rPr>
              <a:t> - 4</a:t>
            </a:r>
            <a:r>
              <a:rPr lang="cs-CZ" sz="2200" i="1" dirty="0">
                <a:solidFill>
                  <a:srgbClr val="00B0F0"/>
                </a:solidFill>
              </a:rPr>
              <a:t>y</a:t>
            </a:r>
            <a:r>
              <a:rPr lang="cs-CZ" sz="2200" dirty="0"/>
              <a:t>) + 36 = </a:t>
            </a:r>
            <a:r>
              <a:rPr lang="cs-CZ" sz="2200" dirty="0" smtClean="0"/>
              <a:t>0</a:t>
            </a:r>
          </a:p>
          <a:p>
            <a:pPr marL="0" indent="0">
              <a:buNone/>
            </a:pPr>
            <a:r>
              <a:rPr lang="cs-CZ" sz="2200" dirty="0" smtClean="0"/>
              <a:t>25(</a:t>
            </a:r>
            <a:r>
              <a:rPr lang="cs-CZ" sz="2200" i="1" dirty="0" smtClean="0">
                <a:solidFill>
                  <a:srgbClr val="3366FF"/>
                </a:solidFill>
              </a:rPr>
              <a:t>x</a:t>
            </a:r>
            <a:r>
              <a:rPr lang="cs-CZ" sz="2200" baseline="30000" dirty="0" smtClean="0">
                <a:solidFill>
                  <a:srgbClr val="3366FF"/>
                </a:solidFill>
              </a:rPr>
              <a:t>2</a:t>
            </a:r>
            <a:r>
              <a:rPr lang="cs-CZ" sz="2200" dirty="0" smtClean="0">
                <a:solidFill>
                  <a:srgbClr val="3366FF"/>
                </a:solidFill>
              </a:rPr>
              <a:t> </a:t>
            </a:r>
            <a:r>
              <a:rPr lang="cs-CZ" sz="2200" dirty="0">
                <a:solidFill>
                  <a:srgbClr val="3366FF"/>
                </a:solidFill>
              </a:rPr>
              <a:t>+ 6</a:t>
            </a:r>
            <a:r>
              <a:rPr lang="cs-CZ" sz="2200" i="1" dirty="0">
                <a:solidFill>
                  <a:srgbClr val="3366FF"/>
                </a:solidFill>
              </a:rPr>
              <a:t>x</a:t>
            </a:r>
            <a:r>
              <a:rPr lang="cs-CZ" sz="2200" dirty="0">
                <a:solidFill>
                  <a:srgbClr val="3366FF"/>
                </a:solidFill>
              </a:rPr>
              <a:t> + 9</a:t>
            </a:r>
            <a:r>
              <a:rPr lang="cs-CZ" sz="2200" dirty="0"/>
              <a:t> - 9) + 9(</a:t>
            </a:r>
            <a:r>
              <a:rPr lang="cs-CZ" sz="2200" i="1" dirty="0">
                <a:solidFill>
                  <a:srgbClr val="00B0F0"/>
                </a:solidFill>
              </a:rPr>
              <a:t>y</a:t>
            </a:r>
            <a:r>
              <a:rPr lang="cs-CZ" sz="2200" baseline="30000" dirty="0">
                <a:solidFill>
                  <a:srgbClr val="00B0F0"/>
                </a:solidFill>
              </a:rPr>
              <a:t>2</a:t>
            </a:r>
            <a:r>
              <a:rPr lang="cs-CZ" sz="2200" dirty="0">
                <a:solidFill>
                  <a:srgbClr val="00B0F0"/>
                </a:solidFill>
              </a:rPr>
              <a:t> - 4</a:t>
            </a:r>
            <a:r>
              <a:rPr lang="cs-CZ" sz="2200" i="1" dirty="0">
                <a:solidFill>
                  <a:srgbClr val="00B0F0"/>
                </a:solidFill>
              </a:rPr>
              <a:t>y</a:t>
            </a:r>
            <a:r>
              <a:rPr lang="cs-CZ" sz="2200" dirty="0">
                <a:solidFill>
                  <a:srgbClr val="00B0F0"/>
                </a:solidFill>
              </a:rPr>
              <a:t> + 4</a:t>
            </a:r>
            <a:r>
              <a:rPr lang="cs-CZ" sz="2200" dirty="0"/>
              <a:t> - 4) =</a:t>
            </a:r>
            <a:r>
              <a:rPr lang="cs-CZ" sz="2200" dirty="0" smtClean="0"/>
              <a:t> -36 </a:t>
            </a:r>
          </a:p>
          <a:p>
            <a:pPr marL="0" indent="0">
              <a:buNone/>
            </a:pPr>
            <a:r>
              <a:rPr lang="cs-CZ" sz="2200" dirty="0" smtClean="0"/>
              <a:t>		25</a:t>
            </a:r>
            <a:r>
              <a:rPr lang="cs-CZ" sz="2200" dirty="0" smtClean="0">
                <a:solidFill>
                  <a:srgbClr val="3366FF"/>
                </a:solidFill>
              </a:rPr>
              <a:t>(</a:t>
            </a:r>
            <a:r>
              <a:rPr lang="cs-CZ" sz="2200" i="1" dirty="0" smtClean="0">
                <a:solidFill>
                  <a:srgbClr val="3366FF"/>
                </a:solidFill>
              </a:rPr>
              <a:t>x</a:t>
            </a:r>
            <a:r>
              <a:rPr lang="cs-CZ" sz="2200" dirty="0" smtClean="0">
                <a:solidFill>
                  <a:srgbClr val="3366FF"/>
                </a:solidFill>
              </a:rPr>
              <a:t> </a:t>
            </a:r>
            <a:r>
              <a:rPr lang="cs-CZ" sz="2200" dirty="0">
                <a:solidFill>
                  <a:srgbClr val="3366FF"/>
                </a:solidFill>
              </a:rPr>
              <a:t>+ 3)</a:t>
            </a:r>
            <a:r>
              <a:rPr lang="cs-CZ" sz="2200" baseline="30000" dirty="0">
                <a:solidFill>
                  <a:srgbClr val="3366FF"/>
                </a:solidFill>
              </a:rPr>
              <a:t>2</a:t>
            </a:r>
            <a:r>
              <a:rPr lang="cs-CZ" sz="2200" dirty="0"/>
              <a:t> </a:t>
            </a:r>
            <a:r>
              <a:rPr lang="cs-CZ" sz="2200" dirty="0" smtClean="0"/>
              <a:t>+ </a:t>
            </a:r>
            <a:r>
              <a:rPr lang="cs-CZ" sz="2200" dirty="0"/>
              <a:t>9</a:t>
            </a:r>
            <a:r>
              <a:rPr lang="cs-CZ" sz="2200" dirty="0">
                <a:solidFill>
                  <a:srgbClr val="00B0F0"/>
                </a:solidFill>
              </a:rPr>
              <a:t>(</a:t>
            </a:r>
            <a:r>
              <a:rPr lang="cs-CZ" sz="2200" i="1" dirty="0">
                <a:solidFill>
                  <a:srgbClr val="00B0F0"/>
                </a:solidFill>
              </a:rPr>
              <a:t>y</a:t>
            </a:r>
            <a:r>
              <a:rPr lang="cs-CZ" sz="2200" dirty="0">
                <a:solidFill>
                  <a:srgbClr val="00B0F0"/>
                </a:solidFill>
              </a:rPr>
              <a:t> - 2)</a:t>
            </a:r>
            <a:r>
              <a:rPr lang="cs-CZ" sz="2200" baseline="30000" dirty="0">
                <a:solidFill>
                  <a:srgbClr val="00B0F0"/>
                </a:solidFill>
              </a:rPr>
              <a:t>2</a:t>
            </a:r>
            <a:r>
              <a:rPr lang="cs-CZ" sz="2200" dirty="0"/>
              <a:t> </a:t>
            </a:r>
            <a:r>
              <a:rPr lang="cs-CZ" sz="2200" dirty="0" smtClean="0"/>
              <a:t>= -36 + </a:t>
            </a:r>
            <a:r>
              <a:rPr lang="cs-CZ" sz="2200" dirty="0"/>
              <a:t>225 </a:t>
            </a:r>
            <a:r>
              <a:rPr lang="cs-CZ" sz="2200" dirty="0" smtClean="0"/>
              <a:t>+ 36</a:t>
            </a:r>
          </a:p>
          <a:p>
            <a:pPr marL="0" indent="0">
              <a:buNone/>
            </a:pPr>
            <a:r>
              <a:rPr lang="cs-CZ" sz="2200" dirty="0" smtClean="0"/>
              <a:t>		25(</a:t>
            </a:r>
            <a:r>
              <a:rPr lang="cs-CZ" sz="2200" i="1" dirty="0" smtClean="0"/>
              <a:t>x</a:t>
            </a:r>
            <a:r>
              <a:rPr lang="cs-CZ" sz="2200" dirty="0" smtClean="0"/>
              <a:t> </a:t>
            </a:r>
            <a:r>
              <a:rPr lang="cs-CZ" sz="2200" dirty="0"/>
              <a:t>+ 3)</a:t>
            </a:r>
            <a:r>
              <a:rPr lang="cs-CZ" sz="2200" baseline="30000" dirty="0"/>
              <a:t>2</a:t>
            </a:r>
            <a:r>
              <a:rPr lang="cs-CZ" sz="2200" dirty="0"/>
              <a:t> + 9(</a:t>
            </a:r>
            <a:r>
              <a:rPr lang="cs-CZ" sz="2200" i="1" dirty="0"/>
              <a:t>y</a:t>
            </a:r>
            <a:r>
              <a:rPr lang="cs-CZ" sz="2200" dirty="0"/>
              <a:t> - 2)</a:t>
            </a:r>
            <a:r>
              <a:rPr lang="cs-CZ" sz="2200" baseline="30000" dirty="0"/>
              <a:t>2</a:t>
            </a:r>
            <a:r>
              <a:rPr lang="cs-CZ" sz="2200" dirty="0"/>
              <a:t> = 225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ástupný symbol pro obsah 2"/>
              <p:cNvSpPr txBox="1">
                <a:spLocks/>
              </p:cNvSpPr>
              <p:nvPr/>
            </p:nvSpPr>
            <p:spPr bwMode="auto">
              <a:xfrm>
                <a:off x="1829644" y="4765574"/>
                <a:ext cx="5040560" cy="15437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200" dirty="0"/>
                            <m:t>25(</m:t>
                          </m:r>
                          <m:r>
                            <m:rPr>
                              <m:nor/>
                            </m:rPr>
                            <a:rPr lang="cs-CZ" sz="2200" i="1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200" dirty="0"/>
                            <m:t> + 3)</m:t>
                          </m:r>
                          <m:r>
                            <m:rPr>
                              <m:nor/>
                            </m:rPr>
                            <a:rPr lang="cs-CZ" sz="2200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sz="2200" dirty="0"/>
                            <m:t> + 9(</m:t>
                          </m:r>
                          <m:r>
                            <m:rPr>
                              <m:nor/>
                            </m:rPr>
                            <a:rPr lang="cs-CZ" sz="2200" i="1" dirty="0"/>
                            <m:t>y</m:t>
                          </m:r>
                          <m:r>
                            <m:rPr>
                              <m:nor/>
                            </m:rPr>
                            <a:rPr lang="cs-CZ" sz="2200" dirty="0"/>
                            <m:t> − 2)</m:t>
                          </m:r>
                          <m:r>
                            <m:rPr>
                              <m:nor/>
                            </m:rPr>
                            <a:rPr lang="cs-CZ" sz="2200" baseline="30000" dirty="0"/>
                            <m:t>2</m:t>
                          </m:r>
                        </m:num>
                        <m:den>
                          <m:r>
                            <a:rPr lang="cs-CZ" sz="2200" b="0" i="1" smtClean="0">
                              <a:latin typeface="Cambria Math"/>
                            </a:rPr>
                            <m:t>225</m:t>
                          </m:r>
                        </m:den>
                      </m:f>
                      <m:r>
                        <a:rPr lang="cs-CZ" sz="2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cs-CZ" sz="22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200" b="0" i="0" smtClean="0">
                        <a:latin typeface="Cambria Math"/>
                      </a:rPr>
                      <m:t>                  </m:t>
                    </m:r>
                    <m:f>
                      <m:fPr>
                        <m:ctrlPr>
                          <a:rPr lang="cs-CZ" sz="22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200" dirty="0" smtClean="0">
                            <a:solidFill>
                              <a:srgbClr val="3366FF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200" i="1" dirty="0" smtClean="0">
                            <a:solidFill>
                              <a:srgbClr val="3366FF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200" dirty="0" smtClean="0">
                            <a:solidFill>
                              <a:srgbClr val="3366FF"/>
                            </a:solidFill>
                          </a:rPr>
                          <m:t> + 3)</m:t>
                        </m:r>
                        <m:r>
                          <m:rPr>
                            <m:nor/>
                          </m:rPr>
                          <a:rPr lang="cs-CZ" sz="2200" baseline="30000" dirty="0" smtClean="0">
                            <a:solidFill>
                              <a:srgbClr val="3366FF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200" dirty="0" smtClean="0">
                            <a:solidFill>
                              <a:srgbClr val="3366FF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200" b="0" i="0" dirty="0" smtClean="0"/>
                          <m:t>  </m:t>
                        </m:r>
                        <m:r>
                          <m:rPr>
                            <m:nor/>
                          </m:rPr>
                          <a:rPr lang="cs-CZ" sz="2200" dirty="0"/>
                          <m:t> 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sz="2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200" dirty="0" smtClean="0">
                            <a:solidFill>
                              <a:srgbClr val="00B0F0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200" i="1" dirty="0" smtClean="0">
                            <a:solidFill>
                              <a:srgbClr val="00B0F0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cs-CZ" sz="2200" dirty="0" smtClean="0">
                            <a:solidFill>
                              <a:srgbClr val="00B0F0"/>
                            </a:solidFill>
                          </a:rPr>
                          <m:t> − 2)</m:t>
                        </m:r>
                        <m:r>
                          <m:rPr>
                            <m:nor/>
                          </m:rPr>
                          <a:rPr lang="cs-CZ" sz="2200" baseline="30000" dirty="0" smtClean="0">
                            <a:solidFill>
                              <a:srgbClr val="00B0F0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cs-CZ" sz="2200" i="1">
                        <a:latin typeface="Cambria Math"/>
                        <a:ea typeface="Cambria Math"/>
                      </a:rPr>
                      <m:t>=1</m:t>
                    </m:r>
                    <m:r>
                      <a:rPr lang="cs-CZ" sz="2200" b="0" i="1" smtClean="0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r>
                  <a:rPr lang="cs-CZ" sz="2200" dirty="0" smtClean="0"/>
                  <a:t>  </a:t>
                </a:r>
                <a:endParaRPr lang="cs-CZ" sz="2200" dirty="0"/>
              </a:p>
            </p:txBody>
          </p:sp>
        </mc:Choice>
        <mc:Fallback>
          <p:sp>
            <p:nvSpPr>
              <p:cNvPr id="11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644" y="4765574"/>
                <a:ext cx="5040560" cy="15437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a charakteristiky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830" y="3212976"/>
            <a:ext cx="3744416" cy="13631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400" i="1" dirty="0">
                <a:solidFill>
                  <a:srgbClr val="FF0000"/>
                </a:solidFill>
              </a:rPr>
              <a:t>a</a:t>
            </a:r>
            <a:r>
              <a:rPr lang="cs-CZ" sz="2400" i="1" dirty="0" smtClean="0">
                <a:solidFill>
                  <a:srgbClr val="FF0000"/>
                </a:solidFill>
              </a:rPr>
              <a:t> </a:t>
            </a:r>
            <a:r>
              <a:rPr lang="cs-CZ" sz="2400" i="1" dirty="0" smtClean="0"/>
              <a:t>= 5</a:t>
            </a:r>
            <a:r>
              <a:rPr lang="cs-CZ" sz="2400" dirty="0" smtClean="0"/>
              <a:t>   hlavní poloosa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400" dirty="0" smtClean="0">
                <a:solidFill>
                  <a:srgbClr val="09D2E7"/>
                </a:solidFill>
              </a:rPr>
              <a:t>b</a:t>
            </a:r>
            <a:r>
              <a:rPr lang="cs-CZ" sz="2400" dirty="0" smtClean="0"/>
              <a:t> = 3</a:t>
            </a:r>
            <a:r>
              <a:rPr lang="cs-CZ" sz="2400" dirty="0" smtClean="0"/>
              <a:t>   vedlejší poloosa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400" dirty="0" smtClean="0"/>
              <a:t>e = 4   excentricita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971600" y="2649894"/>
            <a:ext cx="2975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Vrchol </a:t>
            </a:r>
            <a:r>
              <a:rPr lang="cs-CZ" sz="2400" dirty="0" smtClean="0"/>
              <a:t>elipsy</a:t>
            </a:r>
            <a:r>
              <a:rPr lang="cs-CZ" sz="2400" dirty="0" smtClean="0"/>
              <a:t> S[</a:t>
            </a:r>
            <a:r>
              <a:rPr lang="cs-CZ" sz="2400" dirty="0" smtClean="0">
                <a:solidFill>
                  <a:srgbClr val="3366FF"/>
                </a:solidFill>
              </a:rPr>
              <a:t>-3</a:t>
            </a:r>
            <a:r>
              <a:rPr lang="cs-CZ" sz="2400" dirty="0" smtClean="0"/>
              <a:t>;</a:t>
            </a:r>
            <a:r>
              <a:rPr lang="cs-CZ" sz="2400" dirty="0" smtClean="0">
                <a:solidFill>
                  <a:srgbClr val="00B0F0"/>
                </a:solidFill>
              </a:rPr>
              <a:t>2</a:t>
            </a:r>
            <a:r>
              <a:rPr lang="cs-CZ" sz="2400" dirty="0" smtClean="0"/>
              <a:t>]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552363" y="1844824"/>
                <a:ext cx="4982454" cy="701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dirty="0">
                            <a:solidFill>
                              <a:srgbClr val="3366FF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400" i="1" dirty="0">
                            <a:solidFill>
                              <a:srgbClr val="3366FF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dirty="0">
                            <a:solidFill>
                              <a:srgbClr val="3366FF"/>
                            </a:solidFill>
                          </a:rPr>
                          <m:t> + 3)</m:t>
                        </m:r>
                        <m:r>
                          <m:rPr>
                            <m:nor/>
                          </m:rPr>
                          <a:rPr lang="cs-CZ" sz="2400" baseline="30000" dirty="0">
                            <a:solidFill>
                              <a:srgbClr val="3366FF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400" dirty="0">
                            <a:solidFill>
                              <a:srgbClr val="3366FF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 dirty="0"/>
                          <m:t>  </m:t>
                        </m:r>
                        <m:r>
                          <m:rPr>
                            <m:nor/>
                          </m:rPr>
                          <a:rPr lang="cs-CZ" sz="2400" dirty="0"/>
                          <m:t> 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dirty="0">
                            <a:solidFill>
                              <a:srgbClr val="00B0F0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400" i="1" dirty="0">
                            <a:solidFill>
                              <a:srgbClr val="00B0F0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cs-CZ" sz="2400" dirty="0">
                            <a:solidFill>
                              <a:srgbClr val="00B0F0"/>
                            </a:solidFill>
                          </a:rPr>
                          <m:t> − 2)</m:t>
                        </m:r>
                        <m:r>
                          <m:rPr>
                            <m:nor/>
                          </m:rPr>
                          <a:rPr lang="cs-CZ" sz="2400" baseline="30000" dirty="0">
                            <a:solidFill>
                              <a:srgbClr val="00B0F0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cs-CZ" sz="2400" i="1">
                        <a:latin typeface="Cambria Math"/>
                        <a:ea typeface="Cambria Math"/>
                      </a:rPr>
                      <m:t>=1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r>
                  <a:rPr lang="cs-CZ" sz="2400" dirty="0"/>
                  <a:t>  </a:t>
                </a:r>
                <a:r>
                  <a:rPr lang="cs-CZ" sz="2400" dirty="0" smtClean="0"/>
                  <a:t>  </a:t>
                </a:r>
                <a:r>
                  <a:rPr lang="cs-CZ" sz="2400" dirty="0" smtClean="0"/>
                  <a:t>Elipsa </a:t>
                </a:r>
                <a:endParaRPr lang="cs-CZ" sz="2400" dirty="0"/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63" y="1844824"/>
                <a:ext cx="4982454" cy="701282"/>
              </a:xfrm>
              <a:prstGeom prst="rect">
                <a:avLst/>
              </a:prstGeom>
              <a:blipFill rotWithShape="1">
                <a:blip r:embed="rId2"/>
                <a:stretch>
                  <a:fillRect r="-857" b="-69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59632" y="4869160"/>
            <a:ext cx="468051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cs-CZ" sz="2400" i="1" kern="0" dirty="0" smtClean="0"/>
              <a:t>A</a:t>
            </a:r>
            <a:r>
              <a:rPr lang="cs-CZ" sz="2400" dirty="0" smtClean="0"/>
              <a:t>[-3;-3], </a:t>
            </a:r>
            <a:r>
              <a:rPr lang="cs-CZ" sz="2400" i="1" kern="0" dirty="0" smtClean="0"/>
              <a:t>B</a:t>
            </a:r>
            <a:r>
              <a:rPr lang="cs-CZ" sz="2400" dirty="0" smtClean="0"/>
              <a:t>[-3;7]</a:t>
            </a:r>
            <a:r>
              <a:rPr lang="cs-CZ" sz="2400" kern="0" dirty="0" smtClean="0"/>
              <a:t> hlavní vrcholy</a:t>
            </a:r>
          </a:p>
          <a:p>
            <a:pPr marL="0" indent="0" eaLnBrk="1" hangingPunct="1">
              <a:buNone/>
              <a:defRPr/>
            </a:pPr>
            <a:r>
              <a:rPr lang="cs-CZ" sz="2400" kern="0" dirty="0" smtClean="0"/>
              <a:t>C[-</a:t>
            </a:r>
            <a:r>
              <a:rPr lang="cs-CZ" sz="2400" kern="0" dirty="0"/>
              <a:t>3;2</a:t>
            </a:r>
            <a:r>
              <a:rPr lang="cs-CZ" sz="2400" kern="0" dirty="0" smtClean="0"/>
              <a:t>], D</a:t>
            </a:r>
            <a:r>
              <a:rPr lang="cs-CZ" sz="2400" dirty="0" smtClean="0"/>
              <a:t>[-</a:t>
            </a:r>
            <a:r>
              <a:rPr lang="cs-CZ" sz="2400" dirty="0"/>
              <a:t>3;2</a:t>
            </a:r>
            <a:r>
              <a:rPr lang="cs-CZ" sz="2400" dirty="0" smtClean="0"/>
              <a:t>] v</a:t>
            </a:r>
            <a:r>
              <a:rPr lang="cs-CZ" sz="2400" kern="0" dirty="0" smtClean="0"/>
              <a:t>edlejší vrcholy</a:t>
            </a:r>
          </a:p>
          <a:p>
            <a:pPr marL="0" indent="0" eaLnBrk="1" hangingPunct="1">
              <a:buNone/>
              <a:defRPr/>
            </a:pPr>
            <a:r>
              <a:rPr lang="cs-CZ" sz="2400" kern="0" dirty="0" smtClean="0"/>
              <a:t> </a:t>
            </a:r>
            <a:r>
              <a:rPr lang="cs-CZ" sz="2400" dirty="0" smtClean="0"/>
              <a:t>E[-</a:t>
            </a:r>
            <a:r>
              <a:rPr lang="cs-CZ" sz="2400" dirty="0"/>
              <a:t>3;2</a:t>
            </a:r>
            <a:r>
              <a:rPr lang="cs-CZ" sz="2400" dirty="0" smtClean="0"/>
              <a:t>], F[-</a:t>
            </a:r>
            <a:r>
              <a:rPr lang="cs-CZ" sz="2400" dirty="0"/>
              <a:t>3;2</a:t>
            </a:r>
            <a:r>
              <a:rPr lang="cs-CZ" sz="2400" dirty="0" smtClean="0"/>
              <a:t>]    </a:t>
            </a:r>
            <a:r>
              <a:rPr lang="cs-CZ" sz="2400" kern="0" dirty="0" smtClean="0"/>
              <a:t>ohniska</a:t>
            </a:r>
            <a:br>
              <a:rPr lang="cs-CZ" sz="2400" kern="0" dirty="0" smtClean="0"/>
            </a:br>
            <a:endParaRPr lang="cs-CZ" sz="2400" kern="0" dirty="0" smtClean="0"/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41806"/>
            <a:ext cx="3595348" cy="459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  <p:bldP spid="6" grpId="0"/>
      <p:bldP spid="7" grpId="0"/>
      <p:bldP spid="10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528" y="1844823"/>
                <a:ext cx="8676456" cy="223224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400" dirty="0" smtClean="0"/>
                  <a:t>Napište obecnou rovnici osové hyperboly s asymptotami </a:t>
                </a:r>
              </a:p>
              <a:p>
                <a:pPr marL="0" indent="0" algn="ctr">
                  <a:buNone/>
                </a:pPr>
                <a:r>
                  <a:rPr lang="cs-CZ" sz="2400" i="1" dirty="0" smtClean="0"/>
                  <a:t>a</a:t>
                </a:r>
                <a:r>
                  <a:rPr lang="cs-CZ" sz="2400" baseline="-25000" dirty="0" smtClean="0"/>
                  <a:t>1</a:t>
                </a:r>
                <a:r>
                  <a:rPr lang="cs-CZ" sz="2400" dirty="0"/>
                  <a:t>: </a:t>
                </a:r>
                <a:r>
                  <a:rPr lang="cs-CZ" sz="2400" i="1" dirty="0" smtClean="0"/>
                  <a:t>x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+ </a:t>
                </a:r>
                <a:r>
                  <a:rPr lang="cs-CZ" sz="2400" dirty="0" smtClean="0"/>
                  <a:t>3</a:t>
                </a:r>
                <a:r>
                  <a:rPr lang="cs-CZ" sz="2400" i="1" dirty="0" smtClean="0"/>
                  <a:t>y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= </a:t>
                </a:r>
                <a:r>
                  <a:rPr lang="cs-CZ" sz="2400" dirty="0" smtClean="0"/>
                  <a:t>0 </a:t>
                </a:r>
              </a:p>
              <a:p>
                <a:pPr marL="0" indent="0" algn="ctr">
                  <a:buNone/>
                </a:pPr>
                <a:r>
                  <a:rPr lang="cs-CZ" sz="2400" i="1" dirty="0" smtClean="0"/>
                  <a:t>a</a:t>
                </a:r>
                <a:r>
                  <a:rPr lang="cs-CZ" sz="2400" baseline="-25000" dirty="0" smtClean="0"/>
                  <a:t>2</a:t>
                </a:r>
                <a:r>
                  <a:rPr lang="cs-CZ" sz="2400" dirty="0"/>
                  <a:t>: </a:t>
                </a:r>
                <a:r>
                  <a:rPr lang="cs-CZ" sz="2400" i="1" dirty="0" smtClean="0"/>
                  <a:t>x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- </a:t>
                </a:r>
                <a:r>
                  <a:rPr lang="cs-CZ" sz="2400" dirty="0" smtClean="0"/>
                  <a:t>3</a:t>
                </a:r>
                <a:r>
                  <a:rPr lang="cs-CZ" sz="2400" i="1" dirty="0" smtClean="0"/>
                  <a:t>y</a:t>
                </a:r>
                <a:r>
                  <a:rPr lang="cs-CZ" sz="2400" dirty="0" smtClean="0"/>
                  <a:t> = </a:t>
                </a:r>
                <a:r>
                  <a:rPr lang="cs-CZ" sz="2400" dirty="0"/>
                  <a:t>0 </a:t>
                </a:r>
                <a:endParaRPr lang="cs-CZ" sz="2400" dirty="0" smtClean="0"/>
              </a:p>
              <a:p>
                <a:pPr marL="0" indent="0" algn="ctr">
                  <a:buNone/>
                </a:pPr>
                <a:r>
                  <a:rPr lang="cs-CZ" sz="2400" dirty="0" smtClean="0"/>
                  <a:t>která prochází bodem  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dirty="0" smtClean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/>
                  <a:t>].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r>
                  <a:rPr lang="cs-CZ" sz="2400" dirty="0"/>
                  <a:t>  </a:t>
                </a:r>
                <a:endParaRPr lang="cs-CZ" sz="2400" dirty="0"/>
              </a:p>
            </p:txBody>
          </p:sp>
        </mc:Choice>
        <mc:Fallback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528" y="1844823"/>
                <a:ext cx="8676456" cy="2232249"/>
              </a:xfrm>
              <a:blipFill rotWithShape="1">
                <a:blip r:embed="rId3"/>
                <a:stretch>
                  <a:fillRect l="-1054" t="-1913" b="-30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77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67237" y="3858418"/>
            <a:ext cx="9526" cy="952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 bwMode="auto">
              <a:xfrm>
                <a:off x="479647" y="1879185"/>
                <a:ext cx="4779400" cy="14057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000" dirty="0" smtClean="0"/>
                  <a:t>Rovnice asymptot můžeme zapsat jako </a:t>
                </a:r>
              </a:p>
              <a:p>
                <a:pPr marL="0" indent="0">
                  <a:buNone/>
                </a:pPr>
                <a:r>
                  <a:rPr lang="cs-CZ" sz="2200" i="1" dirty="0" smtClean="0"/>
                  <a:t>	x</a:t>
                </a:r>
                <a:r>
                  <a:rPr lang="cs-CZ" sz="2200" dirty="0" smtClean="0"/>
                  <a:t> = ±3</a:t>
                </a:r>
                <a:r>
                  <a:rPr lang="cs-CZ" sz="2200" i="1" dirty="0" smtClean="0"/>
                  <a:t>y</a:t>
                </a:r>
              </a:p>
              <a:p>
                <a:pPr marL="0" indent="0">
                  <a:buNone/>
                </a:pPr>
                <a:r>
                  <a:rPr lang="cs-CZ" sz="2200" i="1" dirty="0" smtClean="0"/>
                  <a:t>	y = </a:t>
                </a:r>
                <a:r>
                  <a:rPr lang="cs-CZ" sz="2200" dirty="0"/>
                  <a:t>±</a:t>
                </a:r>
                <a:r>
                  <a:rPr lang="cs-CZ" sz="2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/>
                        </m:ctrlPr>
                      </m:fPr>
                      <m:num>
                        <m:r>
                          <a:rPr lang="cs-CZ" sz="2200" b="0" i="1" smtClean="0"/>
                          <m:t>1</m:t>
                        </m:r>
                      </m:num>
                      <m:den>
                        <m:r>
                          <a:rPr lang="cs-CZ" sz="2200" b="0" i="1" smtClean="0"/>
                          <m:t>3</m:t>
                        </m:r>
                      </m:den>
                    </m:f>
                  </m:oMath>
                </a14:m>
                <a:r>
                  <a:rPr lang="cs-CZ" sz="2200" dirty="0" smtClean="0"/>
                  <a:t> x </a:t>
                </a:r>
                <a:r>
                  <a:rPr lang="cs-CZ" sz="2200" dirty="0"/>
                  <a:t/>
                </a:r>
                <a:br>
                  <a:rPr lang="cs-CZ" sz="2200" dirty="0"/>
                </a:br>
                <a:endParaRPr lang="cs-CZ" sz="2200" b="1" dirty="0" smtClean="0"/>
              </a:p>
            </p:txBody>
          </p:sp>
        </mc:Choice>
        <mc:Fallback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647" y="1879185"/>
                <a:ext cx="4779400" cy="1405799"/>
              </a:xfrm>
              <a:prstGeom prst="rect">
                <a:avLst/>
              </a:prstGeom>
              <a:blipFill rotWithShape="1">
                <a:blip r:embed="rId4"/>
                <a:stretch>
                  <a:fillRect l="-1403" t="-1732" b="-12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 bwMode="auto">
              <a:xfrm>
                <a:off x="3491880" y="2747789"/>
                <a:ext cx="4684685" cy="1274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000" dirty="0" smtClean="0"/>
                  <a:t>Porovnáme s rovnicí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latin typeface="Cambria Math"/>
                      </a:rPr>
                      <m:t>    </m:t>
                    </m:r>
                    <m:r>
                      <m:rPr>
                        <m:sty m:val="p"/>
                      </m:rPr>
                      <a:rPr lang="cs-CZ" sz="2000" b="0" i="0" smtClean="0">
                        <a:latin typeface="Cambria Math"/>
                      </a:rPr>
                      <m:t>y</m:t>
                    </m:r>
                    <m:r>
                      <a:rPr lang="cs-CZ" sz="2000" b="0" i="0" smtClean="0">
                        <a:latin typeface="Cambria Math"/>
                      </a:rPr>
                      <m:t>=</m:t>
                    </m:r>
                    <m:r>
                      <a:rPr lang="cs-CZ" sz="2000" b="0" i="1" smtClean="0">
                        <a:latin typeface="Cambria Math"/>
                        <a:ea typeface="Cambria Math"/>
                      </a:rPr>
                      <m:t>± 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cs-CZ" sz="2200" dirty="0" smtClean="0"/>
                  <a:t> x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               </m:t>
                    </m:r>
                    <m:f>
                      <m:fPr>
                        <m:ctrlPr>
                          <a:rPr lang="cs-CZ" sz="2400" i="1"/>
                        </m:ctrlPr>
                      </m:fPr>
                      <m:num>
                        <m:r>
                          <a:rPr lang="cs-CZ" sz="2400" b="0" i="1" smtClean="0"/>
                          <m:t>𝑏</m:t>
                        </m:r>
                      </m:num>
                      <m:den>
                        <m:r>
                          <a:rPr lang="cs-CZ" sz="2400" b="0" i="1" smtClean="0"/>
                          <m:t>𝑎</m:t>
                        </m:r>
                      </m:den>
                    </m:f>
                  </m:oMath>
                </a14:m>
                <a:r>
                  <a:rPr lang="cs-CZ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/>
                        </m:ctrlPr>
                      </m:fPr>
                      <m:num>
                        <m:r>
                          <a:rPr lang="cs-CZ" sz="2400" b="0" i="1" smtClean="0"/>
                          <m:t>1</m:t>
                        </m:r>
                      </m:num>
                      <m:den>
                        <m:r>
                          <a:rPr lang="cs-CZ" sz="2400" b="0" i="1" smtClean="0"/>
                          <m:t>3</m:t>
                        </m:r>
                      </m:den>
                    </m:f>
                  </m:oMath>
                </a14:m>
                <a:r>
                  <a:rPr lang="cs-CZ" sz="2200" dirty="0" smtClean="0"/>
                  <a:t>              a = 3b</a:t>
                </a:r>
              </a:p>
              <a:p>
                <a:pPr marL="0" indent="0">
                  <a:buNone/>
                </a:pPr>
                <a:endParaRPr lang="cs-CZ" sz="2200" dirty="0"/>
              </a:p>
              <a:p>
                <a:pPr marL="0" indent="0">
                  <a:buNone/>
                </a:pPr>
                <a:r>
                  <a:rPr lang="cs-CZ" sz="2200" dirty="0" smtClean="0"/>
                  <a:t>                 </a:t>
                </a:r>
                <a:endParaRPr lang="cs-CZ" sz="2200" dirty="0"/>
              </a:p>
            </p:txBody>
          </p:sp>
        </mc:Choice>
        <mc:Fallback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1880" y="2747789"/>
                <a:ext cx="4684685" cy="1274230"/>
              </a:xfrm>
              <a:prstGeom prst="rect">
                <a:avLst/>
              </a:prstGeom>
              <a:blipFill rotWithShape="1">
                <a:blip r:embed="rId5"/>
                <a:stretch>
                  <a:fillRect l="-14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5436096" y="3501008"/>
            <a:ext cx="648072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ástupný symbol pro obsah 2"/>
              <p:cNvSpPr txBox="1">
                <a:spLocks/>
              </p:cNvSpPr>
              <p:nvPr/>
            </p:nvSpPr>
            <p:spPr bwMode="auto">
              <a:xfrm>
                <a:off x="1402954" y="4022019"/>
                <a:ext cx="5893940" cy="1368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200" dirty="0" smtClean="0"/>
                  <a:t>Dosadíme do rovnice hyperboly</a:t>
                </a:r>
                <a:r>
                  <a:rPr lang="cs-CZ" sz="2200" dirty="0" smtClean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200" i="1" dirty="0">
                            <a:solidFill>
                              <a:schemeClr val="tx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200" baseline="30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cs-CZ" sz="2200" i="1">
                            <a:solidFill>
                              <a:schemeClr val="tx1"/>
                            </a:solidFill>
                          </a:rPr>
                          <m:t>9</m:t>
                        </m:r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</a:rPr>
                          <m:t>𝑏</m:t>
                        </m:r>
                        <m:r>
                          <m:rPr>
                            <m:nor/>
                          </m:rPr>
                          <a:rPr lang="cs-CZ" sz="2200" baseline="30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  <m:r>
                      <a:rPr lang="cs-CZ" sz="2200" i="1">
                        <a:solidFill>
                          <a:schemeClr val="tx1"/>
                        </a:solidFill>
                      </a:rPr>
                      <m:t>+</m:t>
                    </m:r>
                    <m:f>
                      <m:fPr>
                        <m:ctrlPr>
                          <a:rPr lang="cs-CZ" sz="22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200" i="1" dirty="0">
                            <a:solidFill>
                              <a:schemeClr val="tx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cs-CZ" sz="2200" baseline="30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cs-CZ" sz="2200" b="0" i="1" dirty="0" smtClean="0">
                            <a:solidFill>
                              <a:schemeClr val="tx1"/>
                            </a:solidFill>
                          </a:rPr>
                          <m:t>𝑏</m:t>
                        </m:r>
                        <m:r>
                          <m:rPr>
                            <m:nor/>
                          </m:rPr>
                          <a:rPr lang="cs-CZ" sz="2200" baseline="30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  <m:r>
                      <a:rPr lang="cs-CZ" sz="2200" i="1">
                        <a:ea typeface="Cambria Math"/>
                      </a:rPr>
                      <m:t>=1</m:t>
                    </m:r>
                  </m:oMath>
                </a14:m>
                <a:r>
                  <a:rPr lang="cs-CZ" sz="2200" dirty="0" smtClean="0"/>
                  <a:t>  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pro A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i="1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cs-CZ" sz="24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cs-CZ" sz="2400" dirty="0"/>
                          <m:t> </m:t>
                        </m:r>
                        <m:r>
                          <m:rPr>
                            <m:nor/>
                          </m:rPr>
                          <a:rPr lang="cs-CZ" sz="2400" baseline="30000" dirty="0"/>
                          <m:t>2</m:t>
                        </m:r>
                      </m:num>
                      <m:den>
                        <m:r>
                          <a:rPr lang="cs-CZ" sz="2400" i="1" baseline="30000" dirty="0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9</m:t>
                        </m:r>
                        <m:r>
                          <a:rPr lang="cs-CZ" sz="2400" i="1">
                            <a:latin typeface="Cambria Math"/>
                          </a:rPr>
                          <m:t>𝑏</m:t>
                        </m:r>
                        <m:r>
                          <m:rPr>
                            <m:nor/>
                          </m:rPr>
                          <a:rPr lang="cs-CZ" sz="2400" baseline="30000" dirty="0"/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i="1"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cs-CZ" sz="2400" i="1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cs-CZ" sz="2400" baseline="30000" dirty="0"/>
                          <m:t>2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</a:rPr>
                          <m:t>𝑏</m:t>
                        </m:r>
                        <m:r>
                          <m:rPr>
                            <m:nor/>
                          </m:rPr>
                          <a:rPr lang="cs-CZ" sz="2400" baseline="30000" dirty="0"/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sz="2400" dirty="0" smtClean="0"/>
                  <a:t>            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cs-CZ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sz="24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200" dirty="0"/>
              </a:p>
              <a:p>
                <a:pPr marL="0" indent="0">
                  <a:buNone/>
                </a:pPr>
                <a:r>
                  <a:rPr lang="cs-CZ" sz="2200" dirty="0" smtClean="0"/>
                  <a:t>           </a:t>
                </a:r>
                <a:r>
                  <a:rPr lang="cs-CZ" sz="2000" dirty="0" smtClean="0"/>
                  <a:t>Rovnice </a:t>
                </a:r>
                <a:r>
                  <a:rPr lang="cs-CZ" sz="2200" dirty="0" smtClean="0"/>
                  <a:t>     </a:t>
                </a:r>
                <a:endParaRPr lang="cs-CZ" sz="2200" dirty="0"/>
              </a:p>
            </p:txBody>
          </p:sp>
        </mc:Choice>
        <mc:Fallback>
          <p:sp>
            <p:nvSpPr>
              <p:cNvPr id="1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2954" y="4022019"/>
                <a:ext cx="5893940" cy="1368152"/>
              </a:xfrm>
              <a:prstGeom prst="rect">
                <a:avLst/>
              </a:prstGeom>
              <a:blipFill rotWithShape="1">
                <a:blip r:embed="rId6"/>
                <a:stretch>
                  <a:fillRect l="-1241" b="-696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Šipka doprava 15"/>
          <p:cNvSpPr/>
          <p:nvPr/>
        </p:nvSpPr>
        <p:spPr>
          <a:xfrm>
            <a:off x="4673960" y="5013176"/>
            <a:ext cx="648072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962903" y="5821979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i="1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-  </a:t>
            </a:r>
            <a:r>
              <a:rPr lang="cs-CZ" sz="2400" dirty="0"/>
              <a:t>9</a:t>
            </a:r>
            <a:r>
              <a:rPr lang="cs-CZ" sz="2400" i="1" dirty="0"/>
              <a:t>y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  <a:r>
              <a:rPr lang="cs-CZ" sz="2400" dirty="0" smtClean="0"/>
              <a:t>= 1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460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  <p:bldP spid="12" grpId="0" animBg="1"/>
      <p:bldP spid="13" grpId="0"/>
      <p:bldP spid="16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16832"/>
            <a:ext cx="7560840" cy="115212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Napište rovnici paraboly, která prochází body </a:t>
            </a:r>
            <a:r>
              <a:rPr lang="cs-CZ" sz="2400" dirty="0"/>
              <a:t>A</a:t>
            </a:r>
            <a:r>
              <a:rPr lang="cs-CZ" sz="2400" dirty="0" smtClean="0"/>
              <a:t>[1;2],  B[ 5</a:t>
            </a:r>
            <a:r>
              <a:rPr lang="cs-CZ" sz="2400" dirty="0"/>
              <a:t>; </a:t>
            </a:r>
            <a:r>
              <a:rPr lang="cs-CZ" sz="2400" dirty="0" smtClean="0"/>
              <a:t>2</a:t>
            </a:r>
            <a:r>
              <a:rPr lang="cs-CZ" sz="2400" dirty="0"/>
              <a:t> </a:t>
            </a:r>
            <a:r>
              <a:rPr lang="cs-CZ" sz="2400" dirty="0" smtClean="0"/>
              <a:t>],  </a:t>
            </a:r>
            <a:r>
              <a:rPr lang="cs-CZ" sz="2400" dirty="0"/>
              <a:t>C</a:t>
            </a:r>
            <a:r>
              <a:rPr lang="cs-CZ" sz="2400" dirty="0" smtClean="0"/>
              <a:t>[-1</a:t>
            </a:r>
            <a:r>
              <a:rPr lang="cs-CZ" sz="2400" dirty="0"/>
              <a:t>; </a:t>
            </a:r>
            <a:r>
              <a:rPr lang="cs-CZ" sz="2400" dirty="0" smtClean="0"/>
              <a:t>5</a:t>
            </a:r>
            <a:r>
              <a:rPr lang="cs-CZ" sz="2400" dirty="0"/>
              <a:t> </a:t>
            </a:r>
            <a:r>
              <a:rPr lang="cs-CZ" sz="2400" dirty="0" smtClean="0"/>
              <a:t>],  D[7</a:t>
            </a:r>
            <a:r>
              <a:rPr lang="cs-CZ" sz="2400" dirty="0"/>
              <a:t>; </a:t>
            </a:r>
            <a:r>
              <a:rPr lang="cs-CZ" sz="2400" dirty="0" smtClean="0"/>
              <a:t>5</a:t>
            </a:r>
            <a:r>
              <a:rPr lang="cs-CZ" sz="2400" dirty="0"/>
              <a:t> ] 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455" y="3429000"/>
            <a:ext cx="260758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782849" y="3223253"/>
            <a:ext cx="4221199" cy="85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kern="0" dirty="0" smtClean="0"/>
              <a:t>Rovnice paraboly s </a:t>
            </a:r>
            <a:r>
              <a:rPr lang="cs-CZ" sz="2400" dirty="0" smtClean="0"/>
              <a:t>o </a:t>
            </a:r>
            <a:r>
              <a:rPr lang="cs-CZ" sz="2400" dirty="0"/>
              <a:t>|| y</a:t>
            </a:r>
          </a:p>
          <a:p>
            <a:pPr marL="0" indent="0">
              <a:buFontTx/>
              <a:buNone/>
            </a:pPr>
            <a:r>
              <a:rPr lang="cs-CZ" kern="0" dirty="0" smtClean="0"/>
              <a:t>  </a:t>
            </a:r>
            <a:endParaRPr lang="cs-CZ" kern="0" dirty="0"/>
          </a:p>
        </p:txBody>
      </p:sp>
      <p:sp>
        <p:nvSpPr>
          <p:cNvPr id="11" name="Obdélník 10"/>
          <p:cNvSpPr/>
          <p:nvPr/>
        </p:nvSpPr>
        <p:spPr>
          <a:xfrm>
            <a:off x="1763688" y="4221088"/>
            <a:ext cx="252184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(x-m)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+2p(y-m)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79646" y="1807177"/>
            <a:ext cx="8340825" cy="54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 smtClean="0"/>
              <a:t>Po dosazení souřadnic tří bodů za proměnné do rovnice paraboly </a:t>
            </a:r>
            <a:r>
              <a:rPr lang="cs-CZ" sz="2800" dirty="0" smtClean="0"/>
              <a:t> 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 bwMode="auto">
              <a:xfrm>
                <a:off x="611560" y="2395532"/>
                <a:ext cx="7476729" cy="2545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200" dirty="0" smtClean="0"/>
                  <a:t>		K </a:t>
                </a:r>
                <a14:m>
                  <m:oMath xmlns:m="http://schemas.openxmlformats.org/officeDocument/2006/math">
                    <m:r>
                      <a:rPr lang="cs-CZ" sz="22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sz="2200" dirty="0" smtClean="0"/>
                  <a:t> p</a:t>
                </a:r>
                <a:r>
                  <a:rPr lang="cs-CZ" sz="2200" dirty="0" smtClean="0"/>
                  <a:t>	</a:t>
                </a:r>
                <a:r>
                  <a:rPr lang="cs-CZ" sz="2000" dirty="0"/>
                  <a:t> </a:t>
                </a:r>
                <a:r>
                  <a:rPr lang="cs-CZ" sz="2200" dirty="0" smtClean="0"/>
                  <a:t>(1 </a:t>
                </a:r>
                <a:r>
                  <a:rPr lang="cs-CZ" sz="2200" dirty="0"/>
                  <a:t>- </a:t>
                </a:r>
                <a:r>
                  <a:rPr lang="cs-CZ" sz="2200" dirty="0" smtClean="0"/>
                  <a:t>m)</a:t>
                </a:r>
                <a:r>
                  <a:rPr lang="cs-CZ" sz="2200" baseline="30000" dirty="0" smtClean="0"/>
                  <a:t>2</a:t>
                </a:r>
                <a:r>
                  <a:rPr lang="cs-CZ" sz="2200" dirty="0" smtClean="0"/>
                  <a:t> </a:t>
                </a:r>
                <a:r>
                  <a:rPr lang="cs-CZ" sz="2200" dirty="0"/>
                  <a:t>= </a:t>
                </a:r>
                <a:r>
                  <a:rPr lang="cs-CZ" sz="2200" dirty="0" smtClean="0"/>
                  <a:t>2p(</a:t>
                </a:r>
                <a:r>
                  <a:rPr lang="cs-CZ" sz="2200" i="1" dirty="0"/>
                  <a:t>2</a:t>
                </a:r>
                <a:r>
                  <a:rPr lang="cs-CZ" sz="2200" dirty="0" smtClean="0"/>
                  <a:t> </a:t>
                </a:r>
                <a:r>
                  <a:rPr lang="cs-CZ" sz="2200" dirty="0"/>
                  <a:t>- </a:t>
                </a:r>
                <a:r>
                  <a:rPr lang="cs-CZ" sz="2200" dirty="0" smtClean="0"/>
                  <a:t>n) 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		L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sz="2200" dirty="0"/>
                  <a:t> p </a:t>
                </a:r>
                <a:r>
                  <a:rPr lang="cs-CZ" sz="2200" dirty="0" smtClean="0"/>
                  <a:t>	 (5 </a:t>
                </a:r>
                <a:r>
                  <a:rPr lang="cs-CZ" sz="2200" dirty="0"/>
                  <a:t>- m)</a:t>
                </a:r>
                <a:r>
                  <a:rPr lang="cs-CZ" sz="2200" baseline="30000" dirty="0"/>
                  <a:t>2</a:t>
                </a:r>
                <a:r>
                  <a:rPr lang="cs-CZ" sz="2200" dirty="0"/>
                  <a:t> = 2p(</a:t>
                </a:r>
                <a:r>
                  <a:rPr lang="cs-CZ" sz="2200" i="1" dirty="0"/>
                  <a:t>2</a:t>
                </a:r>
                <a:r>
                  <a:rPr lang="cs-CZ" sz="2200" dirty="0"/>
                  <a:t> - n) </a:t>
                </a:r>
              </a:p>
              <a:p>
                <a:pPr marL="0" indent="0">
                  <a:buNone/>
                </a:pPr>
                <a:r>
                  <a:rPr lang="cs-CZ" sz="2200" b="0" dirty="0" smtClean="0">
                    <a:ea typeface="Cambria Math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200" b="0" i="0" u="sng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cs-CZ" sz="2200" i="1" u="sng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sz="2200" u="sng" dirty="0"/>
                  <a:t> p </a:t>
                </a:r>
                <a:r>
                  <a:rPr lang="cs-CZ" sz="2200" u="sng" dirty="0" smtClean="0"/>
                  <a:t>	 (-1 </a:t>
                </a:r>
                <a:r>
                  <a:rPr lang="cs-CZ" sz="2200" u="sng" dirty="0"/>
                  <a:t>- m)</a:t>
                </a:r>
                <a:r>
                  <a:rPr lang="cs-CZ" sz="2200" u="sng" baseline="30000" dirty="0"/>
                  <a:t>2</a:t>
                </a:r>
                <a:r>
                  <a:rPr lang="cs-CZ" sz="2200" u="sng" dirty="0"/>
                  <a:t> = </a:t>
                </a:r>
                <a:r>
                  <a:rPr lang="cs-CZ" sz="2200" u="sng" dirty="0" smtClean="0"/>
                  <a:t>2p(5 </a:t>
                </a:r>
                <a:r>
                  <a:rPr lang="cs-CZ" sz="2200" u="sng" dirty="0"/>
                  <a:t>- n</a:t>
                </a:r>
                <a:r>
                  <a:rPr lang="cs-CZ" sz="2200" u="sng" dirty="0" smtClean="0"/>
                  <a:t>)  </a:t>
                </a:r>
                <a:endParaRPr lang="cs-CZ" sz="2200" u="sng" dirty="0"/>
              </a:p>
              <a:p>
                <a:pPr marL="0" indent="0" algn="ctr">
                  <a:buNone/>
                </a:pPr>
                <a:r>
                  <a:rPr lang="cs-CZ" sz="2200" i="1" dirty="0" smtClean="0"/>
                  <a:t>   1 – 2m + m</a:t>
                </a:r>
                <a:r>
                  <a:rPr lang="cs-CZ" sz="2200" baseline="30000" dirty="0" smtClean="0"/>
                  <a:t>2</a:t>
                </a:r>
                <a:r>
                  <a:rPr lang="cs-CZ" sz="2200" dirty="0" smtClean="0"/>
                  <a:t> = 4p – 2pn </a:t>
                </a:r>
              </a:p>
              <a:p>
                <a:pPr marL="0" indent="0" algn="ctr">
                  <a:buNone/>
                </a:pPr>
                <a:r>
                  <a:rPr lang="cs-CZ" sz="2200" i="1" dirty="0" smtClean="0"/>
                  <a:t>25 </a:t>
                </a:r>
                <a:r>
                  <a:rPr lang="cs-CZ" sz="2200" i="1" dirty="0"/>
                  <a:t>– </a:t>
                </a:r>
                <a:r>
                  <a:rPr lang="cs-CZ" sz="2200" i="1" dirty="0" smtClean="0"/>
                  <a:t>10m </a:t>
                </a:r>
                <a:r>
                  <a:rPr lang="cs-CZ" sz="2200" i="1" dirty="0"/>
                  <a:t>+ m</a:t>
                </a:r>
                <a:r>
                  <a:rPr lang="cs-CZ" sz="2200" baseline="30000" dirty="0"/>
                  <a:t>2</a:t>
                </a:r>
                <a:r>
                  <a:rPr lang="cs-CZ" sz="2200" dirty="0"/>
                  <a:t> = 4p – 2pn </a:t>
                </a:r>
              </a:p>
              <a:p>
                <a:pPr marL="0" indent="0" algn="ctr">
                  <a:buNone/>
                </a:pPr>
                <a:r>
                  <a:rPr lang="cs-CZ" sz="2200" i="1" u="sng" dirty="0" smtClean="0"/>
                  <a:t>   1 + </a:t>
                </a:r>
                <a:r>
                  <a:rPr lang="cs-CZ" sz="2200" i="1" u="sng" dirty="0"/>
                  <a:t>2m + m</a:t>
                </a:r>
                <a:r>
                  <a:rPr lang="cs-CZ" sz="2200" u="sng" baseline="30000" dirty="0"/>
                  <a:t>2</a:t>
                </a:r>
                <a:r>
                  <a:rPr lang="cs-CZ" sz="2200" u="sng" dirty="0"/>
                  <a:t> = </a:t>
                </a:r>
                <a:r>
                  <a:rPr lang="cs-CZ" sz="2200" u="sng" dirty="0" smtClean="0"/>
                  <a:t>10p </a:t>
                </a:r>
                <a:r>
                  <a:rPr lang="cs-CZ" sz="2200" u="sng" dirty="0"/>
                  <a:t>– 2pn </a:t>
                </a:r>
              </a:p>
              <a:p>
                <a:pPr marL="0" indent="0">
                  <a:buNone/>
                </a:pPr>
                <a:endParaRPr lang="cs-CZ" sz="2200" dirty="0" smtClean="0"/>
              </a:p>
              <a:p>
                <a:pPr marL="0" indent="0">
                  <a:buNone/>
                </a:pPr>
                <a:r>
                  <a:rPr lang="cs-CZ" sz="2200" dirty="0" smtClean="0"/>
                  <a:t>		</a:t>
                </a:r>
                <a:endParaRPr lang="cs-CZ" sz="2200" dirty="0"/>
              </a:p>
            </p:txBody>
          </p:sp>
        </mc:Choice>
        <mc:Fallback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2395532"/>
                <a:ext cx="7476729" cy="2545636"/>
              </a:xfrm>
              <a:prstGeom prst="rect">
                <a:avLst/>
              </a:prstGeom>
              <a:blipFill rotWithShape="1">
                <a:blip r:embed="rId3"/>
                <a:stretch>
                  <a:fillRect t="-1196" b="-7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ástupný symbol pro obsah 2"/>
              <p:cNvSpPr txBox="1">
                <a:spLocks/>
              </p:cNvSpPr>
              <p:nvPr/>
            </p:nvSpPr>
            <p:spPr bwMode="auto">
              <a:xfrm>
                <a:off x="1829643" y="4941168"/>
                <a:ext cx="6258645" cy="432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200" dirty="0" smtClean="0"/>
                  <a:t>Řešíme soustavu rovnic       m = 3, p = 2,  n = 1 </a:t>
                </a:r>
                <a:endParaRPr lang="cs-CZ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b="0" i="0" smtClean="0">
                          <a:latin typeface="Cambria Math"/>
                        </a:rPr>
                        <m:t>                  </m:t>
                      </m:r>
                    </m:oMath>
                  </m:oMathPara>
                </a14:m>
                <a:endParaRPr lang="cs-CZ" sz="2200" dirty="0"/>
              </a:p>
            </p:txBody>
          </p:sp>
        </mc:Choice>
        <mc:Fallback>
          <p:sp>
            <p:nvSpPr>
              <p:cNvPr id="11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643" y="4941168"/>
                <a:ext cx="6258645" cy="432048"/>
              </a:xfrm>
              <a:prstGeom prst="rect">
                <a:avLst/>
              </a:prstGeom>
              <a:blipFill rotWithShape="1">
                <a:blip r:embed="rId4"/>
                <a:stretch>
                  <a:fillRect l="-1168" t="-7143" b="-55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627784" y="5702479"/>
            <a:ext cx="3348994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800" dirty="0" smtClean="0"/>
              <a:t>( x – 3 )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= </a:t>
            </a:r>
            <a:r>
              <a:rPr lang="cs-CZ" sz="2800" dirty="0" smtClean="0"/>
              <a:t> 4 </a:t>
            </a:r>
            <a:r>
              <a:rPr lang="cs-CZ" sz="2800" dirty="0" smtClean="0"/>
              <a:t>( y - 1)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288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  <p:bldP spid="1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276872"/>
            <a:ext cx="7416824" cy="2376264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  <a:endParaRPr lang="it-IT" sz="1800" dirty="0"/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9366</TotalTime>
  <Words>396</Words>
  <Application>Microsoft Office PowerPoint</Application>
  <PresentationFormat>Předvádění na obrazovce (4:3)</PresentationFormat>
  <Paragraphs>69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Analytická geometrie</vt:lpstr>
      <vt:lpstr>Příklad 1</vt:lpstr>
      <vt:lpstr>Řešení</vt:lpstr>
      <vt:lpstr>Graf a charakteristiky</vt:lpstr>
      <vt:lpstr>Příklad 2</vt:lpstr>
      <vt:lpstr>Řešení</vt:lpstr>
      <vt:lpstr>Příklad 3</vt:lpstr>
      <vt:lpstr>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671</cp:revision>
  <dcterms:created xsi:type="dcterms:W3CDTF">2010-05-23T14:28:12Z</dcterms:created>
  <dcterms:modified xsi:type="dcterms:W3CDTF">2013-09-25T22:25:37Z</dcterms:modified>
</cp:coreProperties>
</file>