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9" r:id="rId6"/>
    <p:sldId id="267" r:id="rId7"/>
    <p:sldId id="268" r:id="rId8"/>
    <p:sldId id="259" r:id="rId9"/>
    <p:sldId id="270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3366FF"/>
    <a:srgbClr val="0C788E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8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23.8.2013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23.8.2013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Tečny kuželoseček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VY_32_INOVACE_AGEO_16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it-IT" sz="1800" dirty="0" smtClean="0"/>
              <a:t>[</a:t>
            </a:r>
            <a:r>
              <a:rPr lang="it-IT" sz="1800" dirty="0"/>
              <a:t>online]. [cit. 2013-05-26]. Dostupné z: http://www.karlin.mff.cuni.cz/katedry/kdm/diplomky/vera.setmanukova.dp/?page=konstrukceE&amp;pkonstrukce=1 </a:t>
            </a:r>
            <a:endParaRPr lang="cs-CZ" sz="1800" dirty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en-US" sz="1800" i="1" dirty="0"/>
              <a:t>Wikipedia: the free encyclopedia</a:t>
            </a:r>
            <a:r>
              <a:rPr lang="en-US" sz="1800" dirty="0"/>
              <a:t> [online]. San Francisco (CA): Wikimedia Foundation, 2001- [cit. 2013-05-26]. </a:t>
            </a:r>
            <a:r>
              <a:rPr lang="en-US" sz="1800" dirty="0" err="1"/>
              <a:t>Dostupné</a:t>
            </a:r>
            <a:r>
              <a:rPr lang="en-US" sz="1800" dirty="0"/>
              <a:t> z: http://cs.wikipedia.org/wiki/Soubor:Prouzkova_rozdilova_konstrukce_elipsy.jpg </a:t>
            </a:r>
            <a:endParaRPr lang="cs-CZ" sz="1800" dirty="0" smtClean="0"/>
          </a:p>
          <a:p>
            <a:r>
              <a:rPr lang="it-IT" sz="1800" dirty="0"/>
              <a:t>[online]. [cit. 2013-05-26]. Dostupné z: http://www.matweb.cz/elipsa</a:t>
            </a:r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10348405. </a:t>
            </a:r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132" y="1978425"/>
            <a:ext cx="6048672" cy="506239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/>
              <a:t>Tečna má s kuželosečkou 1 společný bod</a:t>
            </a:r>
          </a:p>
        </p:txBody>
      </p:sp>
      <p:pic>
        <p:nvPicPr>
          <p:cNvPr id="2" name="Picture 2" descr="http://www.matweb.cz/content/images/para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190" y="3214683"/>
            <a:ext cx="2881170" cy="282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6949801" y="3748294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</a:t>
            </a:r>
            <a:r>
              <a:rPr lang="cs-CZ" dirty="0"/>
              <a:t> ∩ </a:t>
            </a:r>
            <a:r>
              <a:rPr lang="cs-CZ" i="1" dirty="0"/>
              <a:t>e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{</a:t>
            </a:r>
            <a:r>
              <a:rPr lang="cs-CZ" i="1" dirty="0" smtClean="0"/>
              <a:t>T </a:t>
            </a:r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949801" y="4210475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</a:t>
            </a:r>
            <a:r>
              <a:rPr lang="cs-CZ" dirty="0"/>
              <a:t> ∩ </a:t>
            </a:r>
            <a:r>
              <a:rPr lang="cs-CZ" i="1" dirty="0"/>
              <a:t>h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{</a:t>
            </a:r>
            <a:r>
              <a:rPr lang="cs-CZ" i="1" dirty="0" smtClean="0"/>
              <a:t>T </a:t>
            </a:r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238533" y="2622103"/>
            <a:ext cx="2846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Bod dotyku</a:t>
            </a:r>
            <a:r>
              <a:rPr lang="cs-CZ" sz="2400" dirty="0" smtClean="0"/>
              <a:t> T[x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;y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9" name="Šipka doprava 8"/>
          <p:cNvSpPr/>
          <p:nvPr/>
        </p:nvSpPr>
        <p:spPr>
          <a:xfrm>
            <a:off x="2022645" y="2726035"/>
            <a:ext cx="448002" cy="253799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967267" y="4695176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</a:t>
            </a:r>
            <a:r>
              <a:rPr lang="cs-CZ" dirty="0"/>
              <a:t> ∩ </a:t>
            </a:r>
            <a:r>
              <a:rPr lang="cs-CZ" dirty="0" smtClean="0"/>
              <a:t>p </a:t>
            </a:r>
            <a:r>
              <a:rPr lang="cs-CZ" dirty="0"/>
              <a:t>= </a:t>
            </a:r>
            <a:r>
              <a:rPr lang="cs-CZ" dirty="0" smtClean="0"/>
              <a:t>{</a:t>
            </a:r>
            <a:r>
              <a:rPr lang="cs-CZ" i="1" dirty="0" smtClean="0"/>
              <a:t>T </a:t>
            </a:r>
            <a:r>
              <a:rPr lang="cs-CZ" dirty="0" smtClean="0"/>
              <a:t>}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929653" y="3248612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</a:t>
            </a:r>
            <a:r>
              <a:rPr lang="cs-CZ" dirty="0"/>
              <a:t> ∩ </a:t>
            </a:r>
            <a:r>
              <a:rPr lang="cs-CZ" i="1" dirty="0"/>
              <a:t>k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{</a:t>
            </a:r>
            <a:r>
              <a:rPr lang="cs-CZ" i="1" dirty="0" smtClean="0"/>
              <a:t>T </a:t>
            </a:r>
            <a:r>
              <a:rPr lang="cs-CZ" dirty="0" smtClean="0"/>
              <a:t>}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2915816" y="4094164"/>
            <a:ext cx="2448272" cy="2191694"/>
          </a:xfrm>
          <a:prstGeom prst="line">
            <a:avLst/>
          </a:prstGeom>
          <a:ln>
            <a:solidFill>
              <a:srgbClr val="422C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2656261" y="3909552"/>
            <a:ext cx="408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t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Kružnice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609028" y="3200195"/>
            <a:ext cx="3096346" cy="54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k</a:t>
            </a:r>
            <a:r>
              <a:rPr lang="cs-CZ" sz="2000" dirty="0" smtClean="0"/>
              <a:t>: (</a:t>
            </a:r>
            <a:r>
              <a:rPr lang="cs-CZ" sz="2200" i="1" dirty="0" smtClean="0"/>
              <a:t>x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i="1" dirty="0"/>
              <a:t>m</a:t>
            </a:r>
            <a:r>
              <a:rPr lang="cs-CZ" sz="2200" dirty="0"/>
              <a:t>)</a:t>
            </a:r>
            <a:r>
              <a:rPr lang="cs-CZ" sz="2200" baseline="30000" dirty="0"/>
              <a:t>2</a:t>
            </a:r>
            <a:r>
              <a:rPr lang="cs-CZ" sz="2200" dirty="0"/>
              <a:t> + (</a:t>
            </a:r>
            <a:r>
              <a:rPr lang="cs-CZ" sz="2200" i="1" dirty="0"/>
              <a:t>y</a:t>
            </a:r>
            <a:r>
              <a:rPr lang="cs-CZ" sz="2200" dirty="0"/>
              <a:t> - </a:t>
            </a:r>
            <a:r>
              <a:rPr lang="cs-CZ" sz="2200" i="1" dirty="0"/>
              <a:t>n</a:t>
            </a:r>
            <a:r>
              <a:rPr lang="cs-CZ" sz="2200" dirty="0"/>
              <a:t>)</a:t>
            </a:r>
            <a:r>
              <a:rPr lang="cs-CZ" sz="2200" baseline="30000" dirty="0"/>
              <a:t>2</a:t>
            </a:r>
            <a:r>
              <a:rPr lang="cs-CZ" sz="2200" dirty="0"/>
              <a:t> = </a:t>
            </a:r>
            <a:r>
              <a:rPr lang="cs-CZ" sz="2200" i="1" dirty="0" smtClean="0"/>
              <a:t>r</a:t>
            </a:r>
            <a:r>
              <a:rPr lang="cs-CZ" sz="2200" baseline="30000" dirty="0" smtClean="0"/>
              <a:t>2</a:t>
            </a:r>
            <a:endParaRPr lang="cs-CZ" sz="2200" b="1" dirty="0" smtClean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993260"/>
            <a:ext cx="4392489" cy="4376429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802444" y="2369742"/>
            <a:ext cx="2846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Bod dotyku</a:t>
            </a:r>
            <a:r>
              <a:rPr lang="cs-CZ" sz="2400" dirty="0" smtClean="0"/>
              <a:t> T[x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;y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922434" y="1889397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Střed</a:t>
            </a:r>
            <a:r>
              <a:rPr lang="cs-CZ" sz="2400" dirty="0" smtClean="0"/>
              <a:t>  S[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11" name="Šipka doprava 10"/>
          <p:cNvSpPr/>
          <p:nvPr/>
        </p:nvSpPr>
        <p:spPr>
          <a:xfrm>
            <a:off x="1695981" y="3907963"/>
            <a:ext cx="448002" cy="253799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43033" y="4219959"/>
            <a:ext cx="4256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t: (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</a:t>
            </a:r>
            <a:r>
              <a:rPr lang="cs-CZ" sz="2000" dirty="0"/>
              <a:t>- </a:t>
            </a:r>
            <a:r>
              <a:rPr lang="cs-CZ" sz="2000" i="1" dirty="0"/>
              <a:t>m</a:t>
            </a:r>
            <a:r>
              <a:rPr lang="cs-CZ" sz="2000" dirty="0"/>
              <a:t>)(</a:t>
            </a:r>
            <a:r>
              <a:rPr lang="cs-CZ" sz="2000" i="1" dirty="0"/>
              <a:t>x</a:t>
            </a:r>
            <a:r>
              <a:rPr lang="cs-CZ" sz="2000" dirty="0"/>
              <a:t> - </a:t>
            </a:r>
            <a:r>
              <a:rPr lang="cs-CZ" sz="2000" i="1" dirty="0"/>
              <a:t>m</a:t>
            </a:r>
            <a:r>
              <a:rPr lang="cs-CZ" sz="2000" dirty="0"/>
              <a:t>) + (</a:t>
            </a:r>
            <a:r>
              <a:rPr lang="cs-CZ" sz="2000" i="1" dirty="0"/>
              <a:t>y</a:t>
            </a:r>
            <a:r>
              <a:rPr lang="cs-CZ" sz="2000" baseline="-25000" dirty="0"/>
              <a:t>0</a:t>
            </a:r>
            <a:r>
              <a:rPr lang="cs-CZ" sz="2000" dirty="0"/>
              <a:t> - </a:t>
            </a:r>
            <a:r>
              <a:rPr lang="cs-CZ" sz="2000" i="1" dirty="0"/>
              <a:t>n</a:t>
            </a:r>
            <a:r>
              <a:rPr lang="cs-CZ" sz="2000" dirty="0"/>
              <a:t>)(</a:t>
            </a:r>
            <a:r>
              <a:rPr lang="cs-CZ" sz="2000" i="1" dirty="0"/>
              <a:t>y</a:t>
            </a:r>
            <a:r>
              <a:rPr lang="cs-CZ" sz="2000" dirty="0"/>
              <a:t> - </a:t>
            </a:r>
            <a:r>
              <a:rPr lang="cs-CZ" sz="2000" i="1" dirty="0"/>
              <a:t>n</a:t>
            </a:r>
            <a:r>
              <a:rPr lang="cs-CZ" sz="2000" dirty="0"/>
              <a:t>) = </a:t>
            </a:r>
            <a:r>
              <a:rPr lang="cs-CZ" sz="2000" i="1" dirty="0"/>
              <a:t>r</a:t>
            </a:r>
            <a:r>
              <a:rPr lang="cs-CZ" sz="2000" baseline="30000" dirty="0"/>
              <a:t>2</a:t>
            </a:r>
            <a:r>
              <a:rPr lang="cs-CZ" sz="2000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40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Elipsa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83880" y="4253629"/>
            <a:ext cx="448002" cy="253799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61673" y="188939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Střed</a:t>
            </a:r>
            <a:r>
              <a:rPr lang="cs-CZ" sz="2400" dirty="0" smtClean="0"/>
              <a:t> elipsy S[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551801" y="2351063"/>
            <a:ext cx="2846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Bod dotyku</a:t>
            </a:r>
            <a:r>
              <a:rPr lang="cs-CZ" sz="2400" dirty="0" smtClean="0"/>
              <a:t> T[x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;y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]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ástupný symbol pro obsah 2"/>
              <p:cNvSpPr txBox="1">
                <a:spLocks/>
              </p:cNvSpPr>
              <p:nvPr/>
            </p:nvSpPr>
            <p:spPr bwMode="auto">
              <a:xfrm>
                <a:off x="1044137" y="3284984"/>
                <a:ext cx="2675387" cy="6139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kern="0" dirty="0"/>
                  <a:t>e</a:t>
                </a:r>
                <a:r>
                  <a:rPr lang="cs-CZ" kern="0" dirty="0" smtClean="0"/>
                  <a:t>:</a:t>
                </a:r>
                <a:r>
                  <a:rPr lang="cs-CZ" kern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i="1" kern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</a:t>
                </a:r>
                <a:r>
                  <a:rPr lang="cs-CZ" kern="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𝑦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kern="0" dirty="0" smtClean="0"/>
                  <a:t> </a:t>
                </a:r>
                <a:endParaRPr lang="cs-CZ" kern="0" dirty="0"/>
              </a:p>
            </p:txBody>
          </p:sp>
        </mc:Choice>
        <mc:Fallback>
          <p:sp>
            <p:nvSpPr>
              <p:cNvPr id="1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4137" y="3284984"/>
                <a:ext cx="2675387" cy="613927"/>
              </a:xfrm>
              <a:prstGeom prst="rect">
                <a:avLst/>
              </a:prstGeom>
              <a:blipFill rotWithShape="1">
                <a:blip r:embed="rId2"/>
                <a:stretch>
                  <a:fillRect l="-22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Obrázek 18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952734"/>
            <a:ext cx="4578426" cy="406855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Zástupný symbol pro obsah 2"/>
              <p:cNvSpPr txBox="1">
                <a:spLocks/>
              </p:cNvSpPr>
              <p:nvPr/>
            </p:nvSpPr>
            <p:spPr bwMode="auto">
              <a:xfrm>
                <a:off x="1043608" y="4063840"/>
                <a:ext cx="3712068" cy="6333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kern="0" dirty="0" smtClean="0"/>
                  <a:t>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b="0" i="1" kern="0" baseline="-25000" smtClean="0">
                            <a:latin typeface="Cambria Math"/>
                          </a:rPr>
                          <m:t>0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𝑚</m:t>
                        </m:r>
                        <m:r>
                          <a:rPr lang="cs-CZ" b="0" i="1" kern="0" smtClean="0">
                            <a:latin typeface="Cambria Math"/>
                          </a:rPr>
                          <m:t>)(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</a:t>
                </a:r>
                <a:r>
                  <a:rPr lang="cs-CZ" kern="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𝑦</m:t>
                        </m:r>
                        <m:r>
                          <a:rPr lang="cs-CZ" b="0" i="1" kern="0" baseline="-25000" smtClean="0">
                            <a:latin typeface="Cambria Math"/>
                          </a:rPr>
                          <m:t>0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𝑛</m:t>
                        </m:r>
                        <m:r>
                          <a:rPr lang="cs-CZ" b="0" i="1" kern="0" smtClean="0">
                            <a:latin typeface="Cambria Math"/>
                          </a:rPr>
                          <m:t>)(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𝑦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𝑛</m:t>
                        </m:r>
                        <m:r>
                          <a:rPr lang="cs-CZ" b="0" i="1" kern="0" smtClean="0">
                            <a:latin typeface="Cambria Math"/>
                          </a:rPr>
                          <m:t>) </m:t>
                        </m:r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cs-CZ" kern="0" dirty="0"/>
              </a:p>
            </p:txBody>
          </p:sp>
        </mc:Choice>
        <mc:Fallback>
          <p:sp>
            <p:nvSpPr>
              <p:cNvPr id="1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4063840"/>
                <a:ext cx="3712068" cy="633376"/>
              </a:xfrm>
              <a:prstGeom prst="rect">
                <a:avLst/>
              </a:prstGeom>
              <a:blipFill rotWithShape="1">
                <a:blip r:embed="rId4"/>
                <a:stretch>
                  <a:fillRect l="-1642" t="-38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67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Elipsa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259199" y="4238204"/>
            <a:ext cx="448002" cy="253799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61673" y="1889398"/>
            <a:ext cx="2831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Střed</a:t>
            </a:r>
            <a:r>
              <a:rPr lang="cs-CZ" sz="2400" dirty="0" smtClean="0"/>
              <a:t> elipsy S[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551801" y="2351063"/>
            <a:ext cx="2846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Bod dotyku</a:t>
            </a:r>
            <a:r>
              <a:rPr lang="cs-CZ" sz="2400" dirty="0" smtClean="0"/>
              <a:t> T[x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;y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]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ástupný symbol pro obsah 2"/>
              <p:cNvSpPr txBox="1">
                <a:spLocks/>
              </p:cNvSpPr>
              <p:nvPr/>
            </p:nvSpPr>
            <p:spPr bwMode="auto">
              <a:xfrm>
                <a:off x="908906" y="3044369"/>
                <a:ext cx="3087030" cy="5501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2200" kern="0" dirty="0"/>
                  <a:t>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kern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200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200" b="0" i="1" kern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sz="2200" i="1" kern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sz="2200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200" b="0" i="1" kern="0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sz="2200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200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200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200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sz="2200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200" kern="0" dirty="0" smtClean="0"/>
                  <a:t> </a:t>
                </a:r>
                <a:r>
                  <a:rPr lang="cs-CZ" sz="2200" kern="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kern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sz="2200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200" i="1" kern="0">
                                <a:latin typeface="Cambria Math"/>
                              </a:rPr>
                              <m:t>𝑦</m:t>
                            </m:r>
                            <m:r>
                              <a:rPr lang="cs-CZ" sz="2200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sz="2200" b="0" i="1" kern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sz="2200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sz="2200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sz="2200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200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sz="2200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2200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sz="2200" kern="0" dirty="0" smtClean="0"/>
                  <a:t> </a:t>
                </a:r>
                <a:endParaRPr lang="cs-CZ" sz="2200" kern="0" dirty="0"/>
              </a:p>
            </p:txBody>
          </p:sp>
        </mc:Choice>
        <mc:Fallback>
          <p:sp>
            <p:nvSpPr>
              <p:cNvPr id="1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8906" y="3044369"/>
                <a:ext cx="3087030" cy="550168"/>
              </a:xfrm>
              <a:prstGeom prst="rect">
                <a:avLst/>
              </a:prstGeom>
              <a:blipFill rotWithShape="1">
                <a:blip r:embed="rId2"/>
                <a:stretch>
                  <a:fillRect l="-2367" b="-186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103591"/>
            <a:ext cx="4536504" cy="37983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ástupný symbol pro obsah 2"/>
              <p:cNvSpPr txBox="1">
                <a:spLocks/>
              </p:cNvSpPr>
              <p:nvPr/>
            </p:nvSpPr>
            <p:spPr bwMode="auto">
              <a:xfrm>
                <a:off x="822635" y="4102502"/>
                <a:ext cx="3677357" cy="5252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2200" kern="0" dirty="0"/>
                  <a:t>t</a:t>
                </a:r>
                <a:r>
                  <a:rPr lang="cs-CZ" sz="2200" kern="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kern="0" smtClean="0">
                            <a:latin typeface="Cambria Math"/>
                          </a:rPr>
                          <m:t>(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sz="2200" b="0" i="1" kern="0" baseline="-25000" smtClean="0">
                            <a:latin typeface="Cambria Math"/>
                          </a:rPr>
                          <m:t>0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𝑚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)(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cs-CZ" sz="2200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200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sz="2200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200" kern="0" dirty="0" smtClean="0"/>
                  <a:t> </a:t>
                </a:r>
                <a:r>
                  <a:rPr lang="cs-CZ" sz="2200" kern="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kern="0" smtClean="0">
                            <a:latin typeface="Cambria Math"/>
                          </a:rPr>
                          <m:t>(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𝑦</m:t>
                        </m:r>
                        <m:r>
                          <a:rPr lang="cs-CZ" sz="2200" b="0" i="1" kern="0" baseline="-25000" smtClean="0">
                            <a:latin typeface="Cambria Math"/>
                          </a:rPr>
                          <m:t>0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𝑛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)(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𝑦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𝑛</m:t>
                        </m:r>
                        <m:r>
                          <a:rPr lang="cs-CZ" sz="2200" b="0" i="1" kern="0" smtClean="0">
                            <a:latin typeface="Cambria Math"/>
                          </a:rPr>
                          <m:t>) </m:t>
                        </m:r>
                      </m:num>
                      <m:den>
                        <m:sSup>
                          <m:sSupPr>
                            <m:ctrlPr>
                              <a:rPr lang="cs-CZ" sz="2200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200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sz="2200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2200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cs-CZ" sz="2200" kern="0" dirty="0"/>
              </a:p>
            </p:txBody>
          </p:sp>
        </mc:Choice>
        <mc:Fallback>
          <p:sp>
            <p:nvSpPr>
              <p:cNvPr id="15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635" y="4102502"/>
                <a:ext cx="3677357" cy="525204"/>
              </a:xfrm>
              <a:prstGeom prst="rect">
                <a:avLst/>
              </a:prstGeom>
              <a:blipFill rotWithShape="1">
                <a:blip r:embed="rId4"/>
                <a:stretch>
                  <a:fillRect l="-1824" b="-34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49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Hyperbola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02771" y="4139961"/>
            <a:ext cx="448002" cy="253799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Zástupný symbol pro obsah 2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2104455"/>
            <a:ext cx="4137195" cy="3844825"/>
          </a:xfrm>
        </p:spPr>
      </p:pic>
      <p:sp>
        <p:nvSpPr>
          <p:cNvPr id="11" name="Obdélník 10"/>
          <p:cNvSpPr/>
          <p:nvPr/>
        </p:nvSpPr>
        <p:spPr>
          <a:xfrm>
            <a:off x="561673" y="1889398"/>
            <a:ext cx="3379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Střed</a:t>
            </a:r>
            <a:r>
              <a:rPr lang="cs-CZ" sz="2400" dirty="0" smtClean="0"/>
              <a:t> </a:t>
            </a:r>
            <a:r>
              <a:rPr lang="cs-CZ" sz="2400" dirty="0" smtClean="0"/>
              <a:t>hyperboly</a:t>
            </a:r>
            <a:r>
              <a:rPr lang="cs-CZ" sz="2400" dirty="0" smtClean="0"/>
              <a:t> S[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551801" y="2351063"/>
            <a:ext cx="2846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Bod dotyku</a:t>
            </a:r>
            <a:r>
              <a:rPr lang="cs-CZ" sz="2400" dirty="0" smtClean="0"/>
              <a:t> T[x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;y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]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ástupný symbol pro obsah 2"/>
              <p:cNvSpPr txBox="1">
                <a:spLocks/>
              </p:cNvSpPr>
              <p:nvPr/>
            </p:nvSpPr>
            <p:spPr bwMode="auto">
              <a:xfrm>
                <a:off x="1002822" y="3254249"/>
                <a:ext cx="2675387" cy="6139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0000" lnSpcReduction="2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kern="0" smtClean="0">
                        <a:latin typeface="Cambria Math"/>
                      </a:rPr>
                      <m:t>h</m:t>
                    </m:r>
                    <m:r>
                      <a:rPr lang="cs-CZ" b="0" i="1" kern="0" smtClean="0">
                        <a:latin typeface="Cambria Math"/>
                      </a:rPr>
                      <m:t>:</m:t>
                    </m:r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i="1" kern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𝑦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kern="0" dirty="0" smtClean="0"/>
                  <a:t> </a:t>
                </a:r>
                <a:endParaRPr lang="cs-CZ" kern="0" dirty="0"/>
              </a:p>
            </p:txBody>
          </p:sp>
        </mc:Choice>
        <mc:Fallback>
          <p:sp>
            <p:nvSpPr>
              <p:cNvPr id="13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2822" y="3254249"/>
                <a:ext cx="2675387" cy="6139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Zástupný symbol pro obsah 2"/>
              <p:cNvSpPr txBox="1">
                <a:spLocks/>
              </p:cNvSpPr>
              <p:nvPr/>
            </p:nvSpPr>
            <p:spPr bwMode="auto">
              <a:xfrm>
                <a:off x="976927" y="4077072"/>
                <a:ext cx="3712068" cy="6333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kern="0" dirty="0" smtClean="0"/>
                  <a:t>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b="0" i="1" kern="0" baseline="-25000" smtClean="0">
                            <a:latin typeface="Cambria Math"/>
                          </a:rPr>
                          <m:t>0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𝑚</m:t>
                        </m:r>
                        <m:r>
                          <a:rPr lang="cs-CZ" b="0" i="1" kern="0" smtClean="0">
                            <a:latin typeface="Cambria Math"/>
                          </a:rPr>
                          <m:t>)(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𝑦</m:t>
                        </m:r>
                        <m:r>
                          <a:rPr lang="cs-CZ" b="0" i="1" kern="0" baseline="-25000" smtClean="0">
                            <a:latin typeface="Cambria Math"/>
                          </a:rPr>
                          <m:t>0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𝑛</m:t>
                        </m:r>
                        <m:r>
                          <a:rPr lang="cs-CZ" b="0" i="1" kern="0" smtClean="0">
                            <a:latin typeface="Cambria Math"/>
                          </a:rPr>
                          <m:t>)(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𝑦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𝑛</m:t>
                        </m:r>
                        <m:r>
                          <a:rPr lang="cs-CZ" b="0" i="1" kern="0" smtClean="0">
                            <a:latin typeface="Cambria Math"/>
                          </a:rPr>
                          <m:t>) </m:t>
                        </m:r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cs-CZ" kern="0" dirty="0"/>
              </a:p>
            </p:txBody>
          </p:sp>
        </mc:Choice>
        <mc:Fallback>
          <p:sp>
            <p:nvSpPr>
              <p:cNvPr id="1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6927" y="4077072"/>
                <a:ext cx="3712068" cy="633376"/>
              </a:xfrm>
              <a:prstGeom prst="rect">
                <a:avLst/>
              </a:prstGeom>
              <a:blipFill rotWithShape="1">
                <a:blip r:embed="rId4"/>
                <a:stretch>
                  <a:fillRect l="-1642" t="-38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9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Šipka doprava 20"/>
          <p:cNvSpPr/>
          <p:nvPr/>
        </p:nvSpPr>
        <p:spPr>
          <a:xfrm>
            <a:off x="551801" y="3972312"/>
            <a:ext cx="340484" cy="252755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Hyperbola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61673" y="1889398"/>
            <a:ext cx="3379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Střed</a:t>
            </a:r>
            <a:r>
              <a:rPr lang="cs-CZ" sz="2400" dirty="0" smtClean="0"/>
              <a:t> </a:t>
            </a:r>
            <a:r>
              <a:rPr lang="cs-CZ" sz="2400" dirty="0" smtClean="0"/>
              <a:t>hyperboly</a:t>
            </a:r>
            <a:r>
              <a:rPr lang="cs-CZ" sz="2400" dirty="0" smtClean="0"/>
              <a:t> S[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551801" y="2351063"/>
            <a:ext cx="2846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Bod dotyku</a:t>
            </a:r>
            <a:r>
              <a:rPr lang="cs-CZ" sz="2400" dirty="0" smtClean="0"/>
              <a:t> T[x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;y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]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ástupný symbol pro obsah 2"/>
              <p:cNvSpPr txBox="1">
                <a:spLocks/>
              </p:cNvSpPr>
              <p:nvPr/>
            </p:nvSpPr>
            <p:spPr bwMode="auto">
              <a:xfrm>
                <a:off x="1041848" y="3140968"/>
                <a:ext cx="2419100" cy="742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55000" lnSpcReduction="2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kern="0" dirty="0"/>
                  <a:t>h</a:t>
                </a:r>
                <a:r>
                  <a:rPr lang="cs-CZ" kern="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cs-CZ" i="1" kern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 kern="0">
                                <a:latin typeface="Cambria Math"/>
                              </a:rPr>
                              <m:t>𝑦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kern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r>
                  <a:rPr lang="cs-CZ" kern="0" dirty="0" smtClean="0"/>
                  <a:t> </a:t>
                </a:r>
                <a:endParaRPr lang="cs-CZ" kern="0" dirty="0"/>
              </a:p>
            </p:txBody>
          </p:sp>
        </mc:Choice>
        <mc:Fallback>
          <p:sp>
            <p:nvSpPr>
              <p:cNvPr id="1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1848" y="3140968"/>
                <a:ext cx="2419100" cy="742367"/>
              </a:xfrm>
              <a:prstGeom prst="rect">
                <a:avLst/>
              </a:prstGeom>
              <a:blipFill rotWithShape="1">
                <a:blip r:embed="rId2"/>
                <a:stretch>
                  <a:fillRect l="-22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ástupný symbol pro obsah 2"/>
              <p:cNvSpPr txBox="1">
                <a:spLocks/>
              </p:cNvSpPr>
              <p:nvPr/>
            </p:nvSpPr>
            <p:spPr bwMode="auto">
              <a:xfrm>
                <a:off x="1041848" y="3908379"/>
                <a:ext cx="3712068" cy="6333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kern="0" dirty="0"/>
                  <a:t>t</a:t>
                </a:r>
                <a:r>
                  <a:rPr lang="cs-CZ" kern="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b="0" i="1" kern="0" baseline="-25000" smtClean="0">
                            <a:latin typeface="Cambria Math"/>
                          </a:rPr>
                          <m:t>0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𝑚</m:t>
                        </m:r>
                        <m:r>
                          <a:rPr lang="cs-CZ" b="0" i="1" kern="0" smtClean="0">
                            <a:latin typeface="Cambria Math"/>
                          </a:rPr>
                          <m:t>)(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𝑥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cs-CZ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i="1" kern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kern="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kern="0" smtClean="0">
                            <a:latin typeface="Cambria Math"/>
                          </a:rPr>
                          <m:t>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𝑦</m:t>
                        </m:r>
                        <m:r>
                          <a:rPr lang="cs-CZ" b="0" i="1" kern="0" baseline="-25000" smtClean="0">
                            <a:latin typeface="Cambria Math"/>
                          </a:rPr>
                          <m:t>0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𝑛</m:t>
                        </m:r>
                        <m:r>
                          <a:rPr lang="cs-CZ" b="0" i="1" kern="0" smtClean="0">
                            <a:latin typeface="Cambria Math"/>
                          </a:rPr>
                          <m:t>)(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𝑦</m:t>
                        </m:r>
                        <m:r>
                          <a:rPr lang="cs-CZ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b="0" i="1" kern="0" smtClean="0">
                            <a:latin typeface="Cambria Math"/>
                          </a:rPr>
                          <m:t>𝑛</m:t>
                        </m:r>
                        <m:r>
                          <a:rPr lang="cs-CZ" b="0" i="1" kern="0" smtClean="0">
                            <a:latin typeface="Cambria Math"/>
                          </a:rPr>
                          <m:t>) </m:t>
                        </m:r>
                      </m:num>
                      <m:den>
                        <m:sSup>
                          <m:sSupPr>
                            <m:ctrlPr>
                              <a:rPr lang="cs-CZ" i="1" ker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kern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i="1" ker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i="1" kern="0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cs-CZ" kern="0" dirty="0"/>
              </a:p>
            </p:txBody>
          </p:sp>
        </mc:Choice>
        <mc:Fallback>
          <p:sp>
            <p:nvSpPr>
              <p:cNvPr id="15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1848" y="3908379"/>
                <a:ext cx="3712068" cy="633376"/>
              </a:xfrm>
              <a:prstGeom prst="rect">
                <a:avLst/>
              </a:prstGeom>
              <a:blipFill rotWithShape="1">
                <a:blip r:embed="rId3"/>
                <a:stretch>
                  <a:fillRect l="-1806" t="-38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916" y="2438768"/>
            <a:ext cx="4149632" cy="293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1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Parabola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940128"/>
            <a:ext cx="4524632" cy="389828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ástupný symbol pro obsah 1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3060046"/>
                <a:ext cx="4924746" cy="1243417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marL="0" indent="0">
                  <a:buNone/>
                </a:pPr>
                <a:r>
                  <a:rPr lang="cs-CZ" sz="2200" dirty="0" smtClean="0"/>
                  <a:t>p:(x-m)</a:t>
                </a:r>
                <a:r>
                  <a:rPr lang="cs-CZ" sz="2200" baseline="30000" dirty="0" smtClean="0"/>
                  <a:t>2</a:t>
                </a:r>
                <a:r>
                  <a:rPr lang="cs-CZ" sz="2200" dirty="0" smtClean="0"/>
                  <a:t>= </a:t>
                </a:r>
                <a14:m>
                  <m:oMath xmlns:m="http://schemas.openxmlformats.org/officeDocument/2006/math">
                    <m:r>
                      <a:rPr lang="cs-CZ" sz="2200" b="0" i="1" smtClean="0">
                        <a:ea typeface="Cambria Math"/>
                      </a:rPr>
                      <m:t>±</m:t>
                    </m:r>
                  </m:oMath>
                </a14:m>
                <a:r>
                  <a:rPr lang="cs-CZ" sz="2200" dirty="0" smtClean="0"/>
                  <a:t>2p(y-m)</a:t>
                </a:r>
              </a:p>
              <a:p>
                <a:pPr marL="0" indent="0">
                  <a:buNone/>
                </a:pPr>
                <a:endParaRPr lang="cs-CZ" sz="2200" dirty="0" smtClean="0"/>
              </a:p>
              <a:p>
                <a:pPr marL="0" indent="0">
                  <a:buNone/>
                </a:pPr>
                <a:r>
                  <a:rPr lang="cs-CZ" sz="2200" dirty="0" smtClean="0"/>
                  <a:t>t: (</a:t>
                </a:r>
                <a:r>
                  <a:rPr lang="cs-CZ" sz="2200" i="1" dirty="0" smtClean="0"/>
                  <a:t>x</a:t>
                </a:r>
                <a:r>
                  <a:rPr lang="cs-CZ" sz="2200" baseline="-25000" dirty="0" smtClean="0"/>
                  <a:t>0</a:t>
                </a:r>
                <a:r>
                  <a:rPr lang="cs-CZ" sz="2200" dirty="0" smtClean="0"/>
                  <a:t> </a:t>
                </a:r>
                <a:r>
                  <a:rPr lang="cs-CZ" sz="2200" dirty="0"/>
                  <a:t>- </a:t>
                </a:r>
                <a:r>
                  <a:rPr lang="cs-CZ" sz="2200" i="1" dirty="0"/>
                  <a:t>m</a:t>
                </a:r>
                <a:r>
                  <a:rPr lang="cs-CZ" sz="2200" dirty="0"/>
                  <a:t>)(</a:t>
                </a:r>
                <a:r>
                  <a:rPr lang="cs-CZ" sz="2200" i="1" dirty="0"/>
                  <a:t>x</a:t>
                </a:r>
                <a:r>
                  <a:rPr lang="cs-CZ" sz="2200" dirty="0"/>
                  <a:t> - </a:t>
                </a:r>
                <a:r>
                  <a:rPr lang="cs-CZ" sz="2200" i="1" dirty="0"/>
                  <a:t>m</a:t>
                </a:r>
                <a:r>
                  <a:rPr lang="cs-CZ" sz="2200" dirty="0"/>
                  <a:t>) = ±</a:t>
                </a:r>
                <a:r>
                  <a:rPr lang="cs-CZ" sz="2200" i="1" dirty="0"/>
                  <a:t>p</a:t>
                </a:r>
                <a:r>
                  <a:rPr lang="cs-CZ" sz="2200" dirty="0"/>
                  <a:t>(</a:t>
                </a:r>
                <a:r>
                  <a:rPr lang="cs-CZ" sz="2200" i="1" dirty="0"/>
                  <a:t>y</a:t>
                </a:r>
                <a:r>
                  <a:rPr lang="cs-CZ" sz="2200" baseline="-25000" dirty="0"/>
                  <a:t>0</a:t>
                </a:r>
                <a:r>
                  <a:rPr lang="cs-CZ" sz="2200" dirty="0"/>
                  <a:t> - </a:t>
                </a:r>
                <a:r>
                  <a:rPr lang="cs-CZ" sz="2200" i="1" dirty="0"/>
                  <a:t>n</a:t>
                </a:r>
                <a:r>
                  <a:rPr lang="cs-CZ" sz="2200" dirty="0"/>
                  <a:t>) ± </a:t>
                </a:r>
                <a:r>
                  <a:rPr lang="cs-CZ" sz="2200" i="1" dirty="0"/>
                  <a:t>p</a:t>
                </a:r>
                <a:r>
                  <a:rPr lang="cs-CZ" sz="2200" dirty="0"/>
                  <a:t>(</a:t>
                </a:r>
                <a:r>
                  <a:rPr lang="cs-CZ" sz="2200" i="1" dirty="0"/>
                  <a:t>y</a:t>
                </a:r>
                <a:r>
                  <a:rPr lang="cs-CZ" sz="2200" dirty="0"/>
                  <a:t> - </a:t>
                </a:r>
                <a:r>
                  <a:rPr lang="cs-CZ" sz="2200" i="1" dirty="0"/>
                  <a:t>n</a:t>
                </a:r>
                <a:r>
                  <a:rPr lang="cs-CZ" sz="2200" dirty="0" smtClean="0"/>
                  <a:t>) </a:t>
                </a:r>
                <a:endParaRPr lang="cs-CZ" sz="2200" dirty="0"/>
              </a:p>
            </p:txBody>
          </p:sp>
        </mc:Choice>
        <mc:Fallback>
          <p:sp>
            <p:nvSpPr>
              <p:cNvPr id="12" name="Zástupný symbol pro obsah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3060046"/>
                <a:ext cx="4924746" cy="1243417"/>
              </a:xfrm>
              <a:prstGeom prst="rect">
                <a:avLst/>
              </a:prstGeom>
              <a:blipFill rotWithShape="1">
                <a:blip r:embed="rId3"/>
                <a:stretch>
                  <a:fillRect l="-1485" t="-1961" r="-743"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délník 12"/>
          <p:cNvSpPr/>
          <p:nvPr/>
        </p:nvSpPr>
        <p:spPr>
          <a:xfrm>
            <a:off x="561673" y="1889398"/>
            <a:ext cx="335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Vrchol </a:t>
            </a:r>
            <a:r>
              <a:rPr lang="cs-CZ" sz="2400" dirty="0" smtClean="0"/>
              <a:t>pa</a:t>
            </a:r>
            <a:r>
              <a:rPr lang="cs-CZ" sz="2400" dirty="0" smtClean="0"/>
              <a:t>raboly</a:t>
            </a:r>
            <a:r>
              <a:rPr lang="cs-CZ" sz="2400" dirty="0" smtClean="0"/>
              <a:t> V[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551801" y="2351063"/>
            <a:ext cx="2846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Bod dotyku</a:t>
            </a:r>
            <a:r>
              <a:rPr lang="cs-CZ" sz="2400" dirty="0" smtClean="0"/>
              <a:t> T[x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;y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16" name="Šipka doprava 15"/>
          <p:cNvSpPr/>
          <p:nvPr/>
        </p:nvSpPr>
        <p:spPr>
          <a:xfrm>
            <a:off x="1884783" y="3636517"/>
            <a:ext cx="340484" cy="252755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Parabola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06" y="1940128"/>
            <a:ext cx="4309402" cy="3898289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561673" y="1889398"/>
            <a:ext cx="335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Vrchol </a:t>
            </a:r>
            <a:r>
              <a:rPr lang="cs-CZ" sz="2400" dirty="0" smtClean="0"/>
              <a:t>pa</a:t>
            </a:r>
            <a:r>
              <a:rPr lang="cs-CZ" sz="2400" dirty="0" smtClean="0"/>
              <a:t>raboly</a:t>
            </a:r>
            <a:r>
              <a:rPr lang="cs-CZ" sz="2400" dirty="0" smtClean="0"/>
              <a:t> V[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14" name="Obdélník 13"/>
          <p:cNvSpPr/>
          <p:nvPr/>
        </p:nvSpPr>
        <p:spPr>
          <a:xfrm>
            <a:off x="551801" y="2351063"/>
            <a:ext cx="2846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Bod dotyku</a:t>
            </a:r>
            <a:r>
              <a:rPr lang="cs-CZ" sz="2400" dirty="0" smtClean="0"/>
              <a:t> T[x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;y</a:t>
            </a:r>
            <a:r>
              <a:rPr lang="cs-CZ" sz="2400" baseline="-25000" dirty="0" smtClean="0"/>
              <a:t>0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47897" y="2996952"/>
            <a:ext cx="29514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p: (</a:t>
            </a:r>
            <a:r>
              <a:rPr lang="cs-CZ" sz="2200" i="1" dirty="0" smtClean="0"/>
              <a:t>y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i="1" dirty="0"/>
              <a:t>n</a:t>
            </a:r>
            <a:r>
              <a:rPr lang="cs-CZ" sz="2200" dirty="0"/>
              <a:t>)</a:t>
            </a:r>
            <a:r>
              <a:rPr lang="cs-CZ" sz="2200" baseline="30000" dirty="0"/>
              <a:t>2</a:t>
            </a:r>
            <a:r>
              <a:rPr lang="cs-CZ" sz="2200" dirty="0"/>
              <a:t> = ±2</a:t>
            </a:r>
            <a:r>
              <a:rPr lang="cs-CZ" sz="2200" i="1" dirty="0"/>
              <a:t>p</a:t>
            </a:r>
            <a:r>
              <a:rPr lang="cs-CZ" sz="2200" dirty="0"/>
              <a:t>(</a:t>
            </a:r>
            <a:r>
              <a:rPr lang="cs-CZ" sz="2200" i="1" dirty="0"/>
              <a:t>x</a:t>
            </a:r>
            <a:r>
              <a:rPr lang="cs-CZ" sz="2200" dirty="0"/>
              <a:t> - </a:t>
            </a:r>
            <a:r>
              <a:rPr lang="cs-CZ" sz="2200" i="1" dirty="0"/>
              <a:t>m</a:t>
            </a:r>
            <a:r>
              <a:rPr lang="cs-CZ" sz="2200" dirty="0"/>
              <a:t>)</a:t>
            </a:r>
            <a:endParaRPr lang="cs-CZ" sz="2200" dirty="0"/>
          </a:p>
        </p:txBody>
      </p:sp>
      <p:sp>
        <p:nvSpPr>
          <p:cNvPr id="3" name="Obdélník 2"/>
          <p:cNvSpPr/>
          <p:nvPr/>
        </p:nvSpPr>
        <p:spPr>
          <a:xfrm>
            <a:off x="323528" y="3889272"/>
            <a:ext cx="4752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t</a:t>
            </a:r>
            <a:r>
              <a:rPr lang="cs-CZ" sz="2200" dirty="0" smtClean="0"/>
              <a:t>:(</a:t>
            </a:r>
            <a:r>
              <a:rPr lang="cs-CZ" sz="2200" i="1" dirty="0" smtClean="0"/>
              <a:t>y</a:t>
            </a:r>
            <a:r>
              <a:rPr lang="cs-CZ" sz="2200" baseline="-25000" dirty="0" smtClean="0"/>
              <a:t>0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i="1" dirty="0"/>
              <a:t>n</a:t>
            </a:r>
            <a:r>
              <a:rPr lang="cs-CZ" sz="2200" dirty="0"/>
              <a:t>)(</a:t>
            </a:r>
            <a:r>
              <a:rPr lang="cs-CZ" sz="2200" i="1" dirty="0"/>
              <a:t>y</a:t>
            </a:r>
            <a:r>
              <a:rPr lang="cs-CZ" sz="2200" dirty="0"/>
              <a:t> - </a:t>
            </a:r>
            <a:r>
              <a:rPr lang="cs-CZ" sz="2200" i="1" dirty="0"/>
              <a:t>n</a:t>
            </a:r>
            <a:r>
              <a:rPr lang="cs-CZ" sz="2200" dirty="0"/>
              <a:t>) = ±</a:t>
            </a:r>
            <a:r>
              <a:rPr lang="cs-CZ" sz="2200" i="1" dirty="0"/>
              <a:t>p</a:t>
            </a:r>
            <a:r>
              <a:rPr lang="cs-CZ" sz="2200" dirty="0"/>
              <a:t>(</a:t>
            </a:r>
            <a:r>
              <a:rPr lang="cs-CZ" sz="2200" i="1" dirty="0"/>
              <a:t>x</a:t>
            </a:r>
            <a:r>
              <a:rPr lang="cs-CZ" sz="2200" baseline="-25000" dirty="0"/>
              <a:t>0</a:t>
            </a:r>
            <a:r>
              <a:rPr lang="cs-CZ" sz="2200" dirty="0"/>
              <a:t> - </a:t>
            </a:r>
            <a:r>
              <a:rPr lang="cs-CZ" sz="2200" i="1" dirty="0"/>
              <a:t>m</a:t>
            </a:r>
            <a:r>
              <a:rPr lang="cs-CZ" sz="2200" dirty="0"/>
              <a:t>) ± </a:t>
            </a:r>
            <a:r>
              <a:rPr lang="cs-CZ" sz="2200" i="1" dirty="0"/>
              <a:t>p</a:t>
            </a:r>
            <a:r>
              <a:rPr lang="cs-CZ" sz="2200" dirty="0"/>
              <a:t>(</a:t>
            </a:r>
            <a:r>
              <a:rPr lang="cs-CZ" sz="2200" i="1" dirty="0"/>
              <a:t>x</a:t>
            </a:r>
            <a:r>
              <a:rPr lang="cs-CZ" sz="2200" dirty="0"/>
              <a:t> - </a:t>
            </a:r>
            <a:r>
              <a:rPr lang="cs-CZ" sz="2200" i="1" dirty="0"/>
              <a:t>m</a:t>
            </a:r>
            <a:r>
              <a:rPr lang="cs-CZ" sz="2200" dirty="0" smtClean="0"/>
              <a:t>)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</p:txBody>
      </p:sp>
      <p:sp>
        <p:nvSpPr>
          <p:cNvPr id="15" name="Šipka doprava 14"/>
          <p:cNvSpPr/>
          <p:nvPr/>
        </p:nvSpPr>
        <p:spPr>
          <a:xfrm>
            <a:off x="2164590" y="3501008"/>
            <a:ext cx="340484" cy="252755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85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10686</TotalTime>
  <Words>567</Words>
  <Application>Microsoft Office PowerPoint</Application>
  <PresentationFormat>Předvádění na obrazovce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Analytická geometrie</vt:lpstr>
      <vt:lpstr>Definice</vt:lpstr>
      <vt:lpstr>Kružnice</vt:lpstr>
      <vt:lpstr>Elipsa</vt:lpstr>
      <vt:lpstr>Elipsa</vt:lpstr>
      <vt:lpstr>Hyperbola</vt:lpstr>
      <vt:lpstr>Hyperbola</vt:lpstr>
      <vt:lpstr>Parabola</vt:lpstr>
      <vt:lpstr>Parabola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656</cp:revision>
  <dcterms:created xsi:type="dcterms:W3CDTF">2010-05-23T14:28:12Z</dcterms:created>
  <dcterms:modified xsi:type="dcterms:W3CDTF">2013-08-25T23:25:38Z</dcterms:modified>
</cp:coreProperties>
</file>