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69" r:id="rId3"/>
    <p:sldId id="270" r:id="rId4"/>
    <p:sldId id="260" r:id="rId5"/>
    <p:sldId id="259" r:id="rId6"/>
    <p:sldId id="261" r:id="rId7"/>
    <p:sldId id="268" r:id="rId8"/>
    <p:sldId id="265" r:id="rId9"/>
    <p:sldId id="267" r:id="rId10"/>
    <p:sldId id="264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33CC"/>
    <a:srgbClr val="FF3399"/>
    <a:srgbClr val="000099"/>
    <a:srgbClr val="025198"/>
    <a:srgbClr val="422C16"/>
    <a:srgbClr val="0C788E"/>
    <a:srgbClr val="1C1C1C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1575" autoAdjust="0"/>
    <p:restoredTop sz="94676" autoAdjust="0"/>
  </p:normalViewPr>
  <p:slideViewPr>
    <p:cSldViewPr>
      <p:cViewPr>
        <p:scale>
          <a:sx n="100" d="100"/>
          <a:sy n="100" d="100"/>
        </p:scale>
        <p:origin x="-972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C7AF0-2046-4333-B50C-BCC56C3C335F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ECAA8-F88E-49F5-A854-092AA515FA5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631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FA3C7-6478-4408-BE38-333D6315F681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F4610-0617-48A2-88E3-168EF5C2C3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61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F4610-0617-48A2-88E3-168EF5C2C32E}" type="slidenum">
              <a:rPr lang="cs-CZ" smtClean="0">
                <a:solidFill>
                  <a:prstClr val="black"/>
                </a:solidFill>
              </a:rPr>
              <a:pPr/>
              <a:t>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70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161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648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03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948D7-217B-42B3-9B3E-CC725A00947F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770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49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252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68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13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52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65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702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32B3D-0D89-4B9C-A18B-4D1DA1F151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26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46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C0463-8D9C-450B-A9A2-6CA0597A71DD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30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8BFDA-E500-44F2-85FC-B2426E4B1CCB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25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66CE3-F1DB-4D75-B7FD-C25BB1B2707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90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49CBA-DBB3-4C32-94E5-A572CD1F54E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582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92895-68B5-48A6-92A6-018F1FE7C68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08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84CB9-8E75-4F4E-B8CC-E8D87C00B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810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8C222-FD71-4F18-B6AC-9E757B9C42F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480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BFFE5-D54F-4522-8F30-F6D4599B6F7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47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45651-017E-4E57-A438-00B4FFD208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0635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8C26F1A-DB4D-4325-814D-D6D3B62D6DEF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878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tm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179388" y="2205038"/>
            <a:ext cx="5040312" cy="544512"/>
          </a:xfrm>
          <a:noFill/>
        </p:spPr>
        <p:txBody>
          <a:bodyPr/>
          <a:lstStyle/>
          <a:p>
            <a:pPr algn="l" eaLnBrk="1" hangingPunct="1"/>
            <a:r>
              <a:rPr lang="cs-CZ" sz="3600" b="1" dirty="0" smtClean="0">
                <a:solidFill>
                  <a:schemeClr val="bg1"/>
                </a:solidFill>
              </a:rPr>
              <a:t>Analytická geometrie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051" name="Rectangle 115"/>
          <p:cNvSpPr>
            <a:spLocks noGrp="1" noChangeArrowheads="1"/>
          </p:cNvSpPr>
          <p:nvPr>
            <p:ph type="subTitle" idx="1"/>
          </p:nvPr>
        </p:nvSpPr>
        <p:spPr>
          <a:xfrm>
            <a:off x="285750" y="3094038"/>
            <a:ext cx="3992563" cy="47942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Parabola </a:t>
            </a:r>
            <a:r>
              <a:rPr lang="cs-CZ" smtClean="0">
                <a:solidFill>
                  <a:schemeClr val="bg1"/>
                </a:solidFill>
              </a:rPr>
              <a:t>a přímka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2052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5013325"/>
            <a:ext cx="48958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285750" y="260350"/>
            <a:ext cx="27401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dirty="0" smtClean="0">
                <a:solidFill>
                  <a:srgbClr val="FFFFFF"/>
                </a:solidFill>
                <a:latin typeface="Calibri" pitchFamily="34" charset="0"/>
              </a:rPr>
              <a:t>VY_32_INOVACE_AGEO_15</a:t>
            </a:r>
            <a:endParaRPr lang="cs-CZ" dirty="0">
              <a:solidFill>
                <a:srgbClr val="FFFF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01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Definice</a:t>
            </a:r>
          </a:p>
        </p:txBody>
      </p:sp>
      <p:pic>
        <p:nvPicPr>
          <p:cNvPr id="1026" name="Picture 2" descr="Obr. 5.17: Vzájemná poloha paraboly a p&amp;rcaron;ímk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79" y="2492896"/>
            <a:ext cx="8496944" cy="2242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51520" y="1844824"/>
            <a:ext cx="8676456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 eaLnBrk="1" hangingPunct="1">
              <a:buFontTx/>
              <a:buNone/>
              <a:defRPr/>
            </a:pPr>
            <a:r>
              <a:rPr lang="cs-CZ" sz="2800" kern="0" dirty="0" smtClean="0">
                <a:solidFill>
                  <a:srgbClr val="000000"/>
                </a:solidFill>
              </a:rPr>
              <a:t>Podle počtu společných bodů </a:t>
            </a:r>
          </a:p>
        </p:txBody>
      </p:sp>
    </p:spTree>
    <p:extLst>
      <p:ext uri="{BB962C8B-B14F-4D97-AF65-F5344CB8AC3E}">
        <p14:creationId xmlns:p14="http://schemas.microsoft.com/office/powerpoint/2010/main" val="54833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eaLnBrk="1" hangingPunct="1"/>
            <a:r>
              <a:rPr lang="cs-CZ" dirty="0" smtClean="0">
                <a:solidFill>
                  <a:schemeClr val="bg1"/>
                </a:solidFill>
              </a:rPr>
              <a:t>2 společné body</a:t>
            </a:r>
          </a:p>
        </p:txBody>
      </p:sp>
      <p:sp>
        <p:nvSpPr>
          <p:cNvPr id="7" name="Obdélník 6"/>
          <p:cNvSpPr/>
          <p:nvPr/>
        </p:nvSpPr>
        <p:spPr>
          <a:xfrm>
            <a:off x="1932677" y="1988840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sz="2400" dirty="0"/>
          </a:p>
        </p:txBody>
      </p:sp>
      <p:sp>
        <p:nvSpPr>
          <p:cNvPr id="10" name="Rectangle 3"/>
          <p:cNvSpPr txBox="1">
            <a:spLocks noChangeAspect="1" noChangeArrowheads="1"/>
          </p:cNvSpPr>
          <p:nvPr/>
        </p:nvSpPr>
        <p:spPr bwMode="auto">
          <a:xfrm>
            <a:off x="1043608" y="2025574"/>
            <a:ext cx="2075586" cy="392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cs-CZ" sz="2000" kern="0" dirty="0"/>
              <a:t>2</a:t>
            </a:r>
            <a:r>
              <a:rPr lang="cs-CZ" sz="2000" kern="0" dirty="0" smtClean="0"/>
              <a:t> společné body</a:t>
            </a:r>
          </a:p>
        </p:txBody>
      </p:sp>
      <p:sp>
        <p:nvSpPr>
          <p:cNvPr id="11" name="Rectangle 3"/>
          <p:cNvSpPr txBox="1">
            <a:spLocks noChangeAspect="1" noChangeArrowheads="1"/>
          </p:cNvSpPr>
          <p:nvPr/>
        </p:nvSpPr>
        <p:spPr bwMode="auto">
          <a:xfrm>
            <a:off x="5940152" y="2006700"/>
            <a:ext cx="2075586" cy="392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cs-CZ" sz="2000" kern="0" dirty="0" smtClean="0"/>
              <a:t>sečna</a:t>
            </a:r>
          </a:p>
        </p:txBody>
      </p:sp>
      <p:sp>
        <p:nvSpPr>
          <p:cNvPr id="12" name="Šipka doprava 11"/>
          <p:cNvSpPr/>
          <p:nvPr/>
        </p:nvSpPr>
        <p:spPr>
          <a:xfrm>
            <a:off x="3779912" y="2144698"/>
            <a:ext cx="1112490" cy="242316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Přímá spojnice 7"/>
          <p:cNvCxnSpPr/>
          <p:nvPr/>
        </p:nvCxnSpPr>
        <p:spPr>
          <a:xfrm>
            <a:off x="6660232" y="6021288"/>
            <a:ext cx="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brázek 2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503" y="2680518"/>
            <a:ext cx="4061951" cy="3340770"/>
          </a:xfrm>
          <a:prstGeom prst="rect">
            <a:avLst/>
          </a:prstGeom>
        </p:spPr>
      </p:pic>
      <p:sp>
        <p:nvSpPr>
          <p:cNvPr id="13" name="Rectangle 3"/>
          <p:cNvSpPr txBox="1">
            <a:spLocks noChangeAspect="1" noChangeArrowheads="1"/>
          </p:cNvSpPr>
          <p:nvPr/>
        </p:nvSpPr>
        <p:spPr bwMode="auto">
          <a:xfrm>
            <a:off x="6372200" y="3212976"/>
            <a:ext cx="2075586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cs-CZ" sz="2000" kern="0" dirty="0" smtClean="0"/>
              <a:t>P,Q průsečíky</a:t>
            </a:r>
          </a:p>
          <a:p>
            <a:pPr marL="0" indent="0" eaLnBrk="1" hangingPunct="1">
              <a:buFontTx/>
              <a:buNone/>
              <a:defRPr/>
            </a:pPr>
            <a:r>
              <a:rPr lang="cs-CZ" sz="2000" kern="0" dirty="0" smtClean="0"/>
              <a:t>|PQ| délka tětivy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6372200" y="2680518"/>
            <a:ext cx="17819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i="1" dirty="0" smtClean="0"/>
              <a:t>s</a:t>
            </a:r>
            <a:r>
              <a:rPr lang="cs-CZ" sz="2000" dirty="0" smtClean="0"/>
              <a:t> </a:t>
            </a:r>
            <a:r>
              <a:rPr lang="cs-CZ" sz="2000" dirty="0"/>
              <a:t>∩ </a:t>
            </a:r>
            <a:r>
              <a:rPr lang="cs-CZ" sz="2000" i="1" dirty="0"/>
              <a:t>c</a:t>
            </a:r>
            <a:r>
              <a:rPr lang="cs-CZ" sz="2000" dirty="0" smtClean="0"/>
              <a:t> </a:t>
            </a:r>
            <a:r>
              <a:rPr lang="cs-CZ" sz="2000" dirty="0"/>
              <a:t>= </a:t>
            </a:r>
            <a:r>
              <a:rPr lang="cs-CZ" sz="2000" dirty="0" smtClean="0"/>
              <a:t>{</a:t>
            </a:r>
            <a:r>
              <a:rPr lang="cs-CZ" sz="2000" i="1" dirty="0"/>
              <a:t>P</a:t>
            </a:r>
            <a:r>
              <a:rPr lang="cs-CZ" sz="2000" dirty="0" smtClean="0"/>
              <a:t>, </a:t>
            </a:r>
            <a:r>
              <a:rPr lang="cs-CZ" sz="2000" i="1" dirty="0"/>
              <a:t>Q</a:t>
            </a:r>
            <a:r>
              <a:rPr lang="cs-CZ" sz="2000" dirty="0" smtClean="0"/>
              <a:t>}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02887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7" grpId="0"/>
      <p:bldP spid="10" grpId="0" build="p" bldLvl="4"/>
      <p:bldP spid="11" grpId="0" build="p" bldLvl="4"/>
      <p:bldP spid="13" grpId="0" build="p" bldLvl="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1 </a:t>
            </a:r>
            <a:r>
              <a:rPr lang="cs-CZ" dirty="0">
                <a:solidFill>
                  <a:schemeClr val="bg1"/>
                </a:solidFill>
              </a:rPr>
              <a:t>společný </a:t>
            </a:r>
            <a:r>
              <a:rPr lang="cs-CZ" dirty="0" smtClean="0">
                <a:solidFill>
                  <a:schemeClr val="bg1"/>
                </a:solidFill>
              </a:rPr>
              <a:t>bod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251520" y="1844824"/>
            <a:ext cx="867645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cs-CZ" sz="2000" kern="0" dirty="0" smtClean="0"/>
              <a:t>	  		T	</a:t>
            </a:r>
            <a:r>
              <a:rPr lang="cs-CZ" sz="2000" kern="0" dirty="0"/>
              <a:t>	</a:t>
            </a:r>
            <a:r>
              <a:rPr lang="cs-CZ" sz="2000" kern="0" dirty="0" smtClean="0"/>
              <a:t>tečna	</a:t>
            </a:r>
            <a:r>
              <a:rPr lang="cs-CZ" sz="2000" i="1" kern="0" dirty="0" smtClean="0"/>
              <a:t>t</a:t>
            </a:r>
            <a:endParaRPr lang="cs-CZ" sz="2000" kern="0" dirty="0" smtClean="0"/>
          </a:p>
          <a:p>
            <a:pPr marL="0" indent="0">
              <a:buFontTx/>
              <a:buNone/>
            </a:pPr>
            <a:r>
              <a:rPr lang="cs-CZ" sz="2000" kern="0" dirty="0" smtClean="0"/>
              <a:t>             nebo		B 		rovnoběžka s osou o 	</a:t>
            </a:r>
            <a:r>
              <a:rPr lang="cs-CZ" sz="2000" i="1" kern="0" dirty="0" smtClean="0">
                <a:solidFill>
                  <a:srgbClr val="FF33CC"/>
                </a:solidFill>
              </a:rPr>
              <a:t>a</a:t>
            </a:r>
            <a:endParaRPr lang="cs-CZ" sz="2000" kern="0" dirty="0" smtClean="0">
              <a:solidFill>
                <a:srgbClr val="FF33CC"/>
              </a:solidFill>
            </a:endParaRPr>
          </a:p>
        </p:txBody>
      </p:sp>
      <p:sp>
        <p:nvSpPr>
          <p:cNvPr id="16" name="Šipka doprava 15"/>
          <p:cNvSpPr/>
          <p:nvPr/>
        </p:nvSpPr>
        <p:spPr>
          <a:xfrm>
            <a:off x="3563888" y="1935896"/>
            <a:ext cx="1112490" cy="242316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751981"/>
            <a:ext cx="4495591" cy="3528381"/>
          </a:xfrm>
          <a:prstGeom prst="rect">
            <a:avLst/>
          </a:prstGeom>
        </p:spPr>
      </p:pic>
      <p:sp>
        <p:nvSpPr>
          <p:cNvPr id="8" name="Šipka doprava 7"/>
          <p:cNvSpPr/>
          <p:nvPr/>
        </p:nvSpPr>
        <p:spPr>
          <a:xfrm>
            <a:off x="3568849" y="2250580"/>
            <a:ext cx="1112490" cy="242316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911245" y="3593207"/>
            <a:ext cx="1514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 bod dotyku</a:t>
            </a:r>
          </a:p>
          <a:p>
            <a:r>
              <a:rPr lang="cs-CZ" dirty="0" smtClean="0"/>
              <a:t>B průsečík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7020272" y="2878018"/>
            <a:ext cx="1637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i="1" dirty="0"/>
              <a:t>t</a:t>
            </a:r>
            <a:r>
              <a:rPr lang="cs-CZ" sz="2000" dirty="0" smtClean="0"/>
              <a:t> </a:t>
            </a:r>
            <a:r>
              <a:rPr lang="cs-CZ" sz="2000" dirty="0"/>
              <a:t>∩ </a:t>
            </a:r>
            <a:r>
              <a:rPr lang="cs-CZ" sz="2000" i="1" dirty="0"/>
              <a:t>e</a:t>
            </a:r>
            <a:r>
              <a:rPr lang="cs-CZ" sz="2000" dirty="0" smtClean="0"/>
              <a:t> </a:t>
            </a:r>
            <a:r>
              <a:rPr lang="cs-CZ" sz="2000" dirty="0"/>
              <a:t>= </a:t>
            </a:r>
            <a:r>
              <a:rPr lang="cs-CZ" sz="2000" dirty="0" smtClean="0"/>
              <a:t>{</a:t>
            </a:r>
            <a:r>
              <a:rPr lang="cs-CZ" sz="2000" i="1" dirty="0" smtClean="0"/>
              <a:t>T </a:t>
            </a:r>
            <a:r>
              <a:rPr lang="cs-CZ" sz="2000" dirty="0" smtClean="0"/>
              <a:t>}</a:t>
            </a:r>
            <a:endParaRPr lang="cs-CZ" sz="2000" dirty="0"/>
          </a:p>
        </p:txBody>
      </p:sp>
      <p:sp>
        <p:nvSpPr>
          <p:cNvPr id="10" name="Obdélník 9"/>
          <p:cNvSpPr/>
          <p:nvPr/>
        </p:nvSpPr>
        <p:spPr>
          <a:xfrm>
            <a:off x="7092280" y="4437112"/>
            <a:ext cx="1637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i="1" dirty="0" smtClean="0"/>
              <a:t>a</a:t>
            </a:r>
            <a:r>
              <a:rPr lang="cs-CZ" sz="2000" dirty="0" smtClean="0"/>
              <a:t> </a:t>
            </a:r>
            <a:r>
              <a:rPr lang="cs-CZ" sz="2000" dirty="0"/>
              <a:t>∩ </a:t>
            </a:r>
            <a:r>
              <a:rPr lang="cs-CZ" sz="2000" i="1" dirty="0"/>
              <a:t>e</a:t>
            </a:r>
            <a:r>
              <a:rPr lang="cs-CZ" sz="2000" dirty="0" smtClean="0"/>
              <a:t> </a:t>
            </a:r>
            <a:r>
              <a:rPr lang="cs-CZ" sz="2000" dirty="0"/>
              <a:t>= </a:t>
            </a:r>
            <a:r>
              <a:rPr lang="cs-CZ" sz="2000" dirty="0" smtClean="0"/>
              <a:t>{</a:t>
            </a:r>
            <a:r>
              <a:rPr lang="cs-CZ" sz="2000" i="1" dirty="0" smtClean="0"/>
              <a:t>B</a:t>
            </a:r>
            <a:r>
              <a:rPr lang="cs-CZ" sz="2000" dirty="0" smtClean="0"/>
              <a:t>}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5979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0 </a:t>
            </a:r>
            <a:r>
              <a:rPr lang="cs-CZ" dirty="0">
                <a:solidFill>
                  <a:schemeClr val="bg1"/>
                </a:solidFill>
              </a:rPr>
              <a:t>společných bodů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 bwMode="auto">
          <a:xfrm>
            <a:off x="305525" y="1938268"/>
            <a:ext cx="7794867" cy="626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cs-CZ" sz="2800" kern="0" dirty="0" smtClean="0"/>
              <a:t>0 společných bodů</a:t>
            </a:r>
            <a:r>
              <a:rPr lang="cs-CZ" sz="2800" kern="0" baseline="30000" dirty="0" smtClean="0"/>
              <a:t>		</a:t>
            </a:r>
            <a:r>
              <a:rPr lang="cs-CZ" sz="2800" kern="0" dirty="0" smtClean="0"/>
              <a:t> </a:t>
            </a:r>
            <a:r>
              <a:rPr lang="cs-CZ" sz="2800" dirty="0"/>
              <a:t>vnější přímkou </a:t>
            </a:r>
            <a:r>
              <a:rPr lang="cs-CZ" sz="2800" i="1" kern="0" dirty="0" smtClean="0"/>
              <a:t>b</a:t>
            </a:r>
            <a:r>
              <a:rPr lang="cs-CZ" sz="2800" kern="0" baseline="30000" dirty="0" smtClean="0"/>
              <a:t>	</a:t>
            </a:r>
            <a:endParaRPr lang="cs-CZ" sz="2800" kern="0" dirty="0"/>
          </a:p>
        </p:txBody>
      </p:sp>
      <p:sp>
        <p:nvSpPr>
          <p:cNvPr id="12" name="Šipka doprava 11"/>
          <p:cNvSpPr/>
          <p:nvPr/>
        </p:nvSpPr>
        <p:spPr>
          <a:xfrm>
            <a:off x="3733056" y="2130428"/>
            <a:ext cx="1112490" cy="242316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998" y="2564904"/>
            <a:ext cx="4729939" cy="3812989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6948264" y="2636912"/>
            <a:ext cx="19928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kern="0" dirty="0" smtClean="0"/>
              <a:t>( </a:t>
            </a:r>
            <a:r>
              <a:rPr lang="cs-CZ" sz="2400" kern="0" dirty="0" err="1" smtClean="0"/>
              <a:t>nesečna</a:t>
            </a:r>
            <a:r>
              <a:rPr lang="cs-CZ" sz="2400" kern="0" dirty="0" smtClean="0"/>
              <a:t> )</a:t>
            </a:r>
            <a:endParaRPr lang="cs-CZ" sz="2400" dirty="0"/>
          </a:p>
        </p:txBody>
      </p:sp>
      <p:sp>
        <p:nvSpPr>
          <p:cNvPr id="7" name="Obdélník 6"/>
          <p:cNvSpPr/>
          <p:nvPr/>
        </p:nvSpPr>
        <p:spPr>
          <a:xfrm>
            <a:off x="7164288" y="3260303"/>
            <a:ext cx="13971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i="1" dirty="0" smtClean="0"/>
              <a:t>b</a:t>
            </a:r>
            <a:r>
              <a:rPr lang="cs-CZ" sz="2000" dirty="0" smtClean="0"/>
              <a:t> </a:t>
            </a:r>
            <a:r>
              <a:rPr lang="cs-CZ" sz="2000" dirty="0"/>
              <a:t>∩ </a:t>
            </a:r>
            <a:r>
              <a:rPr lang="cs-CZ" sz="2000" i="1" dirty="0"/>
              <a:t>e</a:t>
            </a:r>
            <a:r>
              <a:rPr lang="cs-CZ" sz="2000" dirty="0" smtClean="0"/>
              <a:t> </a:t>
            </a:r>
            <a:r>
              <a:rPr lang="cs-CZ" sz="2000" dirty="0"/>
              <a:t>= ∅ </a:t>
            </a:r>
          </a:p>
        </p:txBody>
      </p:sp>
    </p:spTree>
    <p:extLst>
      <p:ext uri="{BB962C8B-B14F-4D97-AF65-F5344CB8AC3E}">
        <p14:creationId xmlns:p14="http://schemas.microsoft.com/office/powerpoint/2010/main" val="155014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build="p" bldLvl="3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Výpočet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915816" y="3645024"/>
            <a:ext cx="43204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b="1" i="1" dirty="0" smtClean="0"/>
              <a:t>D </a:t>
            </a:r>
            <a:r>
              <a:rPr lang="cs-CZ" sz="3200" b="1" i="1" dirty="0" smtClean="0">
                <a:sym typeface="Symbol"/>
              </a:rPr>
              <a:t> 0   sečna</a:t>
            </a:r>
          </a:p>
          <a:p>
            <a:pPr algn="ctr"/>
            <a:endParaRPr lang="cs-CZ" sz="3200" b="1" i="1" dirty="0" smtClean="0"/>
          </a:p>
          <a:p>
            <a:r>
              <a:rPr lang="cs-CZ" sz="3200" b="1" i="1" dirty="0" smtClean="0"/>
              <a:t>D </a:t>
            </a:r>
            <a:r>
              <a:rPr lang="cs-CZ" sz="3200" b="1" i="1" dirty="0" smtClean="0">
                <a:sym typeface="Symbol"/>
              </a:rPr>
              <a:t> 0  tečna</a:t>
            </a:r>
          </a:p>
          <a:p>
            <a:endParaRPr lang="cs-CZ" sz="3200" b="1" i="1" dirty="0" smtClean="0">
              <a:sym typeface="Symbol"/>
            </a:endParaRPr>
          </a:p>
          <a:p>
            <a:r>
              <a:rPr lang="cs-CZ" sz="3200" b="1" i="1" dirty="0" smtClean="0"/>
              <a:t>D </a:t>
            </a:r>
            <a:r>
              <a:rPr lang="cs-CZ" sz="3200" b="1" i="1" dirty="0" smtClean="0">
                <a:sym typeface="Symbol"/>
              </a:rPr>
              <a:t> 0  vnější přímka</a:t>
            </a:r>
            <a:endParaRPr lang="cs-CZ" sz="3200" b="1" baseline="30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755576" y="1916832"/>
            <a:ext cx="7848872" cy="1224136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Ř</a:t>
            </a:r>
            <a:r>
              <a:rPr lang="cs-CZ" dirty="0" smtClean="0"/>
              <a:t>ešíme soustavu lineární a kvadratické rovnice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319394" y="3068960"/>
            <a:ext cx="4055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Podle hodnoty diskriminantu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25260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</a:t>
            </a:r>
            <a:r>
              <a:rPr lang="cs-CZ" dirty="0" smtClean="0">
                <a:solidFill>
                  <a:schemeClr val="bg1"/>
                </a:solidFill>
              </a:rPr>
              <a:t>říklad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7237" y="3858418"/>
            <a:ext cx="9526" cy="9526"/>
          </a:xfrm>
        </p:spPr>
      </p:pic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467543" y="1807177"/>
            <a:ext cx="8424937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endParaRPr lang="cs-CZ" sz="2800" b="1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Najděte </a:t>
            </a:r>
            <a:r>
              <a:rPr lang="cs-CZ" sz="2800" dirty="0"/>
              <a:t>společné body přímky </a:t>
            </a:r>
            <a:r>
              <a:rPr lang="cs-CZ" sz="2800" dirty="0" smtClean="0"/>
              <a:t>p: 2</a:t>
            </a:r>
            <a:r>
              <a:rPr lang="cs-CZ" sz="2800" i="1" dirty="0" smtClean="0"/>
              <a:t>x</a:t>
            </a:r>
            <a:r>
              <a:rPr lang="cs-CZ" sz="2800" dirty="0" smtClean="0"/>
              <a:t> </a:t>
            </a:r>
            <a:r>
              <a:rPr lang="cs-CZ" sz="2800" dirty="0"/>
              <a:t>- </a:t>
            </a:r>
            <a:r>
              <a:rPr lang="cs-CZ" sz="2800" i="1" dirty="0"/>
              <a:t>y</a:t>
            </a:r>
            <a:r>
              <a:rPr lang="cs-CZ" sz="2800" dirty="0"/>
              <a:t> + 5 = 0 a paraboly (</a:t>
            </a:r>
            <a:r>
              <a:rPr lang="cs-CZ" sz="2800" i="1" dirty="0"/>
              <a:t>y</a:t>
            </a:r>
            <a:r>
              <a:rPr lang="cs-CZ" sz="2800" dirty="0"/>
              <a:t> - 3)</a:t>
            </a:r>
            <a:r>
              <a:rPr lang="cs-CZ" sz="2800" baseline="30000" dirty="0"/>
              <a:t>2</a:t>
            </a:r>
            <a:r>
              <a:rPr lang="cs-CZ" sz="2800" dirty="0"/>
              <a:t> = 2(</a:t>
            </a:r>
            <a:r>
              <a:rPr lang="cs-CZ" sz="2800" i="1" dirty="0"/>
              <a:t>x</a:t>
            </a:r>
            <a:r>
              <a:rPr lang="cs-CZ" sz="2800" dirty="0"/>
              <a:t> - </a:t>
            </a:r>
            <a:r>
              <a:rPr lang="cs-CZ" sz="2800" dirty="0" smtClean="0"/>
              <a:t>1)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409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Řešení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7237" y="3858418"/>
            <a:ext cx="9526" cy="9526"/>
          </a:xfrm>
        </p:spPr>
      </p:pic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365473" y="1873584"/>
            <a:ext cx="3116138" cy="277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smtClean="0"/>
              <a:t> </a:t>
            </a:r>
            <a:r>
              <a:rPr lang="cs-CZ" sz="2400" dirty="0"/>
              <a:t>(</a:t>
            </a:r>
            <a:r>
              <a:rPr lang="cs-CZ" sz="2400" i="1" dirty="0"/>
              <a:t>y</a:t>
            </a:r>
            <a:r>
              <a:rPr lang="cs-CZ" sz="2400" dirty="0"/>
              <a:t> - 3)</a:t>
            </a:r>
            <a:r>
              <a:rPr lang="cs-CZ" sz="2400" baseline="30000" dirty="0"/>
              <a:t>2</a:t>
            </a:r>
            <a:r>
              <a:rPr lang="cs-CZ" sz="2400" dirty="0"/>
              <a:t> = 2(</a:t>
            </a:r>
            <a:r>
              <a:rPr lang="cs-CZ" sz="2400" i="1" dirty="0"/>
              <a:t>x</a:t>
            </a:r>
            <a:r>
              <a:rPr lang="cs-CZ" sz="2400" dirty="0"/>
              <a:t> - </a:t>
            </a:r>
            <a:r>
              <a:rPr lang="cs-CZ" sz="2400" dirty="0" smtClean="0"/>
              <a:t>1) </a:t>
            </a:r>
          </a:p>
          <a:p>
            <a:pPr marL="0" indent="0">
              <a:buNone/>
            </a:pPr>
            <a:r>
              <a:rPr lang="cs-CZ" sz="2400" u="sng" dirty="0" smtClean="0">
                <a:solidFill>
                  <a:srgbClr val="3366FF"/>
                </a:solidFill>
              </a:rPr>
              <a:t>p:</a:t>
            </a:r>
            <a:r>
              <a:rPr lang="cs-CZ" sz="2400" u="sng" dirty="0" smtClean="0"/>
              <a:t> </a:t>
            </a:r>
            <a:r>
              <a:rPr lang="cs-CZ" sz="2400" u="sng" dirty="0">
                <a:solidFill>
                  <a:srgbClr val="3366FF"/>
                </a:solidFill>
              </a:rPr>
              <a:t>2</a:t>
            </a:r>
            <a:r>
              <a:rPr lang="cs-CZ" sz="2400" i="1" u="sng" dirty="0">
                <a:solidFill>
                  <a:srgbClr val="3366FF"/>
                </a:solidFill>
              </a:rPr>
              <a:t>x</a:t>
            </a:r>
            <a:r>
              <a:rPr lang="cs-CZ" sz="2400" u="sng" dirty="0">
                <a:solidFill>
                  <a:srgbClr val="3366FF"/>
                </a:solidFill>
              </a:rPr>
              <a:t> - </a:t>
            </a:r>
            <a:r>
              <a:rPr lang="cs-CZ" sz="2400" i="1" u="sng" dirty="0">
                <a:solidFill>
                  <a:srgbClr val="3366FF"/>
                </a:solidFill>
              </a:rPr>
              <a:t>y</a:t>
            </a:r>
            <a:r>
              <a:rPr lang="cs-CZ" sz="2400" u="sng" dirty="0">
                <a:solidFill>
                  <a:srgbClr val="3366FF"/>
                </a:solidFill>
              </a:rPr>
              <a:t> + 5 = 0 </a:t>
            </a:r>
            <a:endParaRPr lang="cs-CZ" sz="2400" u="sng" dirty="0" smtClean="0">
              <a:solidFill>
                <a:srgbClr val="3366FF"/>
              </a:solidFill>
            </a:endParaRPr>
          </a:p>
          <a:p>
            <a:pPr marL="0" indent="0">
              <a:buNone/>
            </a:pPr>
            <a:r>
              <a:rPr lang="cs-CZ" sz="2400" i="1" dirty="0" smtClean="0"/>
              <a:t>	y</a:t>
            </a:r>
            <a:r>
              <a:rPr lang="cs-CZ" sz="2400" dirty="0" smtClean="0"/>
              <a:t> </a:t>
            </a:r>
            <a:r>
              <a:rPr lang="cs-CZ" sz="2400" dirty="0"/>
              <a:t>= 2</a:t>
            </a:r>
            <a:r>
              <a:rPr lang="cs-CZ" sz="2400" i="1" dirty="0"/>
              <a:t>x</a:t>
            </a:r>
            <a:r>
              <a:rPr lang="cs-CZ" sz="2400" dirty="0"/>
              <a:t> + </a:t>
            </a:r>
            <a:r>
              <a:rPr lang="cs-CZ" sz="2400" dirty="0" smtClean="0"/>
              <a:t>5</a:t>
            </a:r>
          </a:p>
          <a:p>
            <a:pPr marL="0" indent="0">
              <a:buNone/>
            </a:pPr>
            <a:r>
              <a:rPr lang="cs-CZ" sz="2400" u="sng" dirty="0"/>
              <a:t>(2</a:t>
            </a:r>
            <a:r>
              <a:rPr lang="cs-CZ" sz="2400" i="1" u="sng" dirty="0"/>
              <a:t>x</a:t>
            </a:r>
            <a:r>
              <a:rPr lang="cs-CZ" sz="2400" u="sng" dirty="0"/>
              <a:t> + 2)</a:t>
            </a:r>
            <a:r>
              <a:rPr lang="cs-CZ" sz="2400" u="sng" baseline="30000" dirty="0"/>
              <a:t>2</a:t>
            </a:r>
            <a:r>
              <a:rPr lang="cs-CZ" sz="2400" u="sng" dirty="0"/>
              <a:t> = 2</a:t>
            </a:r>
            <a:r>
              <a:rPr lang="cs-CZ" sz="2400" i="1" u="sng" dirty="0"/>
              <a:t>x</a:t>
            </a:r>
            <a:r>
              <a:rPr lang="cs-CZ" sz="2400" u="sng" dirty="0"/>
              <a:t> - 2</a:t>
            </a:r>
            <a:endParaRPr lang="cs-CZ" sz="2400" u="sng" dirty="0" smtClean="0"/>
          </a:p>
          <a:p>
            <a:pPr marL="0" indent="0">
              <a:buNone/>
            </a:pPr>
            <a:r>
              <a:rPr lang="cs-CZ" sz="2400" dirty="0"/>
              <a:t>4</a:t>
            </a:r>
            <a:r>
              <a:rPr lang="cs-CZ" sz="2400" i="1" dirty="0"/>
              <a:t>x</a:t>
            </a:r>
            <a:r>
              <a:rPr lang="cs-CZ" sz="2400" baseline="30000" dirty="0"/>
              <a:t>2</a:t>
            </a:r>
            <a:r>
              <a:rPr lang="cs-CZ" sz="2400" dirty="0"/>
              <a:t> + 8</a:t>
            </a:r>
            <a:r>
              <a:rPr lang="cs-CZ" sz="2400" i="1" dirty="0"/>
              <a:t>x</a:t>
            </a:r>
            <a:r>
              <a:rPr lang="cs-CZ" sz="2400" dirty="0"/>
              <a:t> + 4 = 2</a:t>
            </a:r>
            <a:r>
              <a:rPr lang="cs-CZ" sz="2400" i="1" dirty="0"/>
              <a:t>x</a:t>
            </a:r>
            <a:r>
              <a:rPr lang="cs-CZ" sz="2400" dirty="0"/>
              <a:t> </a:t>
            </a:r>
            <a:r>
              <a:rPr lang="cs-CZ" sz="2400" dirty="0" smtClean="0"/>
              <a:t>– 2</a:t>
            </a:r>
          </a:p>
          <a:p>
            <a:pPr marL="0" indent="0">
              <a:buNone/>
            </a:pPr>
            <a:r>
              <a:rPr lang="cs-CZ" sz="2400" dirty="0" smtClean="0"/>
              <a:t>2</a:t>
            </a:r>
            <a:r>
              <a:rPr lang="cs-CZ" sz="2400" i="1" dirty="0" smtClean="0"/>
              <a:t>x</a:t>
            </a:r>
            <a:r>
              <a:rPr lang="cs-CZ" sz="2400" baseline="30000" dirty="0" smtClean="0"/>
              <a:t>2</a:t>
            </a:r>
            <a:r>
              <a:rPr lang="cs-CZ" sz="2400" dirty="0" smtClean="0"/>
              <a:t> + 3</a:t>
            </a:r>
            <a:r>
              <a:rPr lang="cs-CZ" sz="2400" i="1" dirty="0" smtClean="0"/>
              <a:t>x</a:t>
            </a:r>
            <a:r>
              <a:rPr lang="cs-CZ" sz="2400" dirty="0" smtClean="0"/>
              <a:t> + 3 = 0</a:t>
            </a:r>
            <a:r>
              <a:rPr lang="cs-CZ" sz="2400" u="sng" dirty="0" smtClean="0"/>
              <a:t>   </a:t>
            </a:r>
          </a:p>
          <a:p>
            <a:pPr marL="0" indent="0">
              <a:buNone/>
            </a:pPr>
            <a:endParaRPr lang="cs-CZ" sz="24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Obdélník 4"/>
              <p:cNvSpPr/>
              <p:nvPr/>
            </p:nvSpPr>
            <p:spPr>
              <a:xfrm>
                <a:off x="1331640" y="4926359"/>
                <a:ext cx="2433680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cs-CZ" sz="2400" i="1" dirty="0"/>
                  <a:t>D</a:t>
                </a:r>
                <a:r>
                  <a:rPr lang="cs-CZ" sz="2400" dirty="0"/>
                  <a:t> = 3</a:t>
                </a:r>
                <a:r>
                  <a:rPr lang="cs-CZ" sz="2400" baseline="30000" dirty="0"/>
                  <a:t>2</a:t>
                </a:r>
                <a:r>
                  <a:rPr lang="cs-CZ" sz="2400" dirty="0"/>
                  <a:t> - 4⋅2⋅3 </a:t>
                </a:r>
                <a:r>
                  <a:rPr lang="cs-CZ" sz="2400" dirty="0" smtClean="0"/>
                  <a:t>=</a:t>
                </a:r>
              </a:p>
              <a:p>
                <a:r>
                  <a:rPr lang="cs-CZ" sz="2400" dirty="0"/>
                  <a:t>=</a:t>
                </a:r>
                <a:r>
                  <a:rPr lang="cs-CZ" sz="2400" dirty="0" smtClean="0"/>
                  <a:t> </a:t>
                </a:r>
                <a:r>
                  <a:rPr lang="cs-CZ" sz="2400" dirty="0"/>
                  <a:t>9 - 24 = -</a:t>
                </a:r>
                <a:r>
                  <a:rPr lang="cs-CZ" sz="2400" dirty="0" smtClean="0"/>
                  <a:t>15</a:t>
                </a:r>
                <a14:m>
                  <m:oMath xmlns:m="http://schemas.openxmlformats.org/officeDocument/2006/math">
                    <m:r>
                      <a:rPr lang="cs-CZ" sz="2400" i="1" smtClean="0">
                        <a:latin typeface="Cambria Math"/>
                        <a:ea typeface="Cambria Math"/>
                      </a:rPr>
                      <m:t>&lt;</m:t>
                    </m:r>
                  </m:oMath>
                </a14:m>
                <a:r>
                  <a:rPr lang="cs-CZ" sz="2400" dirty="0" smtClean="0">
                    <a:sym typeface="Symbol"/>
                  </a:rPr>
                  <a:t>0</a:t>
                </a:r>
                <a:endParaRPr lang="cs-CZ" dirty="0"/>
              </a:p>
            </p:txBody>
          </p:sp>
        </mc:Choice>
        <mc:Fallback xmlns="">
          <p:sp>
            <p:nvSpPr>
              <p:cNvPr id="5" name="Obdélní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4926359"/>
                <a:ext cx="2433680" cy="830997"/>
              </a:xfrm>
              <a:prstGeom prst="rect">
                <a:avLst/>
              </a:prstGeom>
              <a:blipFill rotWithShape="1">
                <a:blip r:embed="rId3"/>
                <a:stretch>
                  <a:fillRect l="-3750" t="-5882" r="-3250" b="-1691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délník 5"/>
          <p:cNvSpPr/>
          <p:nvPr/>
        </p:nvSpPr>
        <p:spPr>
          <a:xfrm>
            <a:off x="2339752" y="5958572"/>
            <a:ext cx="35525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/>
              <a:t>V</a:t>
            </a:r>
            <a:r>
              <a:rPr lang="cs-CZ" sz="2400" b="1" dirty="0" smtClean="0"/>
              <a:t>nější přímka </a:t>
            </a:r>
            <a:r>
              <a:rPr lang="cs-CZ" sz="2400" b="1" dirty="0"/>
              <a:t>paraboly</a:t>
            </a:r>
            <a:endParaRPr lang="cs-CZ" sz="2400" dirty="0"/>
          </a:p>
        </p:txBody>
      </p:sp>
      <p:pic>
        <p:nvPicPr>
          <p:cNvPr id="9" name="Obrázek 8" descr="Výřez obrazovk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937384"/>
            <a:ext cx="4873002" cy="383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09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800" dirty="0" smtClean="0"/>
          </a:p>
          <a:p>
            <a:endParaRPr lang="cs-CZ" sz="1800" dirty="0"/>
          </a:p>
          <a:p>
            <a:r>
              <a:rPr lang="cs-CZ" sz="1800" dirty="0" smtClean="0"/>
              <a:t>VOŠICKÝ</a:t>
            </a:r>
            <a:r>
              <a:rPr lang="cs-CZ" sz="1800" dirty="0"/>
              <a:t>, Zdeněk. Matematika v kostce. 1. vyd. Havlíčkův Brod: Fragment, 1996, 124 s. ISBN 80-720-0012-8</a:t>
            </a:r>
            <a:r>
              <a:rPr lang="cs-CZ" sz="1800" dirty="0" smtClean="0"/>
              <a:t>.</a:t>
            </a:r>
          </a:p>
          <a:p>
            <a:r>
              <a:rPr lang="it-IT" sz="1800" dirty="0" smtClean="0"/>
              <a:t>[</a:t>
            </a:r>
            <a:r>
              <a:rPr lang="it-IT" sz="1800" dirty="0"/>
              <a:t>online]. [cit. 2013-05-26]. Dostupné z: http://</a:t>
            </a:r>
            <a:r>
              <a:rPr lang="it-IT" sz="1800" dirty="0" smtClean="0"/>
              <a:t>www.matweb.cz/</a:t>
            </a:r>
            <a:r>
              <a:rPr lang="cs-CZ" sz="1800" dirty="0" smtClean="0"/>
              <a:t>parabola</a:t>
            </a:r>
            <a:endParaRPr lang="it-IT" sz="1800" dirty="0"/>
          </a:p>
          <a:p>
            <a:r>
              <a:rPr lang="cs-CZ" sz="1800" dirty="0"/>
              <a:t>HUDCOVÁ. </a:t>
            </a:r>
            <a:r>
              <a:rPr lang="cs-CZ" sz="1800" i="1" dirty="0"/>
              <a:t>Sbírka úloh z matematiky pro SOŠ, studijní obory SOU a nástavbové studium</a:t>
            </a:r>
            <a:r>
              <a:rPr lang="cs-CZ" sz="1800" dirty="0"/>
              <a:t>. PROMETHEUS, spol. s r.o. ISBN 10348405. </a:t>
            </a:r>
            <a:endParaRPr lang="cs-CZ" sz="1800" dirty="0" smtClean="0"/>
          </a:p>
          <a:p>
            <a:r>
              <a:rPr lang="cs-CZ" sz="1800" dirty="0"/>
              <a:t>http://www.karlin.mff.cuni.cz/katedry/kdm/diplomky/vera.setmanukova.dp/?page=priklady&amp;ppriklady=1</a:t>
            </a:r>
          </a:p>
        </p:txBody>
      </p:sp>
      <p:sp>
        <p:nvSpPr>
          <p:cNvPr id="4" name="TextovéPole 1"/>
          <p:cNvSpPr txBox="1"/>
          <p:nvPr/>
        </p:nvSpPr>
        <p:spPr>
          <a:xfrm>
            <a:off x="5868144" y="5888206"/>
            <a:ext cx="2674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 smtClean="0">
                <a:latin typeface="Times New Roman"/>
                <a:cs typeface="Times New Roman"/>
              </a:rPr>
              <a:t>© </a:t>
            </a:r>
            <a:r>
              <a:rPr lang="cs-CZ" dirty="0" smtClean="0"/>
              <a:t>RNDr. Anna </a:t>
            </a:r>
            <a:r>
              <a:rPr lang="cs-CZ" dirty="0" err="1" smtClean="0"/>
              <a:t>Káčerová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779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8822</TotalTime>
  <Words>236</Words>
  <Application>Microsoft Office PowerPoint</Application>
  <PresentationFormat>Předvádění na obrazovce (4:3)</PresentationFormat>
  <Paragraphs>53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Diseño predeterminado</vt:lpstr>
      <vt:lpstr>1_Diseño predeterminado</vt:lpstr>
      <vt:lpstr>Analytická geometrie</vt:lpstr>
      <vt:lpstr>Definice</vt:lpstr>
      <vt:lpstr>2 společné body</vt:lpstr>
      <vt:lpstr>1 společný bod</vt:lpstr>
      <vt:lpstr>0 společných bodů</vt:lpstr>
      <vt:lpstr>Výpočet</vt:lpstr>
      <vt:lpstr>Příklad</vt:lpstr>
      <vt:lpstr>Řešení</vt:lpstr>
      <vt:lpstr>Zdroje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Mariajose;Káčerová</dc:creator>
  <cp:lastModifiedBy>kacerova</cp:lastModifiedBy>
  <cp:revision>663</cp:revision>
  <dcterms:created xsi:type="dcterms:W3CDTF">2010-05-23T14:28:12Z</dcterms:created>
  <dcterms:modified xsi:type="dcterms:W3CDTF">2013-09-23T12:03:12Z</dcterms:modified>
</cp:coreProperties>
</file>