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0" r:id="rId4"/>
    <p:sldId id="265" r:id="rId5"/>
    <p:sldId id="259" r:id="rId6"/>
    <p:sldId id="262" r:id="rId7"/>
    <p:sldId id="266" r:id="rId8"/>
    <p:sldId id="267" r:id="rId9"/>
    <p:sldId id="269" r:id="rId10"/>
    <p:sldId id="264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025198"/>
    <a:srgbClr val="0C788E"/>
    <a:srgbClr val="422C16"/>
    <a:srgbClr val="000099"/>
    <a:srgbClr val="1C1C1C"/>
    <a:srgbClr val="9900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94652" autoAdjust="0"/>
  </p:normalViewPr>
  <p:slideViewPr>
    <p:cSldViewPr>
      <p:cViewPr>
        <p:scale>
          <a:sx n="72" d="100"/>
          <a:sy n="72" d="100"/>
        </p:scale>
        <p:origin x="-1782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C7AF0-2046-4333-B50C-BCC56C3C335F}" type="datetimeFigureOut">
              <a:rPr lang="cs-CZ" smtClean="0"/>
              <a:t>23.8.2013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ECAA8-F88E-49F5-A854-092AA515F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631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FA3C7-6478-4408-BE38-333D6315F681}" type="datetimeFigureOut">
              <a:rPr lang="cs-CZ" smtClean="0"/>
              <a:t>23.8.2013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F4610-0617-48A2-88E3-168EF5C2C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611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948D7-217B-42B3-9B3E-CC725A00947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16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C0463-8D9C-450B-A9A2-6CA0597A71D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64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8BFDA-E500-44F2-85FC-B2426E4B1CC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03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32B3D-0D89-4B9C-A18B-4D1DA1F1518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26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6CE3-F1DB-4D75-B7FD-C25BB1B2707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909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49CBA-DBB3-4C32-94E5-A572CD1F54E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5824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92895-68B5-48A6-92A6-018F1FE7C68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08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84CB9-8E75-4F4E-B8CC-E8D87C00B4F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810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8C222-FD71-4F18-B6AC-9E757B9C42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80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BFFE5-D54F-4522-8F30-F6D4599B6F7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47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45651-017E-4E57-A438-00B4FFD2082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0635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8C26F1A-DB4D-4325-814D-D6D3B62D6DE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79388" y="2205038"/>
            <a:ext cx="5040312" cy="544512"/>
          </a:xfrm>
          <a:noFill/>
        </p:spPr>
        <p:txBody>
          <a:bodyPr/>
          <a:lstStyle/>
          <a:p>
            <a:pPr algn="l" eaLnBrk="1" hangingPunct="1"/>
            <a:r>
              <a:rPr lang="cs-CZ" sz="3600" b="1" dirty="0" smtClean="0">
                <a:solidFill>
                  <a:schemeClr val="bg1"/>
                </a:solidFill>
              </a:rPr>
              <a:t>Analytická geometrie</a:t>
            </a:r>
            <a:endParaRPr lang="es-ES" sz="3600" b="1" dirty="0" smtClean="0">
              <a:solidFill>
                <a:schemeClr val="bg1"/>
              </a:solidFill>
            </a:endParaRPr>
          </a:p>
        </p:txBody>
      </p:sp>
      <p:sp>
        <p:nvSpPr>
          <p:cNvPr id="2051" name="Rectangle 115"/>
          <p:cNvSpPr>
            <a:spLocks noGrp="1" noChangeArrowheads="1"/>
          </p:cNvSpPr>
          <p:nvPr>
            <p:ph type="subTitle" idx="1"/>
          </p:nvPr>
        </p:nvSpPr>
        <p:spPr>
          <a:xfrm>
            <a:off x="285750" y="3094038"/>
            <a:ext cx="3992563" cy="47942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Parabola</a:t>
            </a:r>
            <a:endParaRPr lang="es-ES" dirty="0" smtClean="0">
              <a:solidFill>
                <a:schemeClr val="bg1"/>
              </a:solidFill>
            </a:endParaRPr>
          </a:p>
        </p:txBody>
      </p:sp>
      <p:pic>
        <p:nvPicPr>
          <p:cNvPr id="2052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013325"/>
            <a:ext cx="48958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ovéPole 5"/>
          <p:cNvSpPr txBox="1">
            <a:spLocks noChangeArrowheads="1"/>
          </p:cNvSpPr>
          <p:nvPr/>
        </p:nvSpPr>
        <p:spPr bwMode="auto">
          <a:xfrm>
            <a:off x="285750" y="260350"/>
            <a:ext cx="27401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VY_32_INOVACE_AGEO_14</a:t>
            </a:r>
            <a:endParaRPr lang="cs-CZ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Zdroje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916832"/>
            <a:ext cx="7416824" cy="4248472"/>
          </a:xfrm>
        </p:spPr>
        <p:txBody>
          <a:bodyPr/>
          <a:lstStyle/>
          <a:p>
            <a:r>
              <a:rPr lang="it-IT" sz="1800" dirty="0" smtClean="0"/>
              <a:t>[</a:t>
            </a:r>
            <a:r>
              <a:rPr lang="it-IT" sz="1800" dirty="0"/>
              <a:t>online]. [cit. 2013-05-26]. Dostupné z: http://www.karlin.mff.cuni.cz/katedry/kdm/diplomky/vera.setmanukova.dp/?page=konstrukceE&amp;pkonstrukce=1 </a:t>
            </a:r>
            <a:endParaRPr lang="cs-CZ" sz="1800" dirty="0"/>
          </a:p>
          <a:p>
            <a:r>
              <a:rPr lang="cs-CZ" sz="1800" dirty="0" smtClean="0"/>
              <a:t>VOŠICKÝ</a:t>
            </a:r>
            <a:r>
              <a:rPr lang="cs-CZ" sz="1800" dirty="0"/>
              <a:t>, Zdeněk. Matematika v kostce. 1. vyd. Havlíčkův Brod: Fragment, 1996, 124 s. ISBN 80-720-0012-8</a:t>
            </a:r>
            <a:r>
              <a:rPr lang="cs-CZ" sz="1800" dirty="0" smtClean="0"/>
              <a:t>.</a:t>
            </a:r>
          </a:p>
          <a:p>
            <a:r>
              <a:rPr lang="it-IT" sz="1800" dirty="0"/>
              <a:t>[online]. [cit. 2013-08-22]. Dostupné z: http://www.encyclopediaofmath.org/legacyimages/common_img/p071150a.gif </a:t>
            </a:r>
          </a:p>
          <a:p>
            <a:r>
              <a:rPr lang="cs-CZ" sz="1800" dirty="0"/>
              <a:t>HUDCOVÁ. </a:t>
            </a:r>
            <a:r>
              <a:rPr lang="cs-CZ" sz="1800" i="1" dirty="0"/>
              <a:t>Sbírka úloh z matematiky pro SOŠ, studijní obory SOU a nástavbové studium</a:t>
            </a:r>
            <a:r>
              <a:rPr lang="cs-CZ" sz="1800" dirty="0"/>
              <a:t>. PROMETHEUS, spol. s r.o. ISBN 10348405</a:t>
            </a:r>
            <a:r>
              <a:rPr lang="cs-CZ" sz="1800" dirty="0" smtClean="0"/>
              <a:t>.</a:t>
            </a:r>
          </a:p>
          <a:p>
            <a:r>
              <a:rPr lang="it-IT" sz="1800" dirty="0"/>
              <a:t> [online]. [cit. 2013-08-22]. Dostupné z: http://www.aristoteles.cz/matematika/analyticka_geometrie/parabola/parabola.php</a:t>
            </a:r>
          </a:p>
          <a:p>
            <a:r>
              <a:rPr lang="cs-CZ" sz="1800" dirty="0" smtClean="0"/>
              <a:t> 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35377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Definice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844824"/>
            <a:ext cx="8676456" cy="1584176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smtClean="0"/>
              <a:t>Parabola </a:t>
            </a:r>
            <a:r>
              <a:rPr lang="cs-CZ" sz="2400" dirty="0"/>
              <a:t>je množina všech bodů </a:t>
            </a:r>
            <a:r>
              <a:rPr lang="cs-CZ" sz="2400" i="1" dirty="0"/>
              <a:t>X </a:t>
            </a:r>
            <a:r>
              <a:rPr lang="cs-CZ" sz="2400" dirty="0"/>
              <a:t>v rovině, </a:t>
            </a:r>
            <a:r>
              <a:rPr lang="cs-CZ" sz="2400" dirty="0" smtClean="0"/>
              <a:t>které mají </a:t>
            </a:r>
            <a:r>
              <a:rPr lang="cs-CZ" sz="2400" dirty="0"/>
              <a:t>stejnou vzdálenost od </a:t>
            </a:r>
            <a:r>
              <a:rPr lang="cs-CZ" sz="2400" dirty="0" smtClean="0"/>
              <a:t>bodu F (ohnisko) a </a:t>
            </a:r>
            <a:r>
              <a:rPr lang="cs-CZ" sz="2400" dirty="0"/>
              <a:t>od </a:t>
            </a:r>
            <a:r>
              <a:rPr lang="cs-CZ" sz="2400" dirty="0" smtClean="0"/>
              <a:t>přímky d (řídící </a:t>
            </a:r>
            <a:r>
              <a:rPr lang="cs-CZ" sz="2400" dirty="0"/>
              <a:t>přímka</a:t>
            </a:r>
            <a:r>
              <a:rPr lang="cs-CZ" sz="2400" dirty="0" smtClean="0"/>
              <a:t>), </a:t>
            </a:r>
            <a:r>
              <a:rPr lang="cs-CZ" sz="2400" dirty="0"/>
              <a:t>která </a:t>
            </a:r>
            <a:r>
              <a:rPr lang="cs-CZ" sz="2400" dirty="0" smtClean="0"/>
              <a:t>F neprochází</a:t>
            </a:r>
            <a:r>
              <a:rPr lang="cs-CZ" sz="2400" dirty="0"/>
              <a:t>.</a:t>
            </a:r>
          </a:p>
          <a:p>
            <a:pPr marL="0" indent="0">
              <a:buNone/>
            </a:pPr>
            <a:endParaRPr lang="cs-CZ" sz="2400" dirty="0" smtClean="0"/>
          </a:p>
        </p:txBody>
      </p:sp>
      <p:sp>
        <p:nvSpPr>
          <p:cNvPr id="4" name="Obdélník 3"/>
          <p:cNvSpPr/>
          <p:nvPr/>
        </p:nvSpPr>
        <p:spPr>
          <a:xfrm>
            <a:off x="1115616" y="3717032"/>
            <a:ext cx="19144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sz="2000" dirty="0" smtClean="0"/>
              <a:t>|X F| = |X E| </a:t>
            </a:r>
            <a:endParaRPr lang="cs-CZ" sz="2000" i="1" dirty="0" smtClean="0"/>
          </a:p>
        </p:txBody>
      </p:sp>
      <p:pic>
        <p:nvPicPr>
          <p:cNvPr id="2" name="Picture 2" descr="http://www.matweb.cz/content/images/para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852936"/>
            <a:ext cx="3689839" cy="3611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Osová parabola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649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860708" y="2780928"/>
                <a:ext cx="3744416" cy="2088231"/>
              </a:xfrm>
            </p:spPr>
            <p:txBody>
              <a:bodyPr/>
              <a:lstStyle/>
              <a:p>
                <a:pPr marL="0" indent="0" eaLnBrk="1" hangingPunct="1">
                  <a:buFontTx/>
                  <a:buNone/>
                  <a:defRPr/>
                </a:pPr>
                <a:r>
                  <a:rPr lang="cs-CZ" sz="2400" i="1" dirty="0" smtClean="0"/>
                  <a:t>p</a:t>
                </a:r>
                <a:r>
                  <a:rPr lang="cs-CZ" sz="2400" dirty="0" smtClean="0"/>
                  <a:t> </a:t>
                </a:r>
                <a:r>
                  <a:rPr lang="cs-CZ" sz="2400" dirty="0" smtClean="0"/>
                  <a:t> </a:t>
                </a:r>
                <a:r>
                  <a:rPr lang="cs-CZ" sz="2400" dirty="0" smtClean="0"/>
                  <a:t>parametr</a:t>
                </a:r>
                <a:r>
                  <a:rPr lang="cs-CZ" sz="2400" dirty="0"/>
                  <a:t/>
                </a:r>
                <a:br>
                  <a:rPr lang="cs-CZ" sz="2400" dirty="0"/>
                </a:br>
                <a:r>
                  <a:rPr lang="cs-CZ" sz="2400" dirty="0" smtClean="0"/>
                  <a:t>o </a:t>
                </a:r>
                <a:r>
                  <a:rPr lang="cs-CZ" sz="2400" dirty="0" smtClean="0"/>
                  <a:t> </a:t>
                </a:r>
                <a:r>
                  <a:rPr lang="cs-CZ" sz="2400" dirty="0" smtClean="0"/>
                  <a:t>osa souměrnosti</a:t>
                </a:r>
              </a:p>
              <a:p>
                <a:pPr marL="0" indent="0" eaLnBrk="1" hangingPunct="1">
                  <a:buFontTx/>
                  <a:buNone/>
                  <a:defRPr/>
                </a:pPr>
                <a:r>
                  <a:rPr lang="cs-CZ" sz="2400" dirty="0" smtClean="0"/>
                  <a:t>    ohnisko </a:t>
                </a:r>
                <a:r>
                  <a:rPr lang="cs-CZ" sz="2400" dirty="0" smtClean="0"/>
                  <a:t>F [0;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𝑝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sz="2400" dirty="0" smtClean="0"/>
                  <a:t>]</a:t>
                </a:r>
                <a:endParaRPr lang="cs-CZ" sz="2400" dirty="0" smtClean="0"/>
              </a:p>
              <a:p>
                <a:pPr marL="0" indent="0" eaLnBrk="1" hangingPunct="1">
                  <a:buFontTx/>
                  <a:buNone/>
                  <a:defRPr/>
                </a:pPr>
                <a:r>
                  <a:rPr lang="cs-CZ" sz="2400" dirty="0" smtClean="0"/>
                  <a:t>d řídící přímka  </a:t>
                </a:r>
                <a:endParaRPr lang="cs-CZ" sz="2400" dirty="0" smtClean="0"/>
              </a:p>
            </p:txBody>
          </p:sp>
        </mc:Choice>
        <mc:Fallback>
          <p:sp>
            <p:nvSpPr>
              <p:cNvPr id="1064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60708" y="2780928"/>
                <a:ext cx="3744416" cy="2088231"/>
              </a:xfrm>
              <a:blipFill rotWithShape="1">
                <a:blip r:embed="rId2"/>
                <a:stretch>
                  <a:fillRect l="-2443" t="-20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bdélník 5"/>
          <p:cNvSpPr/>
          <p:nvPr/>
        </p:nvSpPr>
        <p:spPr>
          <a:xfrm>
            <a:off x="1902424" y="1955523"/>
            <a:ext cx="32670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 </a:t>
            </a:r>
            <a:r>
              <a:rPr lang="cs-CZ" sz="2400" dirty="0" smtClean="0"/>
              <a:t>Vrchol paraboly V[0;0]</a:t>
            </a:r>
            <a:endParaRPr lang="cs-CZ" sz="2400" dirty="0"/>
          </a:p>
        </p:txBody>
      </p:sp>
      <p:sp>
        <p:nvSpPr>
          <p:cNvPr id="7" name="Obdélník 6"/>
          <p:cNvSpPr/>
          <p:nvPr/>
        </p:nvSpPr>
        <p:spPr>
          <a:xfrm>
            <a:off x="323528" y="1902709"/>
            <a:ext cx="11592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Osová </a:t>
            </a:r>
            <a:endParaRPr lang="cs-CZ" sz="2400" dirty="0"/>
          </a:p>
        </p:txBody>
      </p:sp>
      <p:sp>
        <p:nvSpPr>
          <p:cNvPr id="4" name="Šipka doprava 3"/>
          <p:cNvSpPr/>
          <p:nvPr/>
        </p:nvSpPr>
        <p:spPr>
          <a:xfrm>
            <a:off x="1482820" y="2008651"/>
            <a:ext cx="448002" cy="253799"/>
          </a:xfrm>
          <a:prstGeom prst="rightArrow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72" name="Picture 24" descr="http://www.encyclopediaofmath.org/legacyimages/common_img/p071150a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5" t="5288" r="-2025" b="-5791"/>
          <a:stretch/>
        </p:blipFill>
        <p:spPr bwMode="auto">
          <a:xfrm>
            <a:off x="4499992" y="2611382"/>
            <a:ext cx="3902748" cy="3922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bdélník 7"/>
          <p:cNvSpPr/>
          <p:nvPr/>
        </p:nvSpPr>
        <p:spPr>
          <a:xfrm>
            <a:off x="5075963" y="4437112"/>
            <a:ext cx="108012" cy="67710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sz="1400" dirty="0"/>
              <a:t>V</a:t>
            </a:r>
            <a:r>
              <a:rPr lang="cs-CZ" sz="2400" dirty="0" smtClean="0"/>
              <a:t> </a:t>
            </a:r>
            <a:endParaRPr lang="cs-CZ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Obdélník 8"/>
              <p:cNvSpPr/>
              <p:nvPr/>
            </p:nvSpPr>
            <p:spPr>
              <a:xfrm>
                <a:off x="1722642" y="4860565"/>
                <a:ext cx="2289115" cy="5845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cs-CZ" sz="2400" dirty="0" smtClean="0"/>
                  <a:t>|</a:t>
                </a:r>
                <a:r>
                  <a:rPr lang="cs-CZ" sz="2400" dirty="0"/>
                  <a:t>V</a:t>
                </a:r>
                <a:r>
                  <a:rPr lang="cs-CZ" sz="2400" dirty="0" smtClean="0"/>
                  <a:t>F</a:t>
                </a:r>
                <a:r>
                  <a:rPr lang="cs-CZ" sz="2400" dirty="0" smtClean="0"/>
                  <a:t>| = </a:t>
                </a:r>
                <a:r>
                  <a:rPr lang="cs-CZ" sz="2400" dirty="0" smtClean="0"/>
                  <a:t>|</a:t>
                </a:r>
                <a:r>
                  <a:rPr lang="cs-CZ" sz="2400" dirty="0" err="1" smtClean="0"/>
                  <a:t>Vd</a:t>
                </a:r>
                <a:r>
                  <a:rPr lang="cs-CZ" sz="2400" dirty="0" smtClean="0"/>
                  <a:t>|=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𝑝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sz="2000" dirty="0" smtClean="0"/>
                  <a:t> </a:t>
                </a:r>
                <a:endParaRPr lang="cs-CZ" sz="2000" i="1" dirty="0" smtClean="0"/>
              </a:p>
            </p:txBody>
          </p:sp>
        </mc:Choice>
        <mc:Fallback>
          <p:sp>
            <p:nvSpPr>
              <p:cNvPr id="9" name="Obdélní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2642" y="4860565"/>
                <a:ext cx="2289115" cy="584584"/>
              </a:xfrm>
              <a:prstGeom prst="rect">
                <a:avLst/>
              </a:prstGeom>
              <a:blipFill rotWithShape="1">
                <a:blip r:embed="rId4"/>
                <a:stretch>
                  <a:fillRect l="-4267" t="-1042" b="-93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2887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build="p" bldLvl="4"/>
      <p:bldP spid="6" grpId="0"/>
      <p:bldP spid="7" grpId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Konstrukce paraboly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67237" y="3858418"/>
            <a:ext cx="9526" cy="9526"/>
          </a:xfrm>
        </p:spPr>
      </p:pic>
      <p:sp>
        <p:nvSpPr>
          <p:cNvPr id="8" name="Zástupný symbol pro obsah 2"/>
          <p:cNvSpPr txBox="1">
            <a:spLocks/>
          </p:cNvSpPr>
          <p:nvPr/>
        </p:nvSpPr>
        <p:spPr bwMode="auto">
          <a:xfrm>
            <a:off x="479647" y="1807177"/>
            <a:ext cx="7620746" cy="541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b="1" dirty="0" smtClean="0"/>
              <a:t>Soustředné kružnice kolem ohniska</a:t>
            </a:r>
          </a:p>
          <a:p>
            <a:pPr marL="0" indent="0">
              <a:buNone/>
            </a:pPr>
            <a:endParaRPr lang="cs-CZ" sz="2800" b="1" dirty="0" smtClean="0"/>
          </a:p>
        </p:txBody>
      </p:sp>
      <p:pic>
        <p:nvPicPr>
          <p:cNvPr id="3" name="Obrázek 2" descr="Výřez obrazovky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9" b="1954"/>
          <a:stretch/>
        </p:blipFill>
        <p:spPr>
          <a:xfrm>
            <a:off x="1619672" y="2564904"/>
            <a:ext cx="4372586" cy="3672000"/>
          </a:xfrm>
          <a:prstGeom prst="rect">
            <a:avLst/>
          </a:prstGeom>
        </p:spPr>
      </p:pic>
      <p:sp>
        <p:nvSpPr>
          <p:cNvPr id="7" name="Zástupný symbol pro obsah 2"/>
          <p:cNvSpPr txBox="1">
            <a:spLocks/>
          </p:cNvSpPr>
          <p:nvPr/>
        </p:nvSpPr>
        <p:spPr bwMode="auto">
          <a:xfrm>
            <a:off x="5992258" y="4798048"/>
            <a:ext cx="2672095" cy="1467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b="1" dirty="0" smtClean="0"/>
              <a:t>Rovnoběžky s řídící přímkou</a:t>
            </a:r>
          </a:p>
          <a:p>
            <a:pPr marL="0" indent="0">
              <a:buNone/>
            </a:pPr>
            <a:endParaRPr lang="cs-CZ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424096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Posunutá parabola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2620894"/>
            <a:ext cx="2631172" cy="792088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/>
              <a:t>Vrchol V[</a:t>
            </a:r>
            <a:r>
              <a:rPr lang="cs-CZ" sz="2800" dirty="0" err="1" smtClean="0"/>
              <a:t>m;n</a:t>
            </a:r>
            <a:r>
              <a:rPr lang="cs-CZ" sz="2800" dirty="0" smtClean="0"/>
              <a:t>]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098" name="Picture 2" descr="http://www.aristoteles.cz/matematika/analyticka_geometrie/parabola/parabola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0684" y="1880828"/>
            <a:ext cx="4818775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álný popisek 8"/>
          <p:cNvSpPr/>
          <p:nvPr/>
        </p:nvSpPr>
        <p:spPr>
          <a:xfrm>
            <a:off x="5122191" y="3968401"/>
            <a:ext cx="648072" cy="467397"/>
          </a:xfrm>
          <a:prstGeom prst="wedgeEllipseCallout">
            <a:avLst>
              <a:gd name="adj1" fmla="val -447372"/>
              <a:gd name="adj2" fmla="val -246670"/>
            </a:avLst>
          </a:prstGeom>
          <a:noFill/>
          <a:ln>
            <a:solidFill>
              <a:srgbClr val="0C78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ný popisek 7"/>
          <p:cNvSpPr/>
          <p:nvPr/>
        </p:nvSpPr>
        <p:spPr>
          <a:xfrm>
            <a:off x="5122191" y="3518038"/>
            <a:ext cx="569783" cy="432703"/>
          </a:xfrm>
          <a:prstGeom prst="wedgeEllipseCallout">
            <a:avLst>
              <a:gd name="adj1" fmla="val 439659"/>
              <a:gd name="adj2" fmla="val -19106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179512" y="3950741"/>
            <a:ext cx="28083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sz="2800" dirty="0"/>
              <a:t>Řídící </a:t>
            </a:r>
            <a:r>
              <a:rPr lang="cs-CZ" sz="2800" dirty="0" smtClean="0"/>
              <a:t>přímka d</a:t>
            </a:r>
            <a:endParaRPr lang="cs-CZ" sz="2800" dirty="0"/>
          </a:p>
        </p:txBody>
      </p:sp>
      <p:sp>
        <p:nvSpPr>
          <p:cNvPr id="5" name="Obdélník 4"/>
          <p:cNvSpPr/>
          <p:nvPr/>
        </p:nvSpPr>
        <p:spPr>
          <a:xfrm>
            <a:off x="7131361" y="2348880"/>
            <a:ext cx="18229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cs-CZ" sz="2800" dirty="0"/>
              <a:t>Ohnisko F</a:t>
            </a:r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1907704" y="4435798"/>
            <a:ext cx="720080" cy="38163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9790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rabola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405" y="2622360"/>
            <a:ext cx="1812676" cy="18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Rovnice osové paraboly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67237" y="3858418"/>
            <a:ext cx="9526" cy="9526"/>
          </a:xfrm>
        </p:spPr>
      </p:pic>
      <p:pic>
        <p:nvPicPr>
          <p:cNvPr id="1027" name="Picture 3" descr="parabola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830" y="2622360"/>
            <a:ext cx="1812675" cy="18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parabola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533" y="2622360"/>
            <a:ext cx="1812682" cy="18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parabola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622360"/>
            <a:ext cx="1838030" cy="18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Obdélník 16"/>
          <p:cNvSpPr/>
          <p:nvPr/>
        </p:nvSpPr>
        <p:spPr>
          <a:xfrm>
            <a:off x="6732240" y="4723646"/>
            <a:ext cx="1231427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marL="0" indent="0">
              <a:buNone/>
            </a:pPr>
            <a:r>
              <a:rPr lang="cs-CZ" sz="2400" dirty="0"/>
              <a:t>y</a:t>
            </a:r>
            <a:r>
              <a:rPr lang="cs-CZ" sz="2400" baseline="30000" dirty="0" smtClean="0"/>
              <a:t>2</a:t>
            </a:r>
            <a:r>
              <a:rPr lang="cs-CZ" sz="2400" dirty="0" smtClean="0"/>
              <a:t>=-2px</a:t>
            </a:r>
            <a:endParaRPr lang="cs-CZ" sz="2400" dirty="0"/>
          </a:p>
        </p:txBody>
      </p:sp>
      <p:sp>
        <p:nvSpPr>
          <p:cNvPr id="14" name="Obdélník 13"/>
          <p:cNvSpPr/>
          <p:nvPr/>
        </p:nvSpPr>
        <p:spPr>
          <a:xfrm>
            <a:off x="1307500" y="4706871"/>
            <a:ext cx="1393330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marL="0" indent="0">
              <a:buNone/>
            </a:pPr>
            <a:r>
              <a:rPr lang="cs-CZ" sz="2400" dirty="0" smtClean="0"/>
              <a:t>x</a:t>
            </a:r>
            <a:r>
              <a:rPr lang="cs-CZ" sz="2400" baseline="30000" dirty="0" smtClean="0"/>
              <a:t>2</a:t>
            </a:r>
            <a:r>
              <a:rPr lang="cs-CZ" sz="2400" dirty="0" smtClean="0"/>
              <a:t>= +2py</a:t>
            </a:r>
            <a:endParaRPr lang="cs-CZ" sz="2400" dirty="0"/>
          </a:p>
        </p:txBody>
      </p:sp>
      <p:sp>
        <p:nvSpPr>
          <p:cNvPr id="15" name="Obdélník 14"/>
          <p:cNvSpPr/>
          <p:nvPr/>
        </p:nvSpPr>
        <p:spPr>
          <a:xfrm>
            <a:off x="3197119" y="4708045"/>
            <a:ext cx="1316386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marL="0" indent="0">
              <a:buNone/>
            </a:pPr>
            <a:r>
              <a:rPr lang="cs-CZ" sz="2400" dirty="0" smtClean="0"/>
              <a:t>x</a:t>
            </a:r>
            <a:r>
              <a:rPr lang="cs-CZ" sz="2400" baseline="30000" dirty="0" smtClean="0"/>
              <a:t>2</a:t>
            </a:r>
            <a:r>
              <a:rPr lang="cs-CZ" sz="2400" dirty="0" smtClean="0"/>
              <a:t>= -2py</a:t>
            </a:r>
            <a:endParaRPr lang="cs-CZ" sz="2400" dirty="0"/>
          </a:p>
        </p:txBody>
      </p:sp>
      <p:sp>
        <p:nvSpPr>
          <p:cNvPr id="16" name="Obdélník 15"/>
          <p:cNvSpPr/>
          <p:nvPr/>
        </p:nvSpPr>
        <p:spPr>
          <a:xfrm>
            <a:off x="5019017" y="4724820"/>
            <a:ext cx="1308371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marL="0" indent="0">
              <a:buNone/>
            </a:pPr>
            <a:r>
              <a:rPr lang="cs-CZ" sz="2400" dirty="0" smtClean="0"/>
              <a:t>y</a:t>
            </a:r>
            <a:r>
              <a:rPr lang="cs-CZ" sz="2400" baseline="30000" dirty="0" smtClean="0"/>
              <a:t>2</a:t>
            </a:r>
            <a:r>
              <a:rPr lang="cs-CZ" sz="2400" dirty="0" smtClean="0"/>
              <a:t>=+2px</a:t>
            </a:r>
            <a:endParaRPr lang="cs-CZ" sz="2400" dirty="0"/>
          </a:p>
        </p:txBody>
      </p:sp>
      <p:sp>
        <p:nvSpPr>
          <p:cNvPr id="19" name="Obdélník 18"/>
          <p:cNvSpPr/>
          <p:nvPr/>
        </p:nvSpPr>
        <p:spPr>
          <a:xfrm>
            <a:off x="2142083" y="1973942"/>
            <a:ext cx="840295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marL="0" indent="0">
              <a:buNone/>
            </a:pPr>
            <a:r>
              <a:rPr lang="cs-CZ" sz="2400" dirty="0" smtClean="0">
                <a:solidFill>
                  <a:srgbClr val="025198"/>
                </a:solidFill>
              </a:rPr>
              <a:t>o || y</a:t>
            </a:r>
            <a:endParaRPr lang="cs-CZ" sz="2400" dirty="0">
              <a:solidFill>
                <a:srgbClr val="025198"/>
              </a:soli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6138547" y="1974258"/>
            <a:ext cx="840295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marL="0" indent="0">
              <a:buNone/>
            </a:pPr>
            <a:r>
              <a:rPr lang="cs-CZ" sz="2400" dirty="0" smtClean="0">
                <a:solidFill>
                  <a:srgbClr val="025198"/>
                </a:solidFill>
              </a:rPr>
              <a:t>o || x</a:t>
            </a:r>
            <a:endParaRPr lang="cs-CZ" sz="2400" dirty="0">
              <a:solidFill>
                <a:srgbClr val="025198"/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3635607" y="5199925"/>
            <a:ext cx="2622641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marL="0" indent="0">
              <a:buNone/>
            </a:pPr>
            <a:r>
              <a:rPr lang="cs-CZ" sz="2400" dirty="0" smtClean="0"/>
              <a:t>Vrcholové rovnice</a:t>
            </a:r>
            <a:endParaRPr lang="cs-CZ" sz="2400" dirty="0"/>
          </a:p>
        </p:txBody>
      </p:sp>
      <p:sp>
        <p:nvSpPr>
          <p:cNvPr id="6" name="Obdélník 5"/>
          <p:cNvSpPr/>
          <p:nvPr/>
        </p:nvSpPr>
        <p:spPr>
          <a:xfrm>
            <a:off x="4119807" y="1835758"/>
            <a:ext cx="9877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V[0;0]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1420414" y="5631375"/>
            <a:ext cx="7149856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cs-CZ" sz="2400" dirty="0" smtClean="0"/>
              <a:t>Řídící přímka </a:t>
            </a:r>
          </a:p>
          <a:p>
            <a:r>
              <a:rPr lang="cs-CZ" sz="2400" i="1" dirty="0" smtClean="0"/>
              <a:t>	y=0				x=0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165159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Rovnice paraboly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67237" y="3858418"/>
            <a:ext cx="9526" cy="9526"/>
          </a:xfrm>
        </p:spPr>
      </p:pic>
      <p:sp>
        <p:nvSpPr>
          <p:cNvPr id="14" name="Obdélník 13"/>
          <p:cNvSpPr/>
          <p:nvPr/>
        </p:nvSpPr>
        <p:spPr>
          <a:xfrm>
            <a:off x="1687068" y="3084108"/>
            <a:ext cx="2521844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marL="0" indent="0">
              <a:buNone/>
            </a:pPr>
            <a:r>
              <a:rPr lang="cs-CZ" sz="2400" dirty="0" smtClean="0"/>
              <a:t>(x-m)</a:t>
            </a:r>
            <a:r>
              <a:rPr lang="cs-CZ" sz="2400" baseline="30000" dirty="0" smtClean="0"/>
              <a:t>2</a:t>
            </a:r>
            <a:r>
              <a:rPr lang="cs-CZ" sz="2400" dirty="0" smtClean="0"/>
              <a:t>= +2p(y-m)</a:t>
            </a:r>
            <a:endParaRPr lang="cs-CZ" sz="2400" dirty="0"/>
          </a:p>
        </p:txBody>
      </p:sp>
      <p:sp>
        <p:nvSpPr>
          <p:cNvPr id="19" name="Obdélník 18"/>
          <p:cNvSpPr/>
          <p:nvPr/>
        </p:nvSpPr>
        <p:spPr>
          <a:xfrm>
            <a:off x="1468271" y="1974638"/>
            <a:ext cx="840295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marL="0" indent="0">
              <a:buNone/>
            </a:pPr>
            <a:r>
              <a:rPr lang="cs-CZ" sz="2400" dirty="0" smtClean="0">
                <a:solidFill>
                  <a:srgbClr val="025198"/>
                </a:solidFill>
              </a:rPr>
              <a:t>o || y</a:t>
            </a:r>
            <a:endParaRPr lang="cs-CZ" sz="2400" dirty="0">
              <a:solidFill>
                <a:srgbClr val="025198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3136182" y="1975302"/>
            <a:ext cx="1072730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cs-CZ" sz="2400" dirty="0" smtClean="0"/>
              <a:t>V[</a:t>
            </a:r>
            <a:r>
              <a:rPr lang="cs-CZ" sz="2400" dirty="0" err="1" smtClean="0"/>
              <a:t>m;n</a:t>
            </a:r>
            <a:r>
              <a:rPr lang="cs-CZ" sz="2400" dirty="0" smtClean="0"/>
              <a:t>]</a:t>
            </a:r>
            <a:endParaRPr lang="cs-CZ" sz="2400" dirty="0"/>
          </a:p>
        </p:txBody>
      </p:sp>
      <p:pic>
        <p:nvPicPr>
          <p:cNvPr id="7" name="Obrázek 6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986627"/>
            <a:ext cx="3168352" cy="4494404"/>
          </a:xfrm>
          <a:prstGeom prst="rect">
            <a:avLst/>
          </a:prstGeom>
        </p:spPr>
      </p:pic>
      <p:sp>
        <p:nvSpPr>
          <p:cNvPr id="22" name="Obdélník 21"/>
          <p:cNvSpPr/>
          <p:nvPr/>
        </p:nvSpPr>
        <p:spPr>
          <a:xfrm>
            <a:off x="1764012" y="4726431"/>
            <a:ext cx="2444900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marL="0" indent="0">
              <a:buNone/>
            </a:pPr>
            <a:r>
              <a:rPr lang="cs-CZ" sz="2400" dirty="0" smtClean="0"/>
              <a:t>(x-m)</a:t>
            </a:r>
            <a:r>
              <a:rPr lang="cs-CZ" sz="2400" baseline="30000" dirty="0" smtClean="0"/>
              <a:t>2</a:t>
            </a:r>
            <a:r>
              <a:rPr lang="cs-CZ" sz="2400" dirty="0" smtClean="0"/>
              <a:t>= -2p(y-m)</a:t>
            </a:r>
            <a:endParaRPr lang="cs-CZ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Obdélník 8"/>
              <p:cNvSpPr/>
              <p:nvPr/>
            </p:nvSpPr>
            <p:spPr>
              <a:xfrm>
                <a:off x="1043608" y="3808671"/>
                <a:ext cx="3093091" cy="461665"/>
              </a:xfrm>
              <a:prstGeom prst="rect">
                <a:avLst/>
              </a:prstGeom>
            </p:spPr>
            <p:txBody>
              <a:bodyPr wrap="none" anchor="ctr">
                <a:spAutoFit/>
              </a:bodyPr>
              <a:lstStyle/>
              <a:p>
                <a:r>
                  <a:rPr lang="cs-CZ" sz="2400" dirty="0" smtClean="0"/>
                  <a:t>Řídící přímka </a:t>
                </a:r>
                <a:r>
                  <a:rPr lang="cs-CZ" sz="2400" i="1" dirty="0" smtClean="0"/>
                  <a:t>y=n</a:t>
                </a:r>
                <a14:m>
                  <m:oMath xmlns:m="http://schemas.openxmlformats.org/officeDocument/2006/math">
                    <m:r>
                      <a:rPr lang="cs-CZ" sz="2400" i="1" smtClean="0">
                        <a:latin typeface="Cambria Math"/>
                        <a:ea typeface="Cambria Math"/>
                      </a:rPr>
                      <m:t>±</m:t>
                    </m:r>
                    <m:r>
                      <a:rPr lang="cs-CZ" sz="2400" b="0" i="1" smtClean="0">
                        <a:latin typeface="Cambria Math"/>
                        <a:ea typeface="Cambria Math"/>
                      </a:rPr>
                      <m:t>𝑝</m:t>
                    </m:r>
                  </m:oMath>
                </a14:m>
                <a:endParaRPr lang="cs-CZ" sz="2400" i="1" dirty="0"/>
              </a:p>
            </p:txBody>
          </p:sp>
        </mc:Choice>
        <mc:Fallback>
          <p:sp>
            <p:nvSpPr>
              <p:cNvPr id="9" name="Obdélní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808671"/>
                <a:ext cx="3093091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2953" t="-9211" b="-3026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0494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4971" y="2380437"/>
            <a:ext cx="4302401" cy="4017413"/>
          </a:xfrm>
          <a:prstGeom prst="rect">
            <a:avLst/>
          </a:prstGeom>
        </p:spPr>
      </p:pic>
      <p:sp>
        <p:nvSpPr>
          <p:cNvPr id="16" name="Obdélník 15"/>
          <p:cNvSpPr/>
          <p:nvPr/>
        </p:nvSpPr>
        <p:spPr>
          <a:xfrm>
            <a:off x="220583" y="3638599"/>
            <a:ext cx="2332690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marL="0" indent="0">
              <a:buNone/>
            </a:pPr>
            <a:r>
              <a:rPr lang="cs-CZ" sz="2400" dirty="0"/>
              <a:t>(</a:t>
            </a:r>
            <a:r>
              <a:rPr lang="cs-CZ" sz="2400" dirty="0" smtClean="0"/>
              <a:t>y-n)</a:t>
            </a:r>
            <a:r>
              <a:rPr lang="cs-CZ" sz="2400" baseline="30000" dirty="0" smtClean="0"/>
              <a:t>2 </a:t>
            </a:r>
            <a:r>
              <a:rPr lang="cs-CZ" sz="2400" dirty="0" smtClean="0"/>
              <a:t>= -2p(x-n)</a:t>
            </a:r>
            <a:endParaRPr lang="cs-CZ" sz="24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Rovnice paraboly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67237" y="3858418"/>
            <a:ext cx="9526" cy="9526"/>
          </a:xfrm>
        </p:spPr>
      </p:pic>
      <p:sp>
        <p:nvSpPr>
          <p:cNvPr id="20" name="Obdélník 19"/>
          <p:cNvSpPr/>
          <p:nvPr/>
        </p:nvSpPr>
        <p:spPr>
          <a:xfrm>
            <a:off x="2504971" y="1835756"/>
            <a:ext cx="840295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marL="0" indent="0">
              <a:buNone/>
            </a:pPr>
            <a:r>
              <a:rPr lang="cs-CZ" sz="2400" dirty="0" smtClean="0">
                <a:solidFill>
                  <a:srgbClr val="025198"/>
                </a:solidFill>
              </a:rPr>
              <a:t>o || x</a:t>
            </a:r>
            <a:endParaRPr lang="cs-CZ" sz="2400" dirty="0">
              <a:solidFill>
                <a:srgbClr val="025198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3995936" y="1855967"/>
            <a:ext cx="1072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V[</a:t>
            </a:r>
            <a:r>
              <a:rPr lang="cs-CZ" sz="2400" dirty="0" err="1" smtClean="0"/>
              <a:t>m;n</a:t>
            </a:r>
            <a:r>
              <a:rPr lang="cs-CZ" sz="2400" dirty="0" smtClean="0"/>
              <a:t>]</a:t>
            </a:r>
            <a:endParaRPr lang="cs-CZ" sz="2400" dirty="0"/>
          </a:p>
        </p:txBody>
      </p:sp>
      <p:sp>
        <p:nvSpPr>
          <p:cNvPr id="22" name="Obdélník 21"/>
          <p:cNvSpPr/>
          <p:nvPr/>
        </p:nvSpPr>
        <p:spPr>
          <a:xfrm>
            <a:off x="6729701" y="3462730"/>
            <a:ext cx="2409634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marL="0" indent="0">
              <a:buNone/>
            </a:pPr>
            <a:r>
              <a:rPr lang="cs-CZ" sz="2400" dirty="0"/>
              <a:t>(</a:t>
            </a:r>
            <a:r>
              <a:rPr lang="cs-CZ" sz="2400" dirty="0" smtClean="0"/>
              <a:t>y-n)</a:t>
            </a:r>
            <a:r>
              <a:rPr lang="cs-CZ" sz="2400" baseline="30000" dirty="0" smtClean="0"/>
              <a:t>2 </a:t>
            </a:r>
            <a:r>
              <a:rPr lang="cs-CZ" sz="2400" dirty="0" smtClean="0"/>
              <a:t>= +2p(x-n)</a:t>
            </a:r>
            <a:endParaRPr lang="cs-CZ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Obdélník 8"/>
              <p:cNvSpPr/>
              <p:nvPr/>
            </p:nvSpPr>
            <p:spPr>
              <a:xfrm>
                <a:off x="6807373" y="5470035"/>
                <a:ext cx="2085108" cy="830997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algn="ctr"/>
                <a:r>
                  <a:rPr lang="cs-CZ" sz="2400" dirty="0" smtClean="0"/>
                  <a:t>Řídící přímka </a:t>
                </a:r>
                <a:r>
                  <a:rPr lang="cs-CZ" sz="2400" i="1" dirty="0"/>
                  <a:t>x</a:t>
                </a:r>
                <a:r>
                  <a:rPr lang="cs-CZ" sz="2400" i="1" dirty="0" smtClean="0"/>
                  <a:t>=m</a:t>
                </a:r>
                <a14:m>
                  <m:oMath xmlns:m="http://schemas.openxmlformats.org/officeDocument/2006/math">
                    <m:r>
                      <a:rPr lang="cs-CZ" sz="2400" i="1" smtClean="0">
                        <a:latin typeface="Cambria Math"/>
                        <a:ea typeface="Cambria Math"/>
                      </a:rPr>
                      <m:t>±</m:t>
                    </m:r>
                    <m:r>
                      <a:rPr lang="cs-CZ" sz="2400" b="0" i="1" smtClean="0">
                        <a:latin typeface="Cambria Math"/>
                        <a:ea typeface="Cambria Math"/>
                      </a:rPr>
                      <m:t>𝑝</m:t>
                    </m:r>
                  </m:oMath>
                </a14:m>
                <a:endParaRPr lang="cs-CZ" sz="2400" i="1" dirty="0"/>
              </a:p>
            </p:txBody>
          </p:sp>
        </mc:Choice>
        <mc:Fallback>
          <p:sp>
            <p:nvSpPr>
              <p:cNvPr id="9" name="Obdélní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7373" y="5470035"/>
                <a:ext cx="2085108" cy="830997"/>
              </a:xfrm>
              <a:prstGeom prst="rect">
                <a:avLst/>
              </a:prstGeom>
              <a:blipFill rotWithShape="1">
                <a:blip r:embed="rId4"/>
                <a:stretch>
                  <a:fillRect l="-2339" t="-4380" r="-6433" b="-1678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322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Obecná rovnice paraboly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67237" y="3858418"/>
            <a:ext cx="9526" cy="9526"/>
          </a:xfrm>
        </p:spPr>
      </p:pic>
      <p:sp>
        <p:nvSpPr>
          <p:cNvPr id="9" name="Obdélník 8"/>
          <p:cNvSpPr/>
          <p:nvPr/>
        </p:nvSpPr>
        <p:spPr>
          <a:xfrm>
            <a:off x="4076328" y="3715809"/>
            <a:ext cx="33802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y</a:t>
            </a:r>
            <a:r>
              <a:rPr lang="cs-CZ" sz="2800" baseline="30000" dirty="0" smtClean="0"/>
              <a:t>2</a:t>
            </a:r>
            <a:r>
              <a:rPr lang="cs-CZ" sz="2800" dirty="0" smtClean="0"/>
              <a:t> </a:t>
            </a:r>
            <a:r>
              <a:rPr lang="cs-CZ" sz="2800" dirty="0"/>
              <a:t>+</a:t>
            </a:r>
            <a:r>
              <a:rPr lang="cs-CZ" sz="2800" dirty="0" smtClean="0"/>
              <a:t> </a:t>
            </a:r>
            <a:r>
              <a:rPr lang="cs-CZ" sz="2800" dirty="0" err="1" smtClean="0"/>
              <a:t>A</a:t>
            </a:r>
            <a:r>
              <a:rPr lang="cs-CZ" sz="2800" dirty="0" err="1"/>
              <a:t>x</a:t>
            </a:r>
            <a:r>
              <a:rPr lang="cs-CZ" sz="2800" dirty="0" smtClean="0"/>
              <a:t> + B = 0</a:t>
            </a:r>
            <a:endParaRPr lang="cs-CZ" sz="2800" dirty="0"/>
          </a:p>
        </p:txBody>
      </p:sp>
      <p:sp>
        <p:nvSpPr>
          <p:cNvPr id="10" name="Obdélník 9"/>
          <p:cNvSpPr/>
          <p:nvPr/>
        </p:nvSpPr>
        <p:spPr>
          <a:xfrm>
            <a:off x="1486541" y="4380684"/>
            <a:ext cx="16901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V</a:t>
            </a:r>
            <a:r>
              <a:rPr lang="cs-CZ" sz="2800" dirty="0" smtClean="0"/>
              <a:t>[</a:t>
            </a:r>
            <a:r>
              <a:rPr lang="cs-CZ" sz="2800" dirty="0" err="1" smtClean="0"/>
              <a:t>m;n</a:t>
            </a:r>
            <a:r>
              <a:rPr lang="cs-CZ" sz="2800" dirty="0" smtClean="0"/>
              <a:t>]</a:t>
            </a:r>
            <a:endParaRPr lang="cs-CZ" sz="2800" dirty="0"/>
          </a:p>
        </p:txBody>
      </p:sp>
      <p:sp>
        <p:nvSpPr>
          <p:cNvPr id="12" name="Obdélník 11"/>
          <p:cNvSpPr/>
          <p:nvPr/>
        </p:nvSpPr>
        <p:spPr>
          <a:xfrm>
            <a:off x="899592" y="2132856"/>
            <a:ext cx="77048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s</a:t>
            </a:r>
            <a:r>
              <a:rPr lang="cs-CZ" sz="2800" dirty="0" smtClean="0"/>
              <a:t>e získá  úpravou středové rovnice užitím vzorců a vyjádřením v anulovaném tvaru  </a:t>
            </a:r>
            <a:endParaRPr lang="cs-CZ" sz="2800" dirty="0"/>
          </a:p>
        </p:txBody>
      </p:sp>
      <p:sp>
        <p:nvSpPr>
          <p:cNvPr id="13" name="Obdélník 12"/>
          <p:cNvSpPr/>
          <p:nvPr/>
        </p:nvSpPr>
        <p:spPr>
          <a:xfrm>
            <a:off x="1486541" y="3191795"/>
            <a:ext cx="14505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V</a:t>
            </a:r>
            <a:r>
              <a:rPr lang="cs-CZ" sz="2800" dirty="0" smtClean="0"/>
              <a:t>[0;0]</a:t>
            </a:r>
            <a:endParaRPr lang="cs-CZ" sz="2800" dirty="0"/>
          </a:p>
        </p:txBody>
      </p:sp>
      <p:sp>
        <p:nvSpPr>
          <p:cNvPr id="17" name="Obdélník 16"/>
          <p:cNvSpPr/>
          <p:nvPr/>
        </p:nvSpPr>
        <p:spPr>
          <a:xfrm>
            <a:off x="3899587" y="4396566"/>
            <a:ext cx="47048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x</a:t>
            </a:r>
            <a:r>
              <a:rPr lang="cs-CZ" sz="2800" baseline="30000" dirty="0" smtClean="0"/>
              <a:t>2</a:t>
            </a:r>
            <a:r>
              <a:rPr lang="cs-CZ" sz="2800" dirty="0" smtClean="0"/>
              <a:t> </a:t>
            </a:r>
            <a:r>
              <a:rPr lang="cs-CZ" sz="2800" dirty="0"/>
              <a:t>+</a:t>
            </a:r>
            <a:r>
              <a:rPr lang="cs-CZ" sz="2800" dirty="0" smtClean="0"/>
              <a:t> </a:t>
            </a:r>
            <a:r>
              <a:rPr lang="cs-CZ" sz="2800" dirty="0" err="1"/>
              <a:t>A</a:t>
            </a:r>
            <a:r>
              <a:rPr lang="cs-CZ" sz="2800" dirty="0" err="1" smtClean="0"/>
              <a:t>x</a:t>
            </a:r>
            <a:r>
              <a:rPr lang="cs-CZ" sz="2800" dirty="0" smtClean="0"/>
              <a:t> + </a:t>
            </a:r>
            <a:r>
              <a:rPr lang="cs-CZ" sz="2800" dirty="0"/>
              <a:t>B</a:t>
            </a:r>
            <a:r>
              <a:rPr lang="cs-CZ" sz="2800" dirty="0" smtClean="0"/>
              <a:t>y +C = 0</a:t>
            </a:r>
            <a:endParaRPr lang="cs-CZ" sz="2800" dirty="0"/>
          </a:p>
        </p:txBody>
      </p:sp>
      <p:sp>
        <p:nvSpPr>
          <p:cNvPr id="11" name="Obdélník 10"/>
          <p:cNvSpPr/>
          <p:nvPr/>
        </p:nvSpPr>
        <p:spPr>
          <a:xfrm>
            <a:off x="4084915" y="3191795"/>
            <a:ext cx="33802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x</a:t>
            </a:r>
            <a:r>
              <a:rPr lang="cs-CZ" sz="2800" baseline="30000" dirty="0" smtClean="0"/>
              <a:t>2</a:t>
            </a:r>
            <a:r>
              <a:rPr lang="cs-CZ" sz="2800" dirty="0" smtClean="0"/>
              <a:t> </a:t>
            </a:r>
            <a:r>
              <a:rPr lang="cs-CZ" sz="2800" dirty="0"/>
              <a:t>+</a:t>
            </a:r>
            <a:r>
              <a:rPr lang="cs-CZ" sz="2800" dirty="0" smtClean="0"/>
              <a:t> </a:t>
            </a:r>
            <a:r>
              <a:rPr lang="cs-CZ" sz="2800" dirty="0" err="1"/>
              <a:t>A</a:t>
            </a:r>
            <a:r>
              <a:rPr lang="cs-CZ" sz="2800" dirty="0" err="1" smtClean="0"/>
              <a:t>y</a:t>
            </a:r>
            <a:r>
              <a:rPr lang="cs-CZ" sz="2800" dirty="0" smtClean="0"/>
              <a:t> + B = 0</a:t>
            </a:r>
            <a:endParaRPr lang="cs-CZ" sz="2800" dirty="0"/>
          </a:p>
        </p:txBody>
      </p:sp>
      <p:sp>
        <p:nvSpPr>
          <p:cNvPr id="14" name="Obdélník 13"/>
          <p:cNvSpPr/>
          <p:nvPr/>
        </p:nvSpPr>
        <p:spPr>
          <a:xfrm>
            <a:off x="3899586" y="4947342"/>
            <a:ext cx="47048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y</a:t>
            </a:r>
            <a:r>
              <a:rPr lang="cs-CZ" sz="2800" baseline="30000" dirty="0" smtClean="0"/>
              <a:t>2</a:t>
            </a:r>
            <a:r>
              <a:rPr lang="cs-CZ" sz="2800" dirty="0" smtClean="0"/>
              <a:t> </a:t>
            </a:r>
            <a:r>
              <a:rPr lang="cs-CZ" sz="2800" dirty="0"/>
              <a:t>+</a:t>
            </a:r>
            <a:r>
              <a:rPr lang="cs-CZ" sz="2800" dirty="0" smtClean="0"/>
              <a:t> </a:t>
            </a:r>
            <a:r>
              <a:rPr lang="cs-CZ" sz="2800" dirty="0" err="1" smtClean="0"/>
              <a:t>Ax</a:t>
            </a:r>
            <a:r>
              <a:rPr lang="cs-CZ" sz="2800" dirty="0" smtClean="0"/>
              <a:t> + By +C = 0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83944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2" grpId="0"/>
      <p:bldP spid="13" grpId="0"/>
      <p:bldP spid="17" grpId="0"/>
      <p:bldP spid="11" grpId="0"/>
      <p:bldP spid="14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8247</TotalTime>
  <Words>315</Words>
  <Application>Microsoft Office PowerPoint</Application>
  <PresentationFormat>Předvádění na obrazovce (4:3)</PresentationFormat>
  <Paragraphs>60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Diseño predeterminado</vt:lpstr>
      <vt:lpstr>Analytická geometrie</vt:lpstr>
      <vt:lpstr>Definice</vt:lpstr>
      <vt:lpstr>Osová parabola</vt:lpstr>
      <vt:lpstr>Konstrukce paraboly</vt:lpstr>
      <vt:lpstr>Posunutá parabola</vt:lpstr>
      <vt:lpstr>Rovnice osové paraboly</vt:lpstr>
      <vt:lpstr>Rovnice paraboly</vt:lpstr>
      <vt:lpstr>Rovnice paraboly</vt:lpstr>
      <vt:lpstr>Obecná rovnice paraboly</vt:lpstr>
      <vt:lpstr>Zdroje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kacerova</cp:lastModifiedBy>
  <cp:revision>657</cp:revision>
  <dcterms:created xsi:type="dcterms:W3CDTF">2010-05-23T14:28:12Z</dcterms:created>
  <dcterms:modified xsi:type="dcterms:W3CDTF">2013-08-23T07:26:32Z</dcterms:modified>
</cp:coreProperties>
</file>