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9" r:id="rId5"/>
    <p:sldId id="261" r:id="rId6"/>
    <p:sldId id="268" r:id="rId7"/>
    <p:sldId id="265" r:id="rId8"/>
    <p:sldId id="267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198"/>
    <a:srgbClr val="3366FF"/>
    <a:srgbClr val="000099"/>
    <a:srgbClr val="422C16"/>
    <a:srgbClr val="0C788E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100" d="100"/>
          <a:sy n="10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Hyperbola a přímka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VY_32_INOVACE_AGEO_13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Přímka s hyperbolou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6456" cy="136815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sz="2800" dirty="0" smtClean="0"/>
              <a:t>Podle počtu společných bodů </a:t>
            </a:r>
          </a:p>
        </p:txBody>
      </p:sp>
      <p:pic>
        <p:nvPicPr>
          <p:cNvPr id="1028" name="Picture 4" descr="Obr. 5.23: Vzájemná poloha p&amp;rcaron;ímky a hyperbo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762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Sečna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32677" y="198884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400" dirty="0"/>
          </a:p>
        </p:txBody>
      </p:sp>
      <p:sp>
        <p:nvSpPr>
          <p:cNvPr id="10" name="Rectangle 3"/>
          <p:cNvSpPr txBox="1">
            <a:spLocks noChangeAspect="1" noChangeArrowheads="1"/>
          </p:cNvSpPr>
          <p:nvPr/>
        </p:nvSpPr>
        <p:spPr bwMode="auto">
          <a:xfrm>
            <a:off x="1043608" y="2025574"/>
            <a:ext cx="207558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/>
              <a:t>2</a:t>
            </a:r>
            <a:r>
              <a:rPr lang="cs-CZ" sz="2000" kern="0" dirty="0" smtClean="0"/>
              <a:t> společné body</a:t>
            </a:r>
          </a:p>
        </p:txBody>
      </p:sp>
      <p:sp>
        <p:nvSpPr>
          <p:cNvPr id="11" name="Rectangle 3"/>
          <p:cNvSpPr txBox="1">
            <a:spLocks noChangeAspect="1" noChangeArrowheads="1"/>
          </p:cNvSpPr>
          <p:nvPr/>
        </p:nvSpPr>
        <p:spPr bwMode="auto">
          <a:xfrm>
            <a:off x="5940152" y="2006700"/>
            <a:ext cx="207558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 smtClean="0"/>
              <a:t>sečna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779912" y="2144698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660232" y="6021288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ttp://forum.matweb.cz/upload3/img/2011-12/47976_tk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09" y="2636912"/>
            <a:ext cx="4186436" cy="369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spect="1" noChangeArrowheads="1"/>
          </p:cNvSpPr>
          <p:nvPr/>
        </p:nvSpPr>
        <p:spPr bwMode="auto">
          <a:xfrm>
            <a:off x="3594921" y="4325303"/>
            <a:ext cx="36998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1400" kern="0" dirty="0"/>
              <a:t>P</a:t>
            </a:r>
            <a:endParaRPr lang="cs-CZ" sz="1400" kern="0" dirty="0" smtClean="0"/>
          </a:p>
        </p:txBody>
      </p:sp>
      <p:sp>
        <p:nvSpPr>
          <p:cNvPr id="13" name="Rectangle 3"/>
          <p:cNvSpPr txBox="1">
            <a:spLocks noChangeAspect="1" noChangeArrowheads="1"/>
          </p:cNvSpPr>
          <p:nvPr/>
        </p:nvSpPr>
        <p:spPr bwMode="auto">
          <a:xfrm>
            <a:off x="4707411" y="3565773"/>
            <a:ext cx="36998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1400" kern="0" dirty="0" smtClean="0"/>
              <a:t>Q</a:t>
            </a:r>
            <a:endParaRPr lang="cs-CZ" sz="1400" kern="0" dirty="0" smtClean="0"/>
          </a:p>
        </p:txBody>
      </p:sp>
      <p:sp>
        <p:nvSpPr>
          <p:cNvPr id="14" name="Rectangle 3"/>
          <p:cNvSpPr txBox="1">
            <a:spLocks noChangeAspect="1" noChangeArrowheads="1"/>
          </p:cNvSpPr>
          <p:nvPr/>
        </p:nvSpPr>
        <p:spPr bwMode="auto">
          <a:xfrm>
            <a:off x="6804248" y="2996952"/>
            <a:ext cx="201622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 smtClean="0"/>
              <a:t>P, Q  průsečíky</a:t>
            </a:r>
            <a:endParaRPr lang="cs-CZ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0" grpId="0" build="p" bldLvl="4"/>
      <p:bldP spid="11" grpId="0" build="p" bldLvl="4"/>
      <p:bldP spid="9" grpId="0" build="p" bldLvl="4"/>
      <p:bldP spid="13" grpId="0" build="p" bldLvl="4"/>
      <p:bldP spid="14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Tečna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51520" y="1844824"/>
            <a:ext cx="867645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defTabSz="864000">
              <a:buFontTx/>
              <a:buNone/>
            </a:pPr>
            <a:r>
              <a:rPr lang="cs-CZ" sz="2000" kern="0" dirty="0" smtClean="0"/>
              <a:t>		1 </a:t>
            </a:r>
            <a:r>
              <a:rPr lang="cs-CZ" sz="2000" kern="0" dirty="0" smtClean="0"/>
              <a:t>společný </a:t>
            </a:r>
            <a:r>
              <a:rPr lang="cs-CZ" sz="2000" kern="0" dirty="0" smtClean="0"/>
              <a:t>bod T</a:t>
            </a:r>
            <a:r>
              <a:rPr lang="cs-CZ" sz="2000" kern="0" dirty="0" smtClean="0"/>
              <a:t>	</a:t>
            </a:r>
            <a:r>
              <a:rPr lang="cs-CZ" sz="2000" kern="0" dirty="0"/>
              <a:t>	</a:t>
            </a:r>
            <a:r>
              <a:rPr lang="cs-CZ" sz="2000" kern="0" dirty="0" smtClean="0"/>
              <a:t>tečna </a:t>
            </a:r>
            <a:r>
              <a:rPr lang="cs-CZ" sz="2000" kern="0" dirty="0" smtClean="0">
                <a:solidFill>
                  <a:srgbClr val="025198"/>
                </a:solidFill>
              </a:rPr>
              <a:t>t      </a:t>
            </a:r>
            <a:endParaRPr lang="cs-CZ" sz="2000" kern="0" dirty="0" smtClean="0">
              <a:solidFill>
                <a:srgbClr val="025198"/>
              </a:solidFill>
            </a:endParaRPr>
          </a:p>
          <a:p>
            <a:pPr marL="0" indent="0" defTabSz="864000">
              <a:buFontTx/>
              <a:buNone/>
            </a:pPr>
            <a:r>
              <a:rPr lang="cs-CZ" sz="2000" kern="0" dirty="0" smtClean="0"/>
              <a:t>             nebo	</a:t>
            </a:r>
            <a:r>
              <a:rPr lang="cs-CZ" sz="2000" kern="0" dirty="0" smtClean="0"/>
              <a:t>		 P  		rovnoběžka </a:t>
            </a:r>
            <a:r>
              <a:rPr lang="cs-CZ" sz="2000" kern="0" dirty="0" smtClean="0"/>
              <a:t>s </a:t>
            </a:r>
            <a:r>
              <a:rPr lang="cs-CZ" sz="2000" kern="0" dirty="0" smtClean="0"/>
              <a:t>asymptotou  </a:t>
            </a:r>
            <a:r>
              <a:rPr lang="cs-CZ" sz="2000" kern="0" dirty="0" smtClean="0">
                <a:solidFill>
                  <a:srgbClr val="FF0000"/>
                </a:solidFill>
              </a:rPr>
              <a:t>d</a:t>
            </a:r>
            <a:endParaRPr lang="cs-CZ" sz="2000" kern="0" dirty="0" smtClean="0">
              <a:solidFill>
                <a:srgbClr val="FF000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4413312" y="1916846"/>
            <a:ext cx="792088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09" y="2708920"/>
            <a:ext cx="4063264" cy="3462607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4413312" y="2268995"/>
            <a:ext cx="792088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Vnější přímka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251520" y="1916832"/>
            <a:ext cx="80648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0 společných bodů</a:t>
            </a:r>
            <a:r>
              <a:rPr lang="cs-CZ" sz="2800" kern="0" baseline="30000" dirty="0" smtClean="0"/>
              <a:t>		</a:t>
            </a:r>
            <a:r>
              <a:rPr lang="cs-CZ" sz="2800" kern="0" dirty="0" smtClean="0"/>
              <a:t>    </a:t>
            </a:r>
            <a:r>
              <a:rPr lang="cs-CZ" sz="2800" kern="0" dirty="0" err="1" smtClean="0"/>
              <a:t>nesečna</a:t>
            </a:r>
            <a:r>
              <a:rPr lang="cs-CZ" sz="2800" kern="0" baseline="30000" dirty="0" smtClean="0"/>
              <a:t>	</a:t>
            </a:r>
            <a:endParaRPr lang="cs-CZ" sz="2800" kern="0" dirty="0"/>
          </a:p>
        </p:txBody>
      </p:sp>
      <p:sp>
        <p:nvSpPr>
          <p:cNvPr id="12" name="Šipka doprava 11"/>
          <p:cNvSpPr/>
          <p:nvPr/>
        </p:nvSpPr>
        <p:spPr>
          <a:xfrm>
            <a:off x="4283968" y="2109998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http://www.math.muni.cz/%7Exbalvino/Projekt_cabri/Hyperbo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65" y="2780928"/>
            <a:ext cx="4464496" cy="338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nice 7"/>
          <p:cNvCxnSpPr/>
          <p:nvPr/>
        </p:nvCxnSpPr>
        <p:spPr>
          <a:xfrm>
            <a:off x="3995936" y="2690238"/>
            <a:ext cx="1044116" cy="34918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Výpočet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15816" y="3645024"/>
            <a:ext cx="4320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 0   sečna</a:t>
            </a:r>
          </a:p>
          <a:p>
            <a:pPr algn="ctr"/>
            <a:endParaRPr lang="cs-CZ" sz="3200" b="1" i="1" dirty="0" smtClean="0"/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 0  tečna</a:t>
            </a:r>
          </a:p>
          <a:p>
            <a:endParaRPr lang="cs-CZ" sz="3200" b="1" i="1" dirty="0" smtClean="0">
              <a:sym typeface="Symbol"/>
            </a:endParaRPr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 0  vnější přímka</a:t>
            </a:r>
            <a:endParaRPr lang="cs-CZ" sz="3200" b="1" baseline="30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122413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</a:t>
            </a:r>
            <a:r>
              <a:rPr lang="cs-CZ" dirty="0" smtClean="0"/>
              <a:t>ešíme soustavu lineární a kvadratické rovnice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19394" y="3068960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Podle hodnoty diskriminantu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526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říklad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67543" y="1807177"/>
            <a:ext cx="842493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Zjistěte vzájemnou polohu </a:t>
            </a:r>
            <a:r>
              <a:rPr lang="cs-CZ" sz="2800" dirty="0" smtClean="0"/>
              <a:t>hyperboly</a:t>
            </a:r>
            <a:r>
              <a:rPr lang="cs-CZ" sz="2800" dirty="0" smtClean="0"/>
              <a:t> 3x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-</a:t>
            </a:r>
            <a:r>
              <a:rPr lang="cs-CZ" sz="2800" dirty="0" smtClean="0"/>
              <a:t> 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– 3 = 0 </a:t>
            </a:r>
            <a:r>
              <a:rPr lang="cs-CZ" sz="2800" dirty="0" smtClean="0"/>
              <a:t>a přímky p</a:t>
            </a:r>
            <a:r>
              <a:rPr lang="cs-CZ" sz="2800" dirty="0" smtClean="0"/>
              <a:t>: 2x + 3y – 3 = 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23528" y="1988841"/>
            <a:ext cx="37444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/>
              <a:t> 3x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-</a:t>
            </a:r>
            <a:r>
              <a:rPr lang="cs-CZ" sz="2800" dirty="0" smtClean="0"/>
              <a:t> 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– 3 = </a:t>
            </a:r>
            <a:r>
              <a:rPr lang="cs-CZ" sz="2800" dirty="0" smtClean="0"/>
              <a:t>0 S[0;0</a:t>
            </a:r>
            <a:r>
              <a:rPr lang="cs-CZ" sz="2800" dirty="0" smtClean="0"/>
              <a:t>]</a:t>
            </a:r>
            <a:endParaRPr lang="cs-CZ" sz="2800" dirty="0"/>
          </a:p>
          <a:p>
            <a:pPr marL="0" indent="0">
              <a:buNone/>
            </a:pPr>
            <a:r>
              <a:rPr lang="cs-CZ" sz="2800" u="sng" dirty="0" smtClean="0"/>
              <a:t>p: 2x + 3y -3 =0</a:t>
            </a:r>
            <a:endParaRPr lang="cs-CZ" sz="2800" u="sng" dirty="0"/>
          </a:p>
        </p:txBody>
      </p:sp>
      <p:pic>
        <p:nvPicPr>
          <p:cNvPr id="3" name="Picture 2" descr="http://forum.matweb.cz/upload3/img/2011-12/47976_tk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099917" cy="37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Zástupný symbol pro obsah 2"/>
              <p:cNvSpPr txBox="1">
                <a:spLocks/>
              </p:cNvSpPr>
              <p:nvPr/>
            </p:nvSpPr>
            <p:spPr bwMode="auto">
              <a:xfrm>
                <a:off x="818853" y="2926593"/>
                <a:ext cx="2091630" cy="7914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/>
                  <a:t>y</a:t>
                </a:r>
                <a:r>
                  <a:rPr lang="cs-CZ" sz="2800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800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sz="2800" dirty="0" smtClean="0"/>
                  <a:t> + 1 </a:t>
                </a:r>
                <a:endParaRPr lang="cs-CZ" sz="2800" dirty="0"/>
              </a:p>
            </p:txBody>
          </p:sp>
        </mc:Choice>
        <mc:Fallback>
          <p:sp>
            <p:nvSpPr>
              <p:cNvPr id="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853" y="2926593"/>
                <a:ext cx="2091630" cy="791455"/>
              </a:xfrm>
              <a:prstGeom prst="rect">
                <a:avLst/>
              </a:prstGeom>
              <a:blipFill rotWithShape="1">
                <a:blip r:embed="rId4"/>
                <a:stretch>
                  <a:fillRect l="-5831" r="-8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ástupný symbol pro obsah 2"/>
              <p:cNvSpPr txBox="1">
                <a:spLocks/>
              </p:cNvSpPr>
              <p:nvPr/>
            </p:nvSpPr>
            <p:spPr bwMode="auto">
              <a:xfrm>
                <a:off x="762124" y="3573016"/>
                <a:ext cx="3305820" cy="647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/>
                  <a:t>3x</a:t>
                </a:r>
                <a:r>
                  <a:rPr lang="cs-CZ" sz="2800" baseline="30000" dirty="0" smtClean="0"/>
                  <a:t>2</a:t>
                </a:r>
                <a:r>
                  <a:rPr lang="cs-CZ" sz="2800" dirty="0" smtClean="0"/>
                  <a:t>–(-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cs-CZ" sz="2800" b="0" i="0" smtClean="0">
                        <a:latin typeface="Cambria Math"/>
                      </a:rPr>
                      <m:t>x</m:t>
                    </m:r>
                    <m:r>
                      <a:rPr lang="cs-CZ" sz="2800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cs-CZ" sz="2800" dirty="0" smtClean="0"/>
                  <a:t>1)</a:t>
                </a:r>
                <a:r>
                  <a:rPr lang="cs-CZ" sz="2800" baseline="30000" dirty="0"/>
                  <a:t> 2</a:t>
                </a:r>
                <a:r>
                  <a:rPr lang="cs-CZ" sz="2800" dirty="0" smtClean="0"/>
                  <a:t>-3=0 </a:t>
                </a:r>
                <a:endParaRPr lang="cs-CZ" sz="2800" dirty="0"/>
              </a:p>
            </p:txBody>
          </p:sp>
        </mc:Choice>
        <mc:Fallback>
          <p:sp>
            <p:nvSpPr>
              <p:cNvPr id="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124" y="3573016"/>
                <a:ext cx="3305820" cy="647056"/>
              </a:xfrm>
              <a:prstGeom prst="rect">
                <a:avLst/>
              </a:prstGeom>
              <a:blipFill rotWithShape="1">
                <a:blip r:embed="rId5"/>
                <a:stretch>
                  <a:fillRect l="-3690" r="-3321" b="-18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1595042" y="4581128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aseline="30000" dirty="0" smtClean="0"/>
              <a:t>D =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0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  <a:endParaRPr lang="cs-CZ" sz="1800" dirty="0" smtClean="0"/>
          </a:p>
          <a:p>
            <a:r>
              <a:rPr lang="it-IT" sz="1800" dirty="0"/>
              <a:t>[online]. [cit. 2013-08-22]. Dostupné z: http://www.karlin.mff.cuni.cz/katedry/kdm/diplomky/jan_koncel/kuzelosecky.php?kapitola=hyperbola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68144" y="5888206"/>
            <a:ext cx="267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8351</TotalTime>
  <Words>208</Words>
  <Application>Microsoft Office PowerPoint</Application>
  <PresentationFormat>Předvádění na obrazovce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Analytická geometrie</vt:lpstr>
      <vt:lpstr>Přímka s hyperbolou</vt:lpstr>
      <vt:lpstr>Sečna</vt:lpstr>
      <vt:lpstr>Tečna</vt:lpstr>
      <vt:lpstr>Vnější přímka</vt:lpstr>
      <vt:lpstr>Výpočet</vt:lpstr>
      <vt:lpstr>Příklad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Mariajose;Káčerová</dc:creator>
  <cp:lastModifiedBy>kacerova</cp:lastModifiedBy>
  <cp:revision>653</cp:revision>
  <dcterms:created xsi:type="dcterms:W3CDTF">2010-05-23T14:28:12Z</dcterms:created>
  <dcterms:modified xsi:type="dcterms:W3CDTF">2013-08-22T19:44:16Z</dcterms:modified>
</cp:coreProperties>
</file>