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tmp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0" r:id="rId4"/>
    <p:sldId id="259" r:id="rId5"/>
    <p:sldId id="262" r:id="rId6"/>
    <p:sldId id="266" r:id="rId7"/>
    <p:sldId id="270" r:id="rId8"/>
    <p:sldId id="267" r:id="rId9"/>
    <p:sldId id="268" r:id="rId10"/>
    <p:sldId id="269" r:id="rId11"/>
    <p:sldId id="264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25198"/>
    <a:srgbClr val="3366FF"/>
    <a:srgbClr val="0C788E"/>
    <a:srgbClr val="422C16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21575" autoAdjust="0"/>
    <p:restoredTop sz="94652" autoAdjust="0"/>
  </p:normalViewPr>
  <p:slideViewPr>
    <p:cSldViewPr>
      <p:cViewPr>
        <p:scale>
          <a:sx n="72" d="100"/>
          <a:sy n="72" d="100"/>
        </p:scale>
        <p:origin x="-2652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4.11.2013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4.11.2013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252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gi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Analytická geometrie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Hyperbola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401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VY_32_INOVACE_AGEO_12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Obecná rovnice hyperboly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7237" y="3858418"/>
            <a:ext cx="9526" cy="9526"/>
          </a:xfrm>
        </p:spPr>
      </p:pic>
      <p:sp>
        <p:nvSpPr>
          <p:cNvPr id="9" name="Obdélník 8"/>
          <p:cNvSpPr/>
          <p:nvPr/>
        </p:nvSpPr>
        <p:spPr>
          <a:xfrm>
            <a:off x="3923928" y="3478366"/>
            <a:ext cx="3380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Ax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+</a:t>
            </a:r>
            <a:r>
              <a:rPr lang="cs-CZ" sz="2800" dirty="0" smtClean="0"/>
              <a:t> By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+ C = 0</a:t>
            </a:r>
            <a:endParaRPr lang="cs-CZ" sz="2800" dirty="0"/>
          </a:p>
        </p:txBody>
      </p:sp>
      <p:sp>
        <p:nvSpPr>
          <p:cNvPr id="10" name="Obdélník 9"/>
          <p:cNvSpPr/>
          <p:nvPr/>
        </p:nvSpPr>
        <p:spPr>
          <a:xfrm>
            <a:off x="1475656" y="4266674"/>
            <a:ext cx="16901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S[</a:t>
            </a:r>
            <a:r>
              <a:rPr lang="cs-CZ" sz="2800" dirty="0" err="1" smtClean="0"/>
              <a:t>m;n</a:t>
            </a:r>
            <a:r>
              <a:rPr lang="cs-CZ" sz="2800" dirty="0" smtClean="0"/>
              <a:t>]</a:t>
            </a:r>
            <a:endParaRPr lang="cs-CZ" sz="2800" dirty="0"/>
          </a:p>
        </p:txBody>
      </p:sp>
      <p:sp>
        <p:nvSpPr>
          <p:cNvPr id="12" name="Obdélník 11"/>
          <p:cNvSpPr/>
          <p:nvPr/>
        </p:nvSpPr>
        <p:spPr>
          <a:xfrm>
            <a:off x="899592" y="2132856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s</a:t>
            </a:r>
            <a:r>
              <a:rPr lang="cs-CZ" sz="2800" dirty="0" smtClean="0"/>
              <a:t>e získá  úpravou středové rovnice užitím vzorců a vyjádřením v anulovaném tvaru  </a:t>
            </a:r>
            <a:endParaRPr lang="cs-CZ" sz="2800" dirty="0"/>
          </a:p>
        </p:txBody>
      </p:sp>
      <p:sp>
        <p:nvSpPr>
          <p:cNvPr id="13" name="Obdélník 12"/>
          <p:cNvSpPr/>
          <p:nvPr/>
        </p:nvSpPr>
        <p:spPr>
          <a:xfrm>
            <a:off x="1475656" y="3481844"/>
            <a:ext cx="1450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S[0;0]</a:t>
            </a:r>
            <a:endParaRPr lang="cs-CZ" sz="2800" dirty="0"/>
          </a:p>
        </p:txBody>
      </p:sp>
      <p:sp>
        <p:nvSpPr>
          <p:cNvPr id="17" name="Obdélník 16"/>
          <p:cNvSpPr/>
          <p:nvPr/>
        </p:nvSpPr>
        <p:spPr>
          <a:xfrm>
            <a:off x="3899587" y="4252896"/>
            <a:ext cx="47048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Ax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+</a:t>
            </a:r>
            <a:r>
              <a:rPr lang="cs-CZ" sz="2800" dirty="0" smtClean="0"/>
              <a:t> By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+ </a:t>
            </a:r>
            <a:r>
              <a:rPr lang="cs-CZ" sz="2800" dirty="0" err="1" smtClean="0"/>
              <a:t>Cx</a:t>
            </a:r>
            <a:r>
              <a:rPr lang="cs-CZ" sz="2800" dirty="0" smtClean="0"/>
              <a:t> + </a:t>
            </a:r>
            <a:r>
              <a:rPr lang="cs-CZ" sz="2800" dirty="0" err="1" smtClean="0"/>
              <a:t>Dy</a:t>
            </a:r>
            <a:r>
              <a:rPr lang="cs-CZ" sz="2800" dirty="0" smtClean="0"/>
              <a:t> +E = 0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1824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2" grpId="0"/>
      <p:bldP spid="13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416824" cy="4248472"/>
          </a:xfrm>
        </p:spPr>
        <p:txBody>
          <a:bodyPr/>
          <a:lstStyle/>
          <a:p>
            <a:r>
              <a:rPr lang="it-IT" sz="1800" dirty="0" smtClean="0"/>
              <a:t>[</a:t>
            </a:r>
            <a:r>
              <a:rPr lang="it-IT" sz="1800" dirty="0"/>
              <a:t>online]. [cit. 2013-05-26]. Dostupné z: http://www.karlin.mff.cuni.cz/katedry/kdm/diplomky/vera.setmanukova.dp/?page=konstrukceE&amp;pkonstrukce=1 </a:t>
            </a:r>
            <a:endParaRPr lang="cs-CZ" sz="1800" dirty="0"/>
          </a:p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it-IT" sz="1800" dirty="0" smtClean="0"/>
              <a:t>[</a:t>
            </a:r>
            <a:r>
              <a:rPr lang="it-IT" sz="1800" dirty="0"/>
              <a:t>online]. [cit. 2013-05-26]. Dostupné z: http://www.matweb.cz/elipsa</a:t>
            </a:r>
          </a:p>
          <a:p>
            <a:r>
              <a:rPr lang="cs-CZ" sz="1800" dirty="0"/>
              <a:t>HUDCOVÁ.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PROMETHEUS, spol. s r.o. ISBN 10348405</a:t>
            </a:r>
            <a:r>
              <a:rPr lang="cs-CZ" sz="1800" dirty="0" smtClean="0"/>
              <a:t>.</a:t>
            </a:r>
          </a:p>
          <a:p>
            <a:r>
              <a:rPr lang="cs-CZ" sz="1800" dirty="0"/>
              <a:t>EFFENBERGER, Věra. </a:t>
            </a:r>
            <a:r>
              <a:rPr lang="cs-CZ" sz="1800" i="1" dirty="0"/>
              <a:t>Kuželosečky</a:t>
            </a:r>
            <a:r>
              <a:rPr lang="cs-CZ" sz="1800" dirty="0"/>
              <a:t> [online]. [cit. 2013-08-21]. Dostupné z: http://www.karlin.mff.cuni.cz/katedry/</a:t>
            </a:r>
            <a:r>
              <a:rPr lang="cs-CZ" sz="1800" dirty="0" err="1"/>
              <a:t>kdm</a:t>
            </a:r>
            <a:r>
              <a:rPr lang="cs-CZ" sz="1800" dirty="0"/>
              <a:t>/diplomky/</a:t>
            </a:r>
            <a:r>
              <a:rPr lang="cs-CZ" sz="1800" dirty="0" err="1"/>
              <a:t>jan_koncel</a:t>
            </a:r>
            <a:r>
              <a:rPr lang="cs-CZ" sz="1800" dirty="0"/>
              <a:t>/</a:t>
            </a:r>
            <a:r>
              <a:rPr lang="cs-CZ" sz="1800" dirty="0" err="1"/>
              <a:t>kuzelosecky.php?kapitola</a:t>
            </a:r>
            <a:r>
              <a:rPr lang="cs-CZ" sz="1800" dirty="0"/>
              <a:t>=elipsa. Diplomová práce. </a:t>
            </a:r>
            <a:r>
              <a:rPr lang="cs-CZ" sz="1800" dirty="0" smtClean="0"/>
              <a:t>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Definice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1484285" y="4262041"/>
            <a:ext cx="329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|X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F</a:t>
            </a:r>
            <a:r>
              <a:rPr lang="cs-CZ" sz="2000" baseline="-25000" dirty="0" smtClean="0"/>
              <a:t>1</a:t>
            </a:r>
            <a:r>
              <a:rPr lang="cs-CZ" sz="2000" dirty="0"/>
              <a:t>|−|X</a:t>
            </a:r>
            <a:r>
              <a:rPr lang="cs-CZ" sz="2000" baseline="-25000" dirty="0"/>
              <a:t>1</a:t>
            </a:r>
            <a:r>
              <a:rPr lang="cs-CZ" sz="2000" dirty="0"/>
              <a:t>F</a:t>
            </a:r>
            <a:r>
              <a:rPr lang="cs-CZ" sz="2000" baseline="-25000" dirty="0"/>
              <a:t>2</a:t>
            </a:r>
            <a:r>
              <a:rPr lang="cs-CZ" sz="2000" dirty="0" smtClean="0"/>
              <a:t>|</a:t>
            </a:r>
            <a:r>
              <a:rPr lang="cs-CZ" sz="2000" dirty="0"/>
              <a:t> = </a:t>
            </a:r>
            <a:r>
              <a:rPr lang="cs-CZ" sz="2000" i="1" dirty="0" smtClean="0"/>
              <a:t>2a</a:t>
            </a:r>
          </a:p>
          <a:p>
            <a:pPr marL="0" indent="0">
              <a:buNone/>
            </a:pPr>
            <a:endParaRPr lang="cs-CZ" sz="2000" i="1" dirty="0"/>
          </a:p>
        </p:txBody>
      </p:sp>
      <p:pic>
        <p:nvPicPr>
          <p:cNvPr id="5" name="Picture 2" descr="Hyperbo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253" y="2251267"/>
            <a:ext cx="3743325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324" y="1988840"/>
            <a:ext cx="4752528" cy="1440160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Hyperbola je množina všech bodů </a:t>
            </a:r>
            <a:r>
              <a:rPr lang="cs-CZ" sz="2000" i="1" dirty="0"/>
              <a:t>X </a:t>
            </a:r>
            <a:r>
              <a:rPr lang="cs-CZ" sz="2000" dirty="0"/>
              <a:t>v rovině, které mají od dvou různých </a:t>
            </a:r>
            <a:r>
              <a:rPr lang="cs-CZ" sz="2000" dirty="0" smtClean="0"/>
              <a:t>bodů (ohnisek F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, F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) konstantní absolutní hodnotu  </a:t>
            </a:r>
            <a:r>
              <a:rPr lang="cs-CZ" sz="2000" dirty="0"/>
              <a:t>rozdílu </a:t>
            </a:r>
            <a:r>
              <a:rPr lang="cs-CZ" sz="2000" dirty="0" smtClean="0"/>
              <a:t>vzdáleností 2a.</a:t>
            </a: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251520" y="3429000"/>
            <a:ext cx="35910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pl-PL" sz="2000" dirty="0" smtClean="0"/>
              <a:t> 2a</a:t>
            </a:r>
            <a:r>
              <a:rPr lang="cs-CZ" sz="2000" dirty="0">
                <a:sym typeface="Symbol"/>
              </a:rPr>
              <a:t> </a:t>
            </a:r>
            <a:r>
              <a:rPr lang="cs-CZ" sz="2000" dirty="0" smtClean="0">
                <a:sym typeface="Symbol"/>
              </a:rPr>
              <a:t>=</a:t>
            </a:r>
            <a:r>
              <a:rPr lang="cs-CZ" sz="2000" dirty="0">
                <a:sym typeface="Symbol"/>
              </a:rPr>
              <a:t>AB</a:t>
            </a:r>
            <a:r>
              <a:rPr lang="pl-PL" sz="2000" dirty="0" smtClean="0"/>
              <a:t> </a:t>
            </a:r>
            <a:r>
              <a:rPr lang="pl-PL" sz="2000" dirty="0"/>
              <a:t>je délka hlavní osy</a:t>
            </a:r>
            <a:endParaRPr lang="cs-CZ" sz="2000" i="1" dirty="0"/>
          </a:p>
        </p:txBody>
      </p:sp>
      <p:sp>
        <p:nvSpPr>
          <p:cNvPr id="3" name="Obdélník 2"/>
          <p:cNvSpPr/>
          <p:nvPr/>
        </p:nvSpPr>
        <p:spPr>
          <a:xfrm>
            <a:off x="5833623" y="4595072"/>
            <a:ext cx="389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ym typeface="Symbol"/>
              </a:rPr>
              <a:t>A</a:t>
            </a:r>
            <a:r>
              <a:rPr lang="cs-CZ" dirty="0" smtClean="0">
                <a:solidFill>
                  <a:srgbClr val="3366FF"/>
                </a:solidFill>
              </a:rPr>
              <a:t> </a:t>
            </a:r>
            <a:endParaRPr lang="cs-CZ" dirty="0">
              <a:solidFill>
                <a:srgbClr val="3366FF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203219" y="4591640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ym typeface="Symbol"/>
              </a:rPr>
              <a:t>B</a:t>
            </a:r>
            <a:r>
              <a:rPr lang="cs-CZ" dirty="0" smtClean="0">
                <a:solidFill>
                  <a:srgbClr val="3366FF"/>
                </a:solidFill>
              </a:rPr>
              <a:t> </a:t>
            </a:r>
            <a:endParaRPr lang="cs-CZ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Osová hyperbola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0708" y="2780928"/>
            <a:ext cx="3744416" cy="1842591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sz="2400" i="1" dirty="0" smtClean="0"/>
              <a:t>a</a:t>
            </a:r>
            <a:r>
              <a:rPr lang="cs-CZ" sz="2400" dirty="0" smtClean="0"/>
              <a:t> </a:t>
            </a:r>
            <a:r>
              <a:rPr lang="cs-CZ" sz="2400" dirty="0"/>
              <a:t>– délka hlavní </a:t>
            </a:r>
            <a:r>
              <a:rPr lang="cs-CZ" sz="2400" dirty="0" smtClean="0"/>
              <a:t>poloosy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i="1" dirty="0"/>
              <a:t>b</a:t>
            </a:r>
            <a:r>
              <a:rPr lang="cs-CZ" sz="2400" dirty="0"/>
              <a:t> – délka vedlejší </a:t>
            </a:r>
            <a:r>
              <a:rPr lang="cs-CZ" sz="2400" dirty="0" smtClean="0"/>
              <a:t>poloosy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i="1" dirty="0"/>
              <a:t>e</a:t>
            </a:r>
            <a:r>
              <a:rPr lang="cs-CZ" sz="2400" dirty="0"/>
              <a:t> – </a:t>
            </a:r>
            <a:r>
              <a:rPr lang="cs-CZ" sz="2400" dirty="0" smtClean="0"/>
              <a:t>excentricita (výstřednost)</a:t>
            </a:r>
          </a:p>
        </p:txBody>
      </p:sp>
      <p:sp>
        <p:nvSpPr>
          <p:cNvPr id="6" name="Obdélník 5"/>
          <p:cNvSpPr/>
          <p:nvPr/>
        </p:nvSpPr>
        <p:spPr>
          <a:xfrm>
            <a:off x="1902424" y="1923607"/>
            <a:ext cx="3243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/>
              <a:t>s</a:t>
            </a:r>
            <a:r>
              <a:rPr lang="cs-CZ" sz="2400" dirty="0" smtClean="0"/>
              <a:t>třed hyperboly S[0;0]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323528" y="1902709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Osová </a:t>
            </a: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2364606" y="4365104"/>
            <a:ext cx="237012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i="1" dirty="0" smtClean="0"/>
              <a:t>a </a:t>
            </a:r>
            <a:r>
              <a:rPr lang="cs-CZ" sz="2000" i="1" dirty="0" smtClean="0">
                <a:sym typeface="Symbol"/>
              </a:rPr>
              <a:t></a:t>
            </a:r>
            <a:r>
              <a:rPr lang="cs-CZ" sz="2000" i="1" dirty="0" smtClean="0"/>
              <a:t> b </a:t>
            </a:r>
            <a:r>
              <a:rPr lang="cs-CZ" sz="2000" i="1" dirty="0" smtClean="0">
                <a:sym typeface="Symbol"/>
              </a:rPr>
              <a:t></a:t>
            </a:r>
            <a:r>
              <a:rPr lang="cs-CZ" sz="2000" i="1" dirty="0" smtClean="0"/>
              <a:t>0</a:t>
            </a:r>
          </a:p>
          <a:p>
            <a:endParaRPr lang="cs-CZ" sz="2000" i="1" dirty="0" smtClean="0"/>
          </a:p>
          <a:p>
            <a:r>
              <a:rPr lang="cs-CZ" sz="2000" i="1" dirty="0"/>
              <a:t>e</a:t>
            </a:r>
            <a:r>
              <a:rPr lang="cs-CZ" sz="2000" i="1" baseline="30000" dirty="0" smtClean="0"/>
              <a:t>2  </a:t>
            </a:r>
            <a:r>
              <a:rPr lang="cs-CZ" sz="2000" i="1" dirty="0" smtClean="0"/>
              <a:t> = a</a:t>
            </a:r>
            <a:r>
              <a:rPr lang="cs-CZ" sz="2000" i="1" baseline="30000" dirty="0" smtClean="0"/>
              <a:t>2</a:t>
            </a:r>
            <a:r>
              <a:rPr lang="cs-CZ" sz="2000" i="1" dirty="0" smtClean="0"/>
              <a:t> + b</a:t>
            </a:r>
            <a:r>
              <a:rPr lang="cs-CZ" sz="2000" i="1" baseline="30000" dirty="0" smtClean="0"/>
              <a:t>2</a:t>
            </a:r>
          </a:p>
          <a:p>
            <a:endParaRPr lang="cs-CZ" sz="2000" dirty="0" smtClean="0"/>
          </a:p>
          <a:p>
            <a:r>
              <a:rPr lang="cs-CZ" sz="2000" dirty="0"/>
              <a:t>e</a:t>
            </a:r>
            <a:r>
              <a:rPr lang="cs-CZ" sz="2000" dirty="0" smtClean="0"/>
              <a:t> =	</a:t>
            </a:r>
            <a:endParaRPr lang="cs-CZ" sz="20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877746"/>
              </p:ext>
            </p:extLst>
          </p:nvPr>
        </p:nvGraphicFramePr>
        <p:xfrm>
          <a:off x="3059832" y="5461813"/>
          <a:ext cx="11858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Rovnice" r:id="rId3" imgW="596880" imgH="253800" progId="Equation.3">
                  <p:embed/>
                </p:oleObj>
              </mc:Choice>
              <mc:Fallback>
                <p:oleObj name="Rovnice" r:id="rId3" imgW="5968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9832" y="5461813"/>
                        <a:ext cx="1185862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Šipka doprava 3"/>
          <p:cNvSpPr/>
          <p:nvPr/>
        </p:nvSpPr>
        <p:spPr>
          <a:xfrm>
            <a:off x="1482820" y="2008651"/>
            <a:ext cx="448002" cy="253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70" name="Picture 22" descr="http://www.aristoteles.cz/matematika/analyticka_geometrie/hyperbola/hyperbola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85272"/>
            <a:ext cx="413385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88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 bldLvl="4"/>
      <p:bldP spid="6" grpId="0"/>
      <p:bldP spid="7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4" descr="Hyperbola s dalšími popisk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914746"/>
            <a:ext cx="3676650" cy="4505325"/>
          </a:xfrm>
          <a:prstGeom prst="rect">
            <a:avLst/>
          </a:prstGeom>
          <a:noFill/>
          <a:ln>
            <a:solidFill>
              <a:srgbClr val="0C788E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Významné body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1"/>
            <a:ext cx="2808312" cy="720079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A, B hlavní vrcholy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  <p:sp>
        <p:nvSpPr>
          <p:cNvPr id="8" name="Oválný popisek 7"/>
          <p:cNvSpPr/>
          <p:nvPr/>
        </p:nvSpPr>
        <p:spPr>
          <a:xfrm>
            <a:off x="4942266" y="5079539"/>
            <a:ext cx="396044" cy="360040"/>
          </a:xfrm>
          <a:prstGeom prst="wedgeEllipseCallout">
            <a:avLst>
              <a:gd name="adj1" fmla="val 673490"/>
              <a:gd name="adj2" fmla="val -29505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ný popisek 8"/>
          <p:cNvSpPr/>
          <p:nvPr/>
        </p:nvSpPr>
        <p:spPr>
          <a:xfrm>
            <a:off x="5422821" y="3946356"/>
            <a:ext cx="396044" cy="467397"/>
          </a:xfrm>
          <a:prstGeom prst="wedgeEllipseCallout">
            <a:avLst>
              <a:gd name="adj1" fmla="val -962770"/>
              <a:gd name="adj2" fmla="val -293718"/>
            </a:avLst>
          </a:prstGeom>
          <a:noFill/>
          <a:ln>
            <a:solidFill>
              <a:srgbClr val="0C7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ný popisek 10"/>
          <p:cNvSpPr/>
          <p:nvPr/>
        </p:nvSpPr>
        <p:spPr>
          <a:xfrm>
            <a:off x="4874815" y="2651278"/>
            <a:ext cx="478732" cy="504056"/>
          </a:xfrm>
          <a:prstGeom prst="wedgeEllipseCallout">
            <a:avLst>
              <a:gd name="adj1" fmla="val 484316"/>
              <a:gd name="adj2" fmla="val 117711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ný popisek 11"/>
          <p:cNvSpPr/>
          <p:nvPr/>
        </p:nvSpPr>
        <p:spPr>
          <a:xfrm>
            <a:off x="4355976" y="3933712"/>
            <a:ext cx="396044" cy="467397"/>
          </a:xfrm>
          <a:prstGeom prst="wedgeEllipseCallout">
            <a:avLst>
              <a:gd name="adj1" fmla="val -708464"/>
              <a:gd name="adj2" fmla="val -293719"/>
            </a:avLst>
          </a:prstGeom>
          <a:noFill/>
          <a:ln>
            <a:solidFill>
              <a:srgbClr val="0C7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041553" y="3449543"/>
            <a:ext cx="20981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400" dirty="0" smtClean="0"/>
              <a:t>C</a:t>
            </a:r>
            <a:r>
              <a:rPr lang="cs-CZ" sz="2400" dirty="0"/>
              <a:t>, D vedlejší vrcholy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348272" y="5439579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400" dirty="0"/>
              <a:t>E, F ohniska</a:t>
            </a:r>
          </a:p>
        </p:txBody>
      </p:sp>
      <p:sp>
        <p:nvSpPr>
          <p:cNvPr id="14" name="Oválný popisek 13"/>
          <p:cNvSpPr/>
          <p:nvPr/>
        </p:nvSpPr>
        <p:spPr>
          <a:xfrm>
            <a:off x="3780199" y="4103635"/>
            <a:ext cx="630070" cy="541542"/>
          </a:xfrm>
          <a:prstGeom prst="wedgeEllipseCallout">
            <a:avLst>
              <a:gd name="adj1" fmla="val -310560"/>
              <a:gd name="adj2" fmla="val 21110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ný popisek 14"/>
          <p:cNvSpPr/>
          <p:nvPr/>
        </p:nvSpPr>
        <p:spPr>
          <a:xfrm>
            <a:off x="5878258" y="4082750"/>
            <a:ext cx="522058" cy="507183"/>
          </a:xfrm>
          <a:prstGeom prst="wedgeEllipseCallout">
            <a:avLst>
              <a:gd name="adj1" fmla="val -751905"/>
              <a:gd name="adj2" fmla="val 24012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5038550" y="5134574"/>
            <a:ext cx="4361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1400" dirty="0" smtClean="0"/>
              <a:t>D</a:t>
            </a:r>
            <a:endParaRPr lang="cs-CZ" sz="1400" dirty="0"/>
          </a:p>
        </p:txBody>
      </p:sp>
      <p:sp>
        <p:nvSpPr>
          <p:cNvPr id="17" name="Obdélník 16"/>
          <p:cNvSpPr/>
          <p:nvPr/>
        </p:nvSpPr>
        <p:spPr>
          <a:xfrm>
            <a:off x="5072869" y="2805166"/>
            <a:ext cx="4361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1400" dirty="0" smtClean="0"/>
              <a:t>C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15979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Osová hyperbola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7237" y="3858418"/>
            <a:ext cx="9526" cy="9526"/>
          </a:xfrm>
        </p:spPr>
      </p:pic>
      <p:sp>
        <p:nvSpPr>
          <p:cNvPr id="3" name="Obdélník 2"/>
          <p:cNvSpPr/>
          <p:nvPr/>
        </p:nvSpPr>
        <p:spPr>
          <a:xfrm>
            <a:off x="611560" y="3105835"/>
            <a:ext cx="3672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Asymptoty hyperboly</a:t>
            </a:r>
            <a:endParaRPr lang="cs-CZ" sz="2800" dirty="0"/>
          </a:p>
        </p:txBody>
      </p:sp>
      <p:pic>
        <p:nvPicPr>
          <p:cNvPr id="3074" name="Picture 2" descr="http://labspace.open.ac.uk/file.php/5618/M208_1_I069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9" y="2103052"/>
            <a:ext cx="4590894" cy="391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 flipV="1">
            <a:off x="2051720" y="2852937"/>
            <a:ext cx="3168352" cy="360039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2051720" y="3717032"/>
            <a:ext cx="5238582" cy="1240105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5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Středová </a:t>
            </a:r>
            <a:r>
              <a:rPr lang="cs-CZ" dirty="0" smtClean="0">
                <a:solidFill>
                  <a:schemeClr val="bg1"/>
                </a:solidFill>
              </a:rPr>
              <a:t>rovnice hyperboly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7237" y="3858418"/>
            <a:ext cx="9526" cy="9526"/>
          </a:xfrm>
        </p:spPr>
      </p:pic>
      <p:sp>
        <p:nvSpPr>
          <p:cNvPr id="10" name="Obdélník 9"/>
          <p:cNvSpPr/>
          <p:nvPr/>
        </p:nvSpPr>
        <p:spPr>
          <a:xfrm>
            <a:off x="7740352" y="2420888"/>
            <a:ext cx="10184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i="1" dirty="0" smtClean="0"/>
              <a:t>o</a:t>
            </a:r>
            <a:r>
              <a:rPr lang="cs-CZ" sz="2800" i="1" baseline="-25000" dirty="0" smtClean="0"/>
              <a:t>1</a:t>
            </a:r>
            <a:r>
              <a:rPr lang="cs-CZ" sz="2800" i="1" dirty="0"/>
              <a:t>=</a:t>
            </a:r>
            <a:r>
              <a:rPr lang="cs-CZ" sz="2800" i="1" dirty="0" smtClean="0"/>
              <a:t> x </a:t>
            </a:r>
            <a:endParaRPr lang="cs-CZ" sz="2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ástupný symbol pro obsah 2"/>
              <p:cNvSpPr txBox="1">
                <a:spLocks/>
              </p:cNvSpPr>
              <p:nvPr/>
            </p:nvSpPr>
            <p:spPr bwMode="auto">
              <a:xfrm>
                <a:off x="1979712" y="2680469"/>
                <a:ext cx="2242592" cy="9647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kern="0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 kern="0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cs-CZ" i="1" kern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 kern="0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cs-CZ" i="1" kern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kern="0" dirty="0" smtClean="0"/>
                  <a:t> +</a:t>
                </a:r>
                <a:r>
                  <a:rPr lang="cs-CZ" kern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ker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 ker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cs-CZ" i="1" ker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 ker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cs-CZ" i="1" ker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i="1" kern="0" smtClean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r>
                  <a:rPr lang="cs-CZ" kern="0" dirty="0" smtClean="0"/>
                  <a:t> </a:t>
                </a:r>
                <a:endParaRPr lang="cs-CZ" kern="0" dirty="0"/>
              </a:p>
            </p:txBody>
          </p:sp>
        </mc:Choice>
        <mc:Fallback xmlns="">
          <p:sp>
            <p:nvSpPr>
              <p:cNvPr id="11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79712" y="2680469"/>
                <a:ext cx="2242592" cy="96470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ástupný symbol pro obsah 2"/>
              <p:cNvSpPr txBox="1">
                <a:spLocks/>
              </p:cNvSpPr>
              <p:nvPr/>
            </p:nvSpPr>
            <p:spPr bwMode="auto">
              <a:xfrm>
                <a:off x="1979712" y="4365661"/>
                <a:ext cx="2242592" cy="9647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kern="0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 kern="0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cs-CZ" i="1" kern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kern="0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cs-CZ" i="1" kern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kern="0" dirty="0" smtClean="0"/>
                  <a:t> +</a:t>
                </a:r>
                <a:r>
                  <a:rPr lang="cs-CZ" kern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ker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 ker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cs-CZ" i="1" ker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kern="0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cs-CZ" i="1" ker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i="1" kern="0" smtClean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r>
                  <a:rPr lang="cs-CZ" kern="0" dirty="0" smtClean="0"/>
                  <a:t> </a:t>
                </a:r>
                <a:endParaRPr lang="cs-CZ" kern="0" dirty="0"/>
              </a:p>
            </p:txBody>
          </p:sp>
        </mc:Choice>
        <mc:Fallback xmlns="">
          <p:sp>
            <p:nvSpPr>
              <p:cNvPr id="12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79712" y="4365661"/>
                <a:ext cx="2242592" cy="9647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 7"/>
          <p:cNvSpPr/>
          <p:nvPr/>
        </p:nvSpPr>
        <p:spPr>
          <a:xfrm>
            <a:off x="7740352" y="4556857"/>
            <a:ext cx="10184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i="1" dirty="0" smtClean="0"/>
              <a:t>o</a:t>
            </a:r>
            <a:r>
              <a:rPr lang="cs-CZ" sz="2800" i="1" baseline="-25000" dirty="0" smtClean="0"/>
              <a:t>1</a:t>
            </a:r>
            <a:r>
              <a:rPr lang="cs-CZ" sz="2800" i="1" dirty="0"/>
              <a:t>=</a:t>
            </a:r>
            <a:r>
              <a:rPr lang="cs-CZ" sz="2800" i="1" dirty="0" smtClean="0"/>
              <a:t> y </a:t>
            </a:r>
            <a:endParaRPr lang="cs-CZ" sz="2800" i="1" dirty="0"/>
          </a:p>
        </p:txBody>
      </p:sp>
      <p:sp>
        <p:nvSpPr>
          <p:cNvPr id="9" name="Obdélník 8"/>
          <p:cNvSpPr/>
          <p:nvPr/>
        </p:nvSpPr>
        <p:spPr>
          <a:xfrm>
            <a:off x="2948067" y="1897668"/>
            <a:ext cx="1450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S[0;0]</a:t>
            </a:r>
            <a:endParaRPr lang="cs-CZ" sz="2800" dirty="0"/>
          </a:p>
        </p:txBody>
      </p:sp>
      <p:pic>
        <p:nvPicPr>
          <p:cNvPr id="7170" name="Picture 2" descr="http://t3.gstatic.com/images?q=tbn:ANd9GcTBcVy4x1IzTGdGeHFwCo2MYUY0cfTK-_03mDV24JZClDrByYzVm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648" y="4324083"/>
            <a:ext cx="2256631" cy="2012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t2.gstatic.com/images?q=tbn:ANd9GcTHcukEt9Qu1fHDQS0KT5rEq-uFuruN6pMFZyc_BG57ZINnvKh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444" y="1951020"/>
            <a:ext cx="2321835" cy="210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7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Rovnice asymptot hyperboly</a:t>
            </a: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7237" y="3858418"/>
            <a:ext cx="9526" cy="9526"/>
          </a:xfrm>
        </p:spPr>
      </p:pic>
      <p:sp>
        <p:nvSpPr>
          <p:cNvPr id="10" name="Obdélník 9"/>
          <p:cNvSpPr/>
          <p:nvPr/>
        </p:nvSpPr>
        <p:spPr>
          <a:xfrm>
            <a:off x="7740352" y="2420888"/>
            <a:ext cx="10184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i="1" dirty="0" smtClean="0"/>
              <a:t>o</a:t>
            </a:r>
            <a:r>
              <a:rPr lang="cs-CZ" sz="2800" i="1" baseline="-25000" dirty="0" smtClean="0"/>
              <a:t>1</a:t>
            </a:r>
            <a:r>
              <a:rPr lang="cs-CZ" sz="2800" i="1" dirty="0"/>
              <a:t>=</a:t>
            </a:r>
            <a:r>
              <a:rPr lang="cs-CZ" sz="2800" i="1" dirty="0" smtClean="0"/>
              <a:t> x </a:t>
            </a:r>
            <a:endParaRPr lang="cs-CZ" sz="2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ástupný symbol pro obsah 2"/>
              <p:cNvSpPr txBox="1">
                <a:spLocks/>
              </p:cNvSpPr>
              <p:nvPr/>
            </p:nvSpPr>
            <p:spPr bwMode="auto">
              <a:xfrm>
                <a:off x="1979712" y="2680469"/>
                <a:ext cx="2242592" cy="9647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cs-CZ" kern="0" dirty="0" smtClean="0"/>
                  <a:t>y = </a:t>
                </a:r>
                <a14:m>
                  <m:oMath xmlns:m="http://schemas.openxmlformats.org/officeDocument/2006/math">
                    <m:r>
                      <a:rPr lang="cs-CZ" i="1" kern="0">
                        <a:latin typeface="Cambria Math"/>
                        <a:ea typeface="Cambria Math"/>
                      </a:rPr>
                      <m:t>±</m:t>
                    </m:r>
                    <m:f>
                      <m:fPr>
                        <m:ctrlPr>
                          <a:rPr lang="cs-CZ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i="1" ker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cs-CZ" i="1" ker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cs-CZ" kern="0" dirty="0" smtClean="0"/>
                  <a:t> x</a:t>
                </a:r>
                <a:endParaRPr lang="cs-CZ" kern="0" dirty="0"/>
              </a:p>
            </p:txBody>
          </p:sp>
        </mc:Choice>
        <mc:Fallback xmlns="">
          <p:sp>
            <p:nvSpPr>
              <p:cNvPr id="11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79712" y="2680469"/>
                <a:ext cx="2242592" cy="964703"/>
              </a:xfrm>
              <a:prstGeom prst="rect">
                <a:avLst/>
              </a:prstGeom>
              <a:blipFill rotWithShape="1">
                <a:blip r:embed="rId3"/>
                <a:stretch>
                  <a:fillRect l="-70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 7"/>
          <p:cNvSpPr/>
          <p:nvPr/>
        </p:nvSpPr>
        <p:spPr>
          <a:xfrm>
            <a:off x="7740352" y="4556857"/>
            <a:ext cx="10184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i="1" dirty="0" smtClean="0"/>
              <a:t>o</a:t>
            </a:r>
            <a:r>
              <a:rPr lang="cs-CZ" sz="2800" i="1" baseline="-25000" dirty="0" smtClean="0"/>
              <a:t>1</a:t>
            </a:r>
            <a:r>
              <a:rPr lang="cs-CZ" sz="2800" i="1" dirty="0"/>
              <a:t>=</a:t>
            </a:r>
            <a:r>
              <a:rPr lang="cs-CZ" sz="2800" i="1" dirty="0" smtClean="0"/>
              <a:t> y </a:t>
            </a:r>
            <a:endParaRPr lang="cs-CZ" sz="2800" i="1" dirty="0"/>
          </a:p>
        </p:txBody>
      </p:sp>
      <p:sp>
        <p:nvSpPr>
          <p:cNvPr id="9" name="Obdélník 8"/>
          <p:cNvSpPr/>
          <p:nvPr/>
        </p:nvSpPr>
        <p:spPr>
          <a:xfrm>
            <a:off x="2948067" y="1897668"/>
            <a:ext cx="1450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S[0;0]</a:t>
            </a:r>
            <a:endParaRPr lang="cs-CZ" sz="2800" dirty="0"/>
          </a:p>
        </p:txBody>
      </p:sp>
      <p:pic>
        <p:nvPicPr>
          <p:cNvPr id="7170" name="Picture 2" descr="http://t3.gstatic.com/images?q=tbn:ANd9GcTBcVy4x1IzTGdGeHFwCo2MYUY0cfTK-_03mDV24JZClDrByYzVm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648" y="4324083"/>
            <a:ext cx="2256631" cy="2012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t2.gstatic.com/images?q=tbn:ANd9GcTHcukEt9Qu1fHDQS0KT5rEq-uFuruN6pMFZyc_BG57ZINnvKh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444" y="1951020"/>
            <a:ext cx="2321835" cy="210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ástupný symbol pro obsah 2"/>
              <p:cNvSpPr txBox="1">
                <a:spLocks/>
              </p:cNvSpPr>
              <p:nvPr/>
            </p:nvSpPr>
            <p:spPr bwMode="auto">
              <a:xfrm>
                <a:off x="1951314" y="4597725"/>
                <a:ext cx="2242592" cy="9647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cs-CZ" kern="0" dirty="0" smtClean="0"/>
                  <a:t>y = </a:t>
                </a:r>
                <a14:m>
                  <m:oMath xmlns:m="http://schemas.openxmlformats.org/officeDocument/2006/math">
                    <m:r>
                      <a:rPr lang="cs-CZ" i="1" kern="0">
                        <a:latin typeface="Cambria Math"/>
                        <a:ea typeface="Cambria Math"/>
                      </a:rPr>
                      <m:t>±</m:t>
                    </m:r>
                    <m:f>
                      <m:fPr>
                        <m:ctrlPr>
                          <a:rPr lang="cs-CZ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kern="0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cs-CZ" b="0" i="1" kern="0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cs-CZ" kern="0" dirty="0" smtClean="0"/>
                  <a:t> x</a:t>
                </a:r>
                <a:endParaRPr lang="cs-CZ" kern="0" dirty="0"/>
              </a:p>
            </p:txBody>
          </p:sp>
        </mc:Choice>
        <mc:Fallback xmlns="">
          <p:sp>
            <p:nvSpPr>
              <p:cNvPr id="13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51314" y="4597725"/>
                <a:ext cx="2242592" cy="964703"/>
              </a:xfrm>
              <a:prstGeom prst="rect">
                <a:avLst/>
              </a:prstGeom>
              <a:blipFill rotWithShape="1">
                <a:blip r:embed="rId6"/>
                <a:stretch>
                  <a:fillRect l="-6793" t="-31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720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Středová rovnice hyperboly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7237" y="3858418"/>
            <a:ext cx="9526" cy="9526"/>
          </a:xfr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744" y="1925351"/>
            <a:ext cx="3024336" cy="44597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ástupný symbol pro obsah 2"/>
              <p:cNvSpPr txBox="1">
                <a:spLocks/>
              </p:cNvSpPr>
              <p:nvPr/>
            </p:nvSpPr>
            <p:spPr bwMode="auto">
              <a:xfrm>
                <a:off x="955169" y="2780928"/>
                <a:ext cx="3322712" cy="9647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92500"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kern="0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kern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cs-CZ" i="1" kern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i="1" kern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 kern="0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cs-CZ" i="1" kern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kern="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kern="0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cs-CZ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 kern="0">
                                <a:latin typeface="Cambria Math"/>
                              </a:rPr>
                              <m:t>𝑦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i="1" ker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 ker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cs-CZ" i="1" ker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i="1" kern="0" smtClean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r>
                  <a:rPr lang="cs-CZ" kern="0" dirty="0" smtClean="0"/>
                  <a:t> </a:t>
                </a:r>
                <a:endParaRPr lang="cs-CZ" kern="0" dirty="0"/>
              </a:p>
            </p:txBody>
          </p:sp>
        </mc:Choice>
        <mc:Fallback xmlns="">
          <p:sp>
            <p:nvSpPr>
              <p:cNvPr id="11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55169" y="2780928"/>
                <a:ext cx="3322712" cy="9647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délník 8"/>
          <p:cNvSpPr/>
          <p:nvPr/>
        </p:nvSpPr>
        <p:spPr>
          <a:xfrm>
            <a:off x="2343840" y="1955724"/>
            <a:ext cx="1450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S[</a:t>
            </a:r>
            <a:r>
              <a:rPr lang="cs-CZ" sz="2800" dirty="0" err="1" smtClean="0"/>
              <a:t>m;n</a:t>
            </a:r>
            <a:r>
              <a:rPr lang="cs-CZ" sz="2800" dirty="0" smtClean="0"/>
              <a:t>]</a:t>
            </a:r>
            <a:endParaRPr lang="cs-CZ" sz="2800" dirty="0"/>
          </a:p>
        </p:txBody>
      </p:sp>
      <p:sp>
        <p:nvSpPr>
          <p:cNvPr id="14" name="Obdélník 13"/>
          <p:cNvSpPr/>
          <p:nvPr/>
        </p:nvSpPr>
        <p:spPr>
          <a:xfrm>
            <a:off x="7740351" y="2780928"/>
            <a:ext cx="10184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o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|| x </a:t>
            </a:r>
            <a:endParaRPr lang="cs-CZ" sz="2800" dirty="0"/>
          </a:p>
        </p:txBody>
      </p:sp>
      <p:sp>
        <p:nvSpPr>
          <p:cNvPr id="15" name="Obdélník 14"/>
          <p:cNvSpPr/>
          <p:nvPr/>
        </p:nvSpPr>
        <p:spPr>
          <a:xfrm>
            <a:off x="7707423" y="4347534"/>
            <a:ext cx="10184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o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|| y 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ástupný symbol pro obsah 2"/>
              <p:cNvSpPr txBox="1">
                <a:spLocks/>
              </p:cNvSpPr>
              <p:nvPr/>
            </p:nvSpPr>
            <p:spPr bwMode="auto">
              <a:xfrm>
                <a:off x="1000772" y="4126793"/>
                <a:ext cx="3322712" cy="9647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92500"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kern="0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kern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cs-CZ" i="1" kern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i="1" kern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kern="0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cs-CZ" i="1" kern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kern="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kern="0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cs-CZ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 kern="0">
                                <a:latin typeface="Cambria Math"/>
                              </a:rPr>
                              <m:t>𝑦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i="1" ker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kern="0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cs-CZ" i="1" ker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i="1" kern="0" smtClean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r>
                  <a:rPr lang="cs-CZ" kern="0" dirty="0" smtClean="0"/>
                  <a:t> </a:t>
                </a:r>
                <a:endParaRPr lang="cs-CZ" kern="0" dirty="0"/>
              </a:p>
            </p:txBody>
          </p:sp>
        </mc:Choice>
        <mc:Fallback xmlns="">
          <p:sp>
            <p:nvSpPr>
              <p:cNvPr id="16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00772" y="4126793"/>
                <a:ext cx="3322712" cy="96470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695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Rovnice asymptot hyperboly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7237" y="3858418"/>
            <a:ext cx="9526" cy="9526"/>
          </a:xfr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744" y="1925351"/>
            <a:ext cx="3024336" cy="44597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ástupný symbol pro obsah 2"/>
              <p:cNvSpPr txBox="1">
                <a:spLocks/>
              </p:cNvSpPr>
              <p:nvPr/>
            </p:nvSpPr>
            <p:spPr bwMode="auto">
              <a:xfrm>
                <a:off x="691073" y="2780929"/>
                <a:ext cx="3666321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85000" lnSpcReduction="10000"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14:m>
                  <m:oMath xmlns:m="http://schemas.openxmlformats.org/officeDocument/2006/math">
                    <m:r>
                      <a:rPr lang="cs-CZ" b="0" i="1" kern="0" smtClean="0">
                        <a:latin typeface="Cambria Math"/>
                      </a:rPr>
                      <m:t>(</m:t>
                    </m:r>
                    <m:r>
                      <a:rPr lang="cs-CZ" i="1" kern="0">
                        <a:latin typeface="Cambria Math"/>
                      </a:rPr>
                      <m:t>𝑦</m:t>
                    </m:r>
                    <m:r>
                      <a:rPr lang="cs-CZ" i="1" kern="0">
                        <a:latin typeface="Cambria Math"/>
                      </a:rPr>
                      <m:t>−</m:t>
                    </m:r>
                    <m:r>
                      <a:rPr lang="cs-CZ" i="1" kern="0">
                        <a:latin typeface="Cambria Math"/>
                      </a:rPr>
                      <m:t>𝑛</m:t>
                    </m:r>
                  </m:oMath>
                </a14:m>
                <a:r>
                  <a:rPr lang="cs-CZ" kern="0" dirty="0" smtClean="0"/>
                  <a:t>) = </a:t>
                </a:r>
                <a14:m>
                  <m:oMath xmlns:m="http://schemas.openxmlformats.org/officeDocument/2006/math">
                    <m:r>
                      <a:rPr lang="cs-CZ" i="1" kern="0" smtClean="0">
                        <a:latin typeface="Cambria Math"/>
                        <a:ea typeface="Cambria Math"/>
                      </a:rPr>
                      <m:t>±</m:t>
                    </m:r>
                    <m:f>
                      <m:fPr>
                        <m:ctrlPr>
                          <a:rPr lang="cs-CZ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kern="0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cs-CZ" b="0" i="1" kern="0" smtClean="0">
                            <a:latin typeface="Cambria Math"/>
                          </a:rPr>
                          <m:t>𝑎</m:t>
                        </m:r>
                      </m:den>
                    </m:f>
                    <m:d>
                      <m:dPr>
                        <m:ctrlPr>
                          <a:rPr lang="cs-CZ" i="1" kern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kern="0" smtClean="0">
                            <a:latin typeface="Cambria Math"/>
                          </a:rPr>
                          <m:t>𝑥</m:t>
                        </m:r>
                        <m:r>
                          <a:rPr lang="cs-CZ" b="0" i="1" kern="0" smtClean="0">
                            <a:latin typeface="Cambria Math"/>
                          </a:rPr>
                          <m:t>−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𝑚</m:t>
                        </m:r>
                      </m:e>
                    </m:d>
                  </m:oMath>
                </a14:m>
                <a:endParaRPr lang="cs-CZ" kern="0" dirty="0"/>
              </a:p>
            </p:txBody>
          </p:sp>
        </mc:Choice>
        <mc:Fallback xmlns="">
          <p:sp>
            <p:nvSpPr>
              <p:cNvPr id="11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1073" y="2780929"/>
                <a:ext cx="3666321" cy="720080"/>
              </a:xfrm>
              <a:prstGeom prst="rect">
                <a:avLst/>
              </a:prstGeom>
              <a:blipFill rotWithShape="1">
                <a:blip r:embed="rId4"/>
                <a:stretch>
                  <a:fillRect t="-16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délník 8"/>
          <p:cNvSpPr/>
          <p:nvPr/>
        </p:nvSpPr>
        <p:spPr>
          <a:xfrm>
            <a:off x="2343840" y="1955724"/>
            <a:ext cx="1450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S[</a:t>
            </a:r>
            <a:r>
              <a:rPr lang="cs-CZ" sz="2800" dirty="0" err="1" smtClean="0"/>
              <a:t>m;n</a:t>
            </a:r>
            <a:r>
              <a:rPr lang="cs-CZ" sz="2800" dirty="0" smtClean="0"/>
              <a:t>]</a:t>
            </a:r>
            <a:endParaRPr lang="cs-CZ" sz="2800" dirty="0"/>
          </a:p>
        </p:txBody>
      </p:sp>
      <p:sp>
        <p:nvSpPr>
          <p:cNvPr id="14" name="Obdélník 13"/>
          <p:cNvSpPr/>
          <p:nvPr/>
        </p:nvSpPr>
        <p:spPr>
          <a:xfrm>
            <a:off x="7740351" y="2780928"/>
            <a:ext cx="10184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o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|| x </a:t>
            </a:r>
            <a:endParaRPr lang="cs-CZ" sz="2400" dirty="0"/>
          </a:p>
        </p:txBody>
      </p:sp>
      <p:sp>
        <p:nvSpPr>
          <p:cNvPr id="15" name="Obdélník 14"/>
          <p:cNvSpPr/>
          <p:nvPr/>
        </p:nvSpPr>
        <p:spPr>
          <a:xfrm>
            <a:off x="7740351" y="4347534"/>
            <a:ext cx="9855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o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|| y 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ástupný symbol pro obsah 2"/>
              <p:cNvSpPr txBox="1">
                <a:spLocks/>
              </p:cNvSpPr>
              <p:nvPr/>
            </p:nvSpPr>
            <p:spPr bwMode="auto">
              <a:xfrm>
                <a:off x="872479" y="4253676"/>
                <a:ext cx="3666321" cy="7109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85000" lnSpcReduction="10000"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14:m>
                  <m:oMath xmlns:m="http://schemas.openxmlformats.org/officeDocument/2006/math">
                    <m:r>
                      <a:rPr lang="cs-CZ" b="0" i="1" kern="0" smtClean="0">
                        <a:latin typeface="Cambria Math"/>
                      </a:rPr>
                      <m:t>(</m:t>
                    </m:r>
                    <m:r>
                      <a:rPr lang="cs-CZ" i="1" kern="0">
                        <a:latin typeface="Cambria Math"/>
                      </a:rPr>
                      <m:t>𝑦</m:t>
                    </m:r>
                    <m:r>
                      <a:rPr lang="cs-CZ" i="1" kern="0">
                        <a:latin typeface="Cambria Math"/>
                      </a:rPr>
                      <m:t>−</m:t>
                    </m:r>
                    <m:r>
                      <a:rPr lang="cs-CZ" i="1" kern="0">
                        <a:latin typeface="Cambria Math"/>
                      </a:rPr>
                      <m:t>𝑛</m:t>
                    </m:r>
                  </m:oMath>
                </a14:m>
                <a:r>
                  <a:rPr lang="cs-CZ" kern="0" dirty="0" smtClean="0"/>
                  <a:t>) = </a:t>
                </a:r>
                <a14:m>
                  <m:oMath xmlns:m="http://schemas.openxmlformats.org/officeDocument/2006/math">
                    <m:r>
                      <a:rPr lang="cs-CZ" i="1" kern="0" smtClean="0">
                        <a:latin typeface="Cambria Math"/>
                        <a:ea typeface="Cambria Math"/>
                      </a:rPr>
                      <m:t>±</m:t>
                    </m:r>
                    <m:f>
                      <m:fPr>
                        <m:ctrlPr>
                          <a:rPr lang="cs-CZ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kern="0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cs-CZ" b="0" i="1" kern="0" smtClean="0">
                            <a:latin typeface="Cambria Math"/>
                          </a:rPr>
                          <m:t>𝑏</m:t>
                        </m:r>
                      </m:den>
                    </m:f>
                    <m:d>
                      <m:dPr>
                        <m:ctrlPr>
                          <a:rPr lang="cs-CZ" i="1" kern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kern="0" smtClean="0">
                            <a:latin typeface="Cambria Math"/>
                          </a:rPr>
                          <m:t>𝑥</m:t>
                        </m:r>
                        <m:r>
                          <a:rPr lang="cs-CZ" b="0" i="1" kern="0" smtClean="0">
                            <a:latin typeface="Cambria Math"/>
                          </a:rPr>
                          <m:t>−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𝑚</m:t>
                        </m:r>
                      </m:e>
                    </m:d>
                  </m:oMath>
                </a14:m>
                <a:endParaRPr lang="cs-CZ" kern="0" dirty="0"/>
              </a:p>
            </p:txBody>
          </p:sp>
        </mc:Choice>
        <mc:Fallback xmlns="">
          <p:sp>
            <p:nvSpPr>
              <p:cNvPr id="10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2479" y="4253676"/>
                <a:ext cx="3666321" cy="710933"/>
              </a:xfrm>
              <a:prstGeom prst="rect">
                <a:avLst/>
              </a:prstGeom>
              <a:blipFill rotWithShape="1">
                <a:blip r:embed="rId5"/>
                <a:stretch>
                  <a:fillRect t="-689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057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9" grpId="0"/>
      <p:bldP spid="14" grpId="0"/>
      <p:bldP spid="15" grpId="0"/>
      <p:bldP spid="10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8794</TotalTime>
  <Words>423</Words>
  <Application>Microsoft Office PowerPoint</Application>
  <PresentationFormat>Předvádění na obrazovce (4:3)</PresentationFormat>
  <Paragraphs>65</Paragraphs>
  <Slides>11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Diseño predeterminado</vt:lpstr>
      <vt:lpstr>Rovnice</vt:lpstr>
      <vt:lpstr>Analytická geometrie</vt:lpstr>
      <vt:lpstr>Definice</vt:lpstr>
      <vt:lpstr>Osová hyperbola</vt:lpstr>
      <vt:lpstr>Významné body</vt:lpstr>
      <vt:lpstr>Osová hyperbola</vt:lpstr>
      <vt:lpstr>Středová rovnice hyperboly</vt:lpstr>
      <vt:lpstr>Rovnice asymptot hyperboly</vt:lpstr>
      <vt:lpstr>Středová rovnice hyperboly</vt:lpstr>
      <vt:lpstr>Rovnice asymptot hyperboly</vt:lpstr>
      <vt:lpstr>Obecná rovnice hyperboly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kacerova</cp:lastModifiedBy>
  <cp:revision>649</cp:revision>
  <dcterms:created xsi:type="dcterms:W3CDTF">2010-05-23T14:28:12Z</dcterms:created>
  <dcterms:modified xsi:type="dcterms:W3CDTF">2013-11-04T15:26:57Z</dcterms:modified>
</cp:coreProperties>
</file>