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65" r:id="rId4"/>
    <p:sldId id="267" r:id="rId5"/>
    <p:sldId id="273" r:id="rId6"/>
    <p:sldId id="275" r:id="rId7"/>
    <p:sldId id="276" r:id="rId8"/>
    <p:sldId id="266" r:id="rId9"/>
    <p:sldId id="268" r:id="rId10"/>
    <p:sldId id="271" r:id="rId11"/>
    <p:sldId id="27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3366FF"/>
    <a:srgbClr val="422C16"/>
    <a:srgbClr val="025198"/>
    <a:srgbClr val="000099"/>
    <a:srgbClr val="1C1C1C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8" autoAdjust="0"/>
    <p:restoredTop sz="94652" autoAdjust="0"/>
  </p:normalViewPr>
  <p:slideViewPr>
    <p:cSldViewPr>
      <p:cViewPr>
        <p:scale>
          <a:sx n="72" d="100"/>
          <a:sy n="72" d="100"/>
        </p:scale>
        <p:origin x="-178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C7AF0-2046-4333-B50C-BCC56C3C335F}" type="datetimeFigureOut">
              <a:rPr lang="cs-CZ" smtClean="0"/>
              <a:t>21.8.2013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ECAA8-F88E-49F5-A854-092AA515F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3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FA3C7-6478-4408-BE38-333D6315F681}" type="datetimeFigureOut">
              <a:rPr lang="cs-CZ" smtClean="0"/>
              <a:t>21.8.2013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4610-0617-48A2-88E3-168EF5C2C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61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4610-0617-48A2-88E3-168EF5C2C32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0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48D7-217B-42B3-9B3E-CC725A0094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0463-8D9C-450B-A9A2-6CA0597A71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BFDA-E500-44F2-85FC-B2426E4B1C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2B3D-0D89-4B9C-A18B-4D1DA1F15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6CE3-F1DB-4D75-B7FD-C25BB1B270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0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9CBA-DBB3-4C32-94E5-A572CD1F54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2895-68B5-48A6-92A6-018F1FE7C6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4CB9-8E75-4F4E-B8CC-E8D87C00B4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C222-FD71-4F18-B6AC-9E757B9C42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8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FFE5-D54F-4522-8F30-F6D4599B6F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4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5651-017E-4E57-A438-00B4FFD208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6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26F1A-DB4D-4325-814D-D6D3B62D6D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web.cz/elip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gebratube.org/student/m170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in.mff.cuni.cz/katedry/kdm/diplomky/vera.setmanukova.dp/?page=konstrukceH&amp;pkonstrukce=1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5040312" cy="544512"/>
          </a:xfrm>
          <a:noFill/>
        </p:spPr>
        <p:txBody>
          <a:bodyPr/>
          <a:lstStyle/>
          <a:p>
            <a:pPr algn="l" eaLnBrk="1" hangingPunct="1"/>
            <a:r>
              <a:rPr lang="cs-CZ" sz="3600" b="1" dirty="0" smtClean="0">
                <a:solidFill>
                  <a:schemeClr val="bg1"/>
                </a:solidFill>
              </a:rPr>
              <a:t>Analytická geometrie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285750" y="3094038"/>
            <a:ext cx="3992563" cy="47942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bg1"/>
                </a:solidFill>
              </a:rPr>
              <a:t>Konstrukce kuželoseček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205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3325"/>
            <a:ext cx="48958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285750" y="260350"/>
            <a:ext cx="2740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VY_32_INOVACE_AGEO_11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hyperboly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pic>
        <p:nvPicPr>
          <p:cNvPr id="3" name="hyperbola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4502" t="5838" r="22396" b="5321"/>
          <a:stretch/>
        </p:blipFill>
        <p:spPr>
          <a:xfrm>
            <a:off x="2771800" y="1772816"/>
            <a:ext cx="3962935" cy="42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916832"/>
            <a:ext cx="7416824" cy="4248472"/>
          </a:xfrm>
        </p:spPr>
        <p:txBody>
          <a:bodyPr/>
          <a:lstStyle/>
          <a:p>
            <a:r>
              <a:rPr lang="it-IT" sz="1800" dirty="0" smtClean="0"/>
              <a:t>[</a:t>
            </a:r>
            <a:r>
              <a:rPr lang="it-IT" sz="1800" dirty="0"/>
              <a:t>online]. [cit. 2013-05-26]. Dostupné z: http://www.karlin.mff.cuni.cz/katedry/kdm/diplomky/vera.setmanukova.dp/?page=konstrukceE&amp;pkonstrukce=1 </a:t>
            </a:r>
            <a:r>
              <a:rPr lang="cs-CZ" sz="1800" dirty="0" smtClean="0"/>
              <a:t>.</a:t>
            </a:r>
          </a:p>
          <a:p>
            <a:r>
              <a:rPr lang="en-US" sz="1800" i="1" dirty="0"/>
              <a:t>Wikipedia: the free encyclopedia</a:t>
            </a:r>
            <a:r>
              <a:rPr lang="en-US" sz="1800" dirty="0"/>
              <a:t> [online]. San Francisco (CA): Wikimedia Foundation, 2001- [cit. 2013-05-26]. </a:t>
            </a:r>
            <a:r>
              <a:rPr lang="en-US" sz="1800" dirty="0" err="1"/>
              <a:t>Dostupné</a:t>
            </a:r>
            <a:r>
              <a:rPr lang="en-US" sz="1800" dirty="0"/>
              <a:t> z: http://cs.wikipedia.org/wiki/Soubor:Prouzkova_rozdilova_konstrukce_elipsy.jpg </a:t>
            </a:r>
            <a:endParaRPr lang="cs-CZ" sz="1800" dirty="0" smtClean="0"/>
          </a:p>
          <a:p>
            <a:r>
              <a:rPr lang="it-IT" sz="1800" dirty="0"/>
              <a:t>[</a:t>
            </a:r>
            <a:r>
              <a:rPr lang="it-IT" sz="1800" dirty="0" smtClean="0"/>
              <a:t>online</a:t>
            </a:r>
            <a:r>
              <a:rPr lang="it-IT" sz="1800" dirty="0"/>
              <a:t>]. [cit. 2013-05-26]. Dostupné z: </a:t>
            </a:r>
            <a:r>
              <a:rPr lang="it-IT" sz="1800" dirty="0">
                <a:hlinkClick r:id="rId2"/>
              </a:rPr>
              <a:t>http://</a:t>
            </a:r>
            <a:r>
              <a:rPr lang="it-IT" sz="1800" dirty="0" smtClean="0">
                <a:hlinkClick r:id="rId2"/>
              </a:rPr>
              <a:t>www.matweb.cz/elipsa</a:t>
            </a:r>
            <a:endParaRPr lang="cs-CZ" sz="1800" dirty="0" smtClean="0"/>
          </a:p>
          <a:p>
            <a:r>
              <a:rPr lang="it-IT" sz="1800" dirty="0"/>
              <a:t>[online]. [cit. 2013-08-21]. Dostupné z: https://www.youtube.com/watch?v=7UD8hOs-vaI </a:t>
            </a:r>
            <a:endParaRPr lang="cs-CZ" sz="1800" dirty="0" smtClean="0"/>
          </a:p>
          <a:p>
            <a:r>
              <a:rPr lang="it-IT" sz="1800" dirty="0"/>
              <a:t>[online]. [cit. 2013-08-21]. Dostupné z: http://www.geogebratube.org/student/m17014 </a:t>
            </a:r>
          </a:p>
        </p:txBody>
      </p:sp>
    </p:spTree>
    <p:extLst>
      <p:ext uri="{BB962C8B-B14F-4D97-AF65-F5344CB8AC3E}">
        <p14:creationId xmlns:p14="http://schemas.microsoft.com/office/powerpoint/2010/main" val="21238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elipsy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67544" y="1844824"/>
            <a:ext cx="82296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b="1" dirty="0"/>
              <a:t>Trojúhelníková konstrukce</a:t>
            </a:r>
          </a:p>
        </p:txBody>
      </p:sp>
      <p:pic>
        <p:nvPicPr>
          <p:cNvPr id="3074" name="Picture 2" descr="http://upload.wikimedia.org/wikipedia/commons/c/cc/Ellipse_affinit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191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3105835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Je zadán střed </a:t>
            </a:r>
            <a:r>
              <a:rPr lang="cs-CZ" sz="2000" i="1" dirty="0"/>
              <a:t>S</a:t>
            </a:r>
            <a:r>
              <a:rPr lang="cs-CZ" sz="2000" dirty="0"/>
              <a:t>, osy </a:t>
            </a:r>
            <a:r>
              <a:rPr lang="cs-CZ" sz="2000" i="1" dirty="0"/>
              <a:t>o</a:t>
            </a:r>
            <a:r>
              <a:rPr lang="cs-CZ" sz="2000" i="1" baseline="-25000" dirty="0"/>
              <a:t>1</a:t>
            </a:r>
            <a:r>
              <a:rPr lang="cs-CZ" sz="2000" i="1" dirty="0"/>
              <a:t> a o</a:t>
            </a:r>
            <a:r>
              <a:rPr lang="cs-CZ" sz="2000" i="1" baseline="-25000" dirty="0"/>
              <a:t>2</a:t>
            </a:r>
            <a:r>
              <a:rPr lang="cs-CZ" sz="2000" dirty="0"/>
              <a:t>, velikosti </a:t>
            </a:r>
            <a:r>
              <a:rPr lang="cs-CZ" sz="2000" dirty="0" smtClean="0"/>
              <a:t>poloos </a:t>
            </a:r>
            <a:r>
              <a:rPr lang="cs-CZ" sz="2000" i="1" dirty="0"/>
              <a:t>a</a:t>
            </a:r>
            <a:r>
              <a:rPr lang="cs-CZ" sz="2000" dirty="0"/>
              <a:t> (hlavní), </a:t>
            </a:r>
            <a:r>
              <a:rPr lang="cs-CZ" sz="2000" i="1" dirty="0"/>
              <a:t>b</a:t>
            </a:r>
            <a:r>
              <a:rPr lang="cs-CZ" sz="2000" dirty="0"/>
              <a:t> (vedlejší).</a:t>
            </a:r>
          </a:p>
        </p:txBody>
      </p:sp>
    </p:spTree>
    <p:extLst>
      <p:ext uri="{BB962C8B-B14F-4D97-AF65-F5344CB8AC3E}">
        <p14:creationId xmlns:p14="http://schemas.microsoft.com/office/powerpoint/2010/main" val="21909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248473" cy="42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elipsy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79646" y="1807177"/>
            <a:ext cx="856895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/>
              <a:t>Součtová proužková </a:t>
            </a:r>
            <a:r>
              <a:rPr lang="cs-CZ" sz="2800" b="1" dirty="0"/>
              <a:t>konstrukce elipsy</a:t>
            </a:r>
            <a:r>
              <a:rPr lang="cs-CZ" sz="2800" b="1" dirty="0" smtClean="0"/>
              <a:t>.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dirty="0" smtClean="0"/>
              <a:t>Používáme součet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/>
              <a:t>a + </a:t>
            </a:r>
            <a:r>
              <a:rPr lang="cs-CZ" sz="2800" dirty="0" smtClean="0"/>
              <a:t>b = 2a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0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780928"/>
            <a:ext cx="6624736" cy="358306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elipsy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395536" y="1700808"/>
            <a:ext cx="85689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/>
              <a:t>Součtová  </a:t>
            </a:r>
            <a:r>
              <a:rPr lang="cs-CZ" sz="2800" b="1" dirty="0"/>
              <a:t>konstrukce </a:t>
            </a:r>
            <a:r>
              <a:rPr lang="cs-CZ" sz="2800" b="1" dirty="0" smtClean="0"/>
              <a:t>elipsy - </a:t>
            </a:r>
            <a:r>
              <a:rPr lang="cs-CZ" sz="2800" dirty="0" smtClean="0"/>
              <a:t>součet vzdáleností od ohnisek je 2a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32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elipsy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pic>
        <p:nvPicPr>
          <p:cNvPr id="5" name="hyperbol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7924" y="1844824"/>
            <a:ext cx="6528452" cy="41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Konstrukce elipsy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720081"/>
          </a:xfrm>
        </p:spPr>
        <p:txBody>
          <a:bodyPr/>
          <a:lstStyle/>
          <a:p>
            <a:r>
              <a:rPr lang="cs-CZ" dirty="0" smtClean="0"/>
              <a:t>Jak sestrojit elipsu?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55295"/>
              </p:ext>
            </p:extLst>
          </p:nvPr>
        </p:nvGraphicFramePr>
        <p:xfrm>
          <a:off x="3851275" y="3716338"/>
          <a:ext cx="914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jekt prostředí balíčkovače" showAsIcon="1" r:id="rId3" imgW="913680" imgH="686880" progId="Package">
                  <p:embed/>
                </p:oleObj>
              </mc:Choice>
              <mc:Fallback>
                <p:oleObj name="Objekt prostředí balíčkovače" showAsIcon="1" r:id="rId3" imgW="91368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275" y="3716338"/>
                        <a:ext cx="9144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7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hyperboly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144016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Hyperbola na tužce</a:t>
            </a:r>
            <a:r>
              <a:rPr lang="cs-CZ" dirty="0"/>
              <a:t>&lt;</a:t>
            </a:r>
            <a:r>
              <a:rPr lang="cs-CZ" dirty="0" err="1"/>
              <a:t>iframe</a:t>
            </a:r>
            <a:r>
              <a:rPr lang="cs-CZ" dirty="0"/>
              <a:t> </a:t>
            </a:r>
            <a:r>
              <a:rPr lang="cs-CZ" dirty="0" err="1"/>
              <a:t>scrolling</a:t>
            </a:r>
            <a:r>
              <a:rPr lang="cs-CZ" dirty="0"/>
              <a:t>="no" </a:t>
            </a:r>
            <a:r>
              <a:rPr lang="cs-CZ" dirty="0" err="1"/>
              <a:t>src</a:t>
            </a:r>
            <a:r>
              <a:rPr lang="cs-CZ" dirty="0"/>
              <a:t>="http://www.geogebratube.org/</a:t>
            </a:r>
            <a:r>
              <a:rPr lang="cs-CZ" dirty="0" err="1"/>
              <a:t>material</a:t>
            </a:r>
            <a:r>
              <a:rPr lang="cs-CZ" dirty="0"/>
              <a:t>/</a:t>
            </a:r>
            <a:r>
              <a:rPr lang="cs-CZ" dirty="0" err="1"/>
              <a:t>iframe</a:t>
            </a:r>
            <a:r>
              <a:rPr lang="cs-CZ" dirty="0"/>
              <a:t>/id/17014/</a:t>
            </a:r>
            <a:r>
              <a:rPr lang="cs-CZ" dirty="0" err="1"/>
              <a:t>width</a:t>
            </a:r>
            <a:r>
              <a:rPr lang="cs-CZ" dirty="0"/>
              <a:t>/1280/</a:t>
            </a:r>
            <a:r>
              <a:rPr lang="cs-CZ" dirty="0" err="1"/>
              <a:t>height</a:t>
            </a:r>
            <a:r>
              <a:rPr lang="cs-CZ" dirty="0"/>
              <a:t>/584/</a:t>
            </a:r>
            <a:r>
              <a:rPr lang="cs-CZ" dirty="0" err="1"/>
              <a:t>border</a:t>
            </a:r>
            <a:r>
              <a:rPr lang="cs-CZ" dirty="0"/>
              <a:t>/888888/</a:t>
            </a:r>
            <a:r>
              <a:rPr lang="cs-CZ" dirty="0" err="1"/>
              <a:t>rc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ai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sdz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smb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stb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stbh</a:t>
            </a:r>
            <a:r>
              <a:rPr lang="cs-CZ" dirty="0"/>
              <a:t>/</a:t>
            </a:r>
            <a:r>
              <a:rPr lang="cs-CZ" dirty="0" err="1"/>
              <a:t>true</a:t>
            </a:r>
            <a:r>
              <a:rPr lang="cs-CZ" dirty="0"/>
              <a:t>/</a:t>
            </a:r>
            <a:r>
              <a:rPr lang="cs-CZ" dirty="0" err="1"/>
              <a:t>ld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sri</a:t>
            </a:r>
            <a:r>
              <a:rPr lang="cs-CZ" dirty="0"/>
              <a:t>/</a:t>
            </a:r>
            <a:r>
              <a:rPr lang="cs-CZ" dirty="0" err="1"/>
              <a:t>false</a:t>
            </a:r>
            <a:r>
              <a:rPr lang="cs-CZ" dirty="0"/>
              <a:t>/</a:t>
            </a:r>
            <a:r>
              <a:rPr lang="cs-CZ" dirty="0" err="1"/>
              <a:t>at</a:t>
            </a:r>
            <a:r>
              <a:rPr lang="cs-CZ" dirty="0"/>
              <a:t>/</a:t>
            </a:r>
            <a:r>
              <a:rPr lang="cs-CZ" dirty="0" err="1"/>
              <a:t>preferjava</a:t>
            </a:r>
            <a:r>
              <a:rPr lang="cs-CZ" dirty="0"/>
              <a:t>" </a:t>
            </a:r>
            <a:r>
              <a:rPr lang="cs-CZ" dirty="0" err="1"/>
              <a:t>width</a:t>
            </a:r>
            <a:r>
              <a:rPr lang="cs-CZ" dirty="0"/>
              <a:t>="1280px" </a:t>
            </a:r>
            <a:r>
              <a:rPr lang="cs-CZ" dirty="0" err="1"/>
              <a:t>height</a:t>
            </a:r>
            <a:r>
              <a:rPr lang="cs-CZ" dirty="0"/>
              <a:t>="584px" style="border:0px;"&gt; &lt;/</a:t>
            </a:r>
            <a:r>
              <a:rPr lang="cs-CZ" dirty="0" err="1"/>
              <a:t>iframe</a:t>
            </a:r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Konstrukce hyperboly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3858418"/>
            <a:ext cx="9526" cy="9526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395537" y="1683059"/>
            <a:ext cx="4824535" cy="14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/>
              <a:t>B</a:t>
            </a:r>
            <a:r>
              <a:rPr lang="cs-CZ" sz="2800" b="1" dirty="0" smtClean="0"/>
              <a:t>odová  </a:t>
            </a:r>
            <a:r>
              <a:rPr lang="cs-CZ" sz="2800" b="1" dirty="0"/>
              <a:t>konstrukce </a:t>
            </a:r>
            <a:r>
              <a:rPr lang="cs-CZ" sz="2800" b="1" dirty="0" smtClean="0"/>
              <a:t>elipsy </a:t>
            </a:r>
            <a:r>
              <a:rPr lang="cs-CZ" sz="2800" dirty="0" smtClean="0"/>
              <a:t>- rozdíl vzdáleností od ohnisek je 2a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406794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b="1" dirty="0">
                <a:hlinkClick r:id="rId3"/>
              </a:rPr>
              <a:t>http://www.karlin.mff.cuni.cz/katedry/kdm/diplomky/vera.setmanukova.dp/?page=konstrukceH&amp;pkonstrukce=1</a:t>
            </a:r>
            <a:endParaRPr lang="cs-CZ" b="1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4858536" cy="41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Konstrukce </a:t>
            </a:r>
            <a:r>
              <a:rPr lang="cs-CZ" dirty="0" smtClean="0">
                <a:solidFill>
                  <a:schemeClr val="bg1"/>
                </a:solidFill>
              </a:rPr>
              <a:t>hyperboly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4678387" cy="4678387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28937" y="2204864"/>
            <a:ext cx="2414871" cy="14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/>
              <a:t>B</a:t>
            </a:r>
            <a:r>
              <a:rPr lang="cs-CZ" sz="2800" b="1" dirty="0" smtClean="0"/>
              <a:t>odová  </a:t>
            </a:r>
            <a:r>
              <a:rPr lang="cs-CZ" sz="2800" b="1" dirty="0"/>
              <a:t>konstrukce </a:t>
            </a:r>
            <a:r>
              <a:rPr lang="cs-CZ" sz="2800" b="1" dirty="0" smtClean="0"/>
              <a:t>elipsy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464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210</Words>
  <Application>Microsoft Office PowerPoint</Application>
  <PresentationFormat>Předvádění na obrazovce (4:3)</PresentationFormat>
  <Paragraphs>37</Paragraphs>
  <Slides>11</Slides>
  <Notes>1</Notes>
  <HiddenSlides>0</HiddenSlides>
  <MMClips>2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Diseño predeterminado</vt:lpstr>
      <vt:lpstr>Balíček</vt:lpstr>
      <vt:lpstr>Analytická geometrie</vt:lpstr>
      <vt:lpstr>Konstrukce elipsy</vt:lpstr>
      <vt:lpstr>Konstrukce elipsy</vt:lpstr>
      <vt:lpstr>Konstrukce elipsy</vt:lpstr>
      <vt:lpstr>Konstrukce elipsy</vt:lpstr>
      <vt:lpstr>Konstrukce elipsy</vt:lpstr>
      <vt:lpstr>Příklad hyperboly</vt:lpstr>
      <vt:lpstr>Konstrukce hyperboly</vt:lpstr>
      <vt:lpstr>Konstrukce hyperboly</vt:lpstr>
      <vt:lpstr>Konstrukce hyperboly</vt:lpstr>
      <vt:lpstr>Zdroje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kacerova</cp:lastModifiedBy>
  <cp:revision>647</cp:revision>
  <dcterms:created xsi:type="dcterms:W3CDTF">2010-05-23T14:28:12Z</dcterms:created>
  <dcterms:modified xsi:type="dcterms:W3CDTF">2013-08-21T06:42:21Z</dcterms:modified>
</cp:coreProperties>
</file>