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9" r:id="rId5"/>
    <p:sldId id="261" r:id="rId6"/>
    <p:sldId id="268" r:id="rId7"/>
    <p:sldId id="265" r:id="rId8"/>
    <p:sldId id="267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025198"/>
    <a:srgbClr val="422C16"/>
    <a:srgbClr val="0C788E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100" d="100"/>
          <a:sy n="10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Elipsa a přímka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VY_32_INOVACE_AGEO_10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Přímka s elipsou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6456" cy="136815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cs-CZ" sz="2800" dirty="0" smtClean="0"/>
              <a:t>Podle počtu společných bodů </a:t>
            </a:r>
          </a:p>
        </p:txBody>
      </p:sp>
      <p:pic>
        <p:nvPicPr>
          <p:cNvPr id="3076" name="Picture 4" descr="http://www.karlin.mff.cuni.cz/katedry/kdm/diplomky/vera.setmanukova.dp/obrazky/tecnorm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12318"/>
            <a:ext cx="545983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33" y="2708920"/>
            <a:ext cx="47625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Sečna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32677" y="198884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400" dirty="0"/>
          </a:p>
        </p:txBody>
      </p:sp>
      <p:sp>
        <p:nvSpPr>
          <p:cNvPr id="10" name="Rectangle 3"/>
          <p:cNvSpPr txBox="1">
            <a:spLocks noChangeAspect="1" noChangeArrowheads="1"/>
          </p:cNvSpPr>
          <p:nvPr/>
        </p:nvSpPr>
        <p:spPr bwMode="auto">
          <a:xfrm>
            <a:off x="683568" y="2025574"/>
            <a:ext cx="2435626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400" kern="0" dirty="0" smtClean="0"/>
              <a:t>2 společné body</a:t>
            </a:r>
          </a:p>
        </p:txBody>
      </p:sp>
      <p:sp>
        <p:nvSpPr>
          <p:cNvPr id="11" name="Rectangle 3"/>
          <p:cNvSpPr txBox="1">
            <a:spLocks noChangeAspect="1" noChangeArrowheads="1"/>
          </p:cNvSpPr>
          <p:nvPr/>
        </p:nvSpPr>
        <p:spPr bwMode="auto">
          <a:xfrm>
            <a:off x="5940152" y="2006700"/>
            <a:ext cx="2075586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400" kern="0" dirty="0" smtClean="0"/>
              <a:t>sečna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779912" y="2144698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6660232" y="6021288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Skupina 3"/>
          <p:cNvGrpSpPr/>
          <p:nvPr/>
        </p:nvGrpSpPr>
        <p:grpSpPr>
          <a:xfrm>
            <a:off x="1714499" y="3068960"/>
            <a:ext cx="5193334" cy="2952328"/>
            <a:chOff x="1714499" y="3068960"/>
            <a:chExt cx="5193334" cy="2952328"/>
          </a:xfrm>
        </p:grpSpPr>
        <p:grpSp>
          <p:nvGrpSpPr>
            <p:cNvPr id="3" name="Skupina 2"/>
            <p:cNvGrpSpPr/>
            <p:nvPr/>
          </p:nvGrpSpPr>
          <p:grpSpPr>
            <a:xfrm>
              <a:off x="1714499" y="3068960"/>
              <a:ext cx="5193334" cy="2952328"/>
              <a:chOff x="1714498" y="3068960"/>
              <a:chExt cx="5193335" cy="2952328"/>
            </a:xfrm>
          </p:grpSpPr>
          <p:cxnSp>
            <p:nvCxnSpPr>
              <p:cNvPr id="14" name="Přímá spojnice 13"/>
              <p:cNvCxnSpPr/>
              <p:nvPr/>
            </p:nvCxnSpPr>
            <p:spPr>
              <a:xfrm>
                <a:off x="1932677" y="3068960"/>
                <a:ext cx="4975156" cy="295232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3"/>
              <p:cNvSpPr txBox="1">
                <a:spLocks noChangeAspect="1" noChangeArrowheads="1"/>
              </p:cNvSpPr>
              <p:nvPr/>
            </p:nvSpPr>
            <p:spPr bwMode="auto">
              <a:xfrm>
                <a:off x="1714498" y="3068985"/>
                <a:ext cx="296108" cy="3600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eaLnBrk="1" hangingPunct="1">
                  <a:buFontTx/>
                  <a:buNone/>
                  <a:defRPr/>
                </a:pPr>
                <a:r>
                  <a:rPr lang="cs-CZ" sz="1600" kern="0" dirty="0" smtClean="0"/>
                  <a:t>s</a:t>
                </a:r>
              </a:p>
            </p:txBody>
          </p:sp>
        </p:grpSp>
        <p:sp>
          <p:nvSpPr>
            <p:cNvPr id="2" name="Obdélník 1"/>
            <p:cNvSpPr/>
            <p:nvPr/>
          </p:nvSpPr>
          <p:spPr>
            <a:xfrm>
              <a:off x="2699792" y="3255251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eaLnBrk="1" hangingPunct="1">
                <a:buFontTx/>
                <a:buNone/>
                <a:defRPr/>
              </a:pPr>
              <a:r>
                <a:rPr lang="cs-CZ" dirty="0"/>
                <a:t>P</a:t>
              </a:r>
            </a:p>
          </p:txBody>
        </p:sp>
      </p:grpSp>
      <p:sp>
        <p:nvSpPr>
          <p:cNvPr id="13" name="Obdélník 12"/>
          <p:cNvSpPr/>
          <p:nvPr/>
        </p:nvSpPr>
        <p:spPr>
          <a:xfrm>
            <a:off x="5940152" y="55892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cs-CZ" dirty="0" smtClean="0"/>
              <a:t>Q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7196774" y="2679810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i="1" dirty="0"/>
              <a:t>e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{</a:t>
            </a:r>
            <a:r>
              <a:rPr lang="cs-CZ" i="1" dirty="0"/>
              <a:t>P</a:t>
            </a:r>
            <a:r>
              <a:rPr lang="cs-CZ" dirty="0" smtClean="0"/>
              <a:t>, </a:t>
            </a:r>
            <a:r>
              <a:rPr lang="cs-CZ" i="1" dirty="0"/>
              <a:t>Q</a:t>
            </a:r>
            <a:r>
              <a:rPr lang="cs-CZ" dirty="0" smtClean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" grpId="0" build="p" bldLvl="4"/>
      <p:bldP spid="11" grpId="0" build="p" bldLvl="4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Tečna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3.bp.blogspot.com/_qY1VxSZZDgk/TN-8BFzbzgI/AAAAAAAABKo/Xgm0p3j7JjU/s1600/elipsa_obr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9767"/>
            <a:ext cx="55626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99592" y="1844824"/>
            <a:ext cx="4712890" cy="41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kern="0" dirty="0" smtClean="0"/>
              <a:t>1 společný bod</a:t>
            </a:r>
            <a:r>
              <a:rPr lang="cs-CZ" sz="2000" kern="0" dirty="0" smtClean="0"/>
              <a:t>	  		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3857675" y="1926544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724128" y="1863036"/>
            <a:ext cx="1008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/>
              <a:t> </a:t>
            </a:r>
            <a:r>
              <a:rPr lang="cs-CZ" sz="2400" kern="0" dirty="0"/>
              <a:t>tečna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7388721" y="2495144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i="1" dirty="0"/>
              <a:t>e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{</a:t>
            </a:r>
            <a:r>
              <a:rPr lang="cs-CZ" i="1" dirty="0" smtClean="0"/>
              <a:t>T </a:t>
            </a:r>
            <a:r>
              <a:rPr lang="cs-CZ" dirty="0" smtClean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/>
      <p:bldP spid="1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Vnější přímka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68" y="2580293"/>
            <a:ext cx="4253458" cy="328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1036018" y="1932221"/>
            <a:ext cx="442485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400" kern="0" dirty="0" smtClean="0"/>
              <a:t>0 společných bodů</a:t>
            </a:r>
            <a:r>
              <a:rPr lang="cs-CZ" sz="2800" kern="0" baseline="30000" dirty="0" smtClean="0"/>
              <a:t>		</a:t>
            </a:r>
            <a:endParaRPr lang="cs-CZ" sz="2800" kern="0" dirty="0"/>
          </a:p>
        </p:txBody>
      </p:sp>
      <p:sp>
        <p:nvSpPr>
          <p:cNvPr id="12" name="Šipka doprava 11"/>
          <p:cNvSpPr/>
          <p:nvPr/>
        </p:nvSpPr>
        <p:spPr>
          <a:xfrm>
            <a:off x="4139952" y="2135099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625178" y="1959598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FontTx/>
              <a:buNone/>
            </a:pPr>
            <a:r>
              <a:rPr lang="cs-CZ" sz="2400" kern="0" dirty="0" err="1"/>
              <a:t>nesečna</a:t>
            </a:r>
            <a:r>
              <a:rPr lang="cs-CZ" sz="2400" kern="0" baseline="30000" dirty="0"/>
              <a:t>	</a:t>
            </a:r>
            <a:endParaRPr lang="cs-CZ" sz="2400" kern="0" dirty="0"/>
          </a:p>
        </p:txBody>
      </p:sp>
      <p:grpSp>
        <p:nvGrpSpPr>
          <p:cNvPr id="5" name="Skupina 4"/>
          <p:cNvGrpSpPr/>
          <p:nvPr/>
        </p:nvGrpSpPr>
        <p:grpSpPr>
          <a:xfrm>
            <a:off x="836174" y="3010854"/>
            <a:ext cx="3240360" cy="3111628"/>
            <a:chOff x="1008981" y="3033826"/>
            <a:chExt cx="3346995" cy="3203486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1043608" y="3356992"/>
              <a:ext cx="3312368" cy="28803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bdélník 3"/>
            <p:cNvSpPr/>
            <p:nvPr/>
          </p:nvSpPr>
          <p:spPr>
            <a:xfrm>
              <a:off x="1008981" y="3033826"/>
              <a:ext cx="3600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ctr">
                <a:buFontTx/>
                <a:buNone/>
              </a:pPr>
              <a:r>
                <a:rPr lang="cs-CZ" kern="0" dirty="0"/>
                <a:t>p</a:t>
              </a:r>
              <a:r>
                <a:rPr lang="cs-CZ" kern="0" baseline="30000" dirty="0"/>
                <a:t>	</a:t>
              </a:r>
              <a:endParaRPr lang="cs-CZ" kern="0" dirty="0"/>
            </a:p>
          </p:txBody>
        </p:sp>
      </p:grpSp>
      <p:sp>
        <p:nvSpPr>
          <p:cNvPr id="6" name="Obdélník 5"/>
          <p:cNvSpPr/>
          <p:nvPr/>
        </p:nvSpPr>
        <p:spPr>
          <a:xfrm>
            <a:off x="7308304" y="2580978"/>
            <a:ext cx="1397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i="1" dirty="0"/>
              <a:t>e</a:t>
            </a:r>
            <a:r>
              <a:rPr lang="cs-CZ" dirty="0" smtClean="0"/>
              <a:t> </a:t>
            </a:r>
            <a:r>
              <a:rPr lang="cs-CZ" dirty="0"/>
              <a:t>= ∅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 bldLvl="3"/>
      <p:bldP spid="1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Výpočet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15816" y="3645024"/>
            <a:ext cx="4320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D </a:t>
            </a:r>
            <a:r>
              <a:rPr lang="cs-CZ" sz="2800" b="1" i="1" dirty="0" smtClean="0">
                <a:sym typeface="Symbol"/>
              </a:rPr>
              <a:t> 0   sečna</a:t>
            </a:r>
          </a:p>
          <a:p>
            <a:pPr algn="ctr"/>
            <a:endParaRPr lang="cs-CZ" sz="2800" b="1" i="1" dirty="0" smtClean="0"/>
          </a:p>
          <a:p>
            <a:r>
              <a:rPr lang="cs-CZ" sz="2800" b="1" i="1" dirty="0" smtClean="0"/>
              <a:t>D </a:t>
            </a:r>
            <a:r>
              <a:rPr lang="cs-CZ" sz="2800" b="1" i="1" dirty="0" smtClean="0">
                <a:sym typeface="Symbol"/>
              </a:rPr>
              <a:t> 0  tečna</a:t>
            </a:r>
          </a:p>
          <a:p>
            <a:endParaRPr lang="cs-CZ" sz="2800" b="1" i="1" dirty="0" smtClean="0">
              <a:sym typeface="Symbol"/>
            </a:endParaRPr>
          </a:p>
          <a:p>
            <a:r>
              <a:rPr lang="cs-CZ" sz="2800" b="1" i="1" dirty="0" smtClean="0"/>
              <a:t>D </a:t>
            </a:r>
            <a:r>
              <a:rPr lang="cs-CZ" sz="2800" b="1" i="1" dirty="0" smtClean="0">
                <a:sym typeface="Symbol"/>
              </a:rPr>
              <a:t> 0  vnější přímka</a:t>
            </a:r>
            <a:endParaRPr lang="cs-CZ" sz="2800" b="1" baseline="30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122413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Ř</a:t>
            </a:r>
            <a:r>
              <a:rPr lang="cs-CZ" dirty="0" smtClean="0"/>
              <a:t>ešíme soustavu lineární a kvadratické rovnice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19394" y="3068960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Podle hodnoty diskriminantu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526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říklad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67543" y="1807177"/>
            <a:ext cx="842493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400" dirty="0" smtClean="0"/>
              <a:t>Zjistěte vzájemnou polohu elipsy </a:t>
            </a:r>
            <a:r>
              <a:rPr lang="cs-CZ" sz="2800" dirty="0" smtClean="0"/>
              <a:t>x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+ 4y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- 0,5=0 </a:t>
            </a:r>
            <a:r>
              <a:rPr lang="cs-CZ" sz="2400" dirty="0" smtClean="0"/>
              <a:t>a přímky</a:t>
            </a:r>
            <a:r>
              <a:rPr lang="cs-CZ" sz="2800" dirty="0" smtClean="0"/>
              <a:t> p: x+2y=1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0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forum.matweb.cz/upload3/img/2011-09/24010_%25C3%25BAhel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80"/>
          <a:stretch/>
        </p:blipFill>
        <p:spPr bwMode="auto">
          <a:xfrm>
            <a:off x="3827838" y="2036466"/>
            <a:ext cx="5316162" cy="355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354806" y="1823653"/>
            <a:ext cx="3937571" cy="88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defTabSz="360000">
              <a:buNone/>
            </a:pPr>
            <a:r>
              <a:rPr lang="cs-CZ" sz="2400" dirty="0" smtClean="0"/>
              <a:t>	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+ 4y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0,5    S[0;0]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p: </a:t>
            </a:r>
            <a:r>
              <a:rPr lang="cs-CZ" sz="2400" u="sng" dirty="0" smtClean="0"/>
              <a:t>x + 2y -1=0  </a:t>
            </a:r>
          </a:p>
          <a:p>
            <a:pPr marL="0" indent="0" defTabSz="360000">
              <a:spcBef>
                <a:spcPts val="600"/>
              </a:spcBef>
              <a:buNone/>
            </a:pPr>
            <a:r>
              <a:rPr lang="cs-CZ" sz="2400" dirty="0" smtClean="0"/>
              <a:t>x </a:t>
            </a:r>
            <a:r>
              <a:rPr lang="cs-CZ" sz="2400" dirty="0"/>
              <a:t>= -2y + 1</a:t>
            </a:r>
          </a:p>
          <a:p>
            <a:pPr marL="0" indent="0" defTabSz="360000">
              <a:spcBef>
                <a:spcPts val="600"/>
              </a:spcBef>
              <a:buNone/>
            </a:pPr>
            <a:r>
              <a:rPr lang="cs-CZ" sz="2400" u="sng" dirty="0" smtClean="0"/>
              <a:t>(-</a:t>
            </a:r>
            <a:r>
              <a:rPr lang="cs-CZ" sz="2400" u="sng" dirty="0"/>
              <a:t>2y + 1)</a:t>
            </a:r>
            <a:r>
              <a:rPr lang="cs-CZ" sz="2400" u="sng" baseline="30000" dirty="0"/>
              <a:t>2</a:t>
            </a:r>
            <a:r>
              <a:rPr lang="cs-CZ" sz="2400" u="sng" dirty="0"/>
              <a:t> + 4y</a:t>
            </a:r>
            <a:r>
              <a:rPr lang="cs-CZ" sz="2400" u="sng" baseline="30000" dirty="0"/>
              <a:t>2</a:t>
            </a:r>
            <a:r>
              <a:rPr lang="cs-CZ" sz="2400" u="sng" dirty="0"/>
              <a:t> = 0,5</a:t>
            </a:r>
          </a:p>
          <a:p>
            <a:pPr marL="0" indent="0" defTabSz="360000">
              <a:spcBef>
                <a:spcPts val="600"/>
              </a:spcBef>
              <a:buNone/>
            </a:pPr>
            <a:r>
              <a:rPr lang="cs-CZ" sz="2400" dirty="0" smtClean="0"/>
              <a:t>8y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-4y+0.5 = 0</a:t>
            </a:r>
          </a:p>
          <a:p>
            <a:pPr marL="0" indent="0" defTabSz="360000">
              <a:spcBef>
                <a:spcPts val="600"/>
              </a:spcBef>
              <a:buNone/>
            </a:pPr>
            <a:r>
              <a:rPr lang="cs-CZ" sz="2400" dirty="0" smtClean="0"/>
              <a:t>D=16-16=0 		</a:t>
            </a:r>
            <a:r>
              <a:rPr lang="cs-CZ" sz="2400" b="1" dirty="0">
                <a:solidFill>
                  <a:srgbClr val="FF0000"/>
                </a:solidFill>
              </a:rPr>
              <a:t>T</a:t>
            </a:r>
            <a:r>
              <a:rPr lang="cs-CZ" sz="2400" b="1" dirty="0" smtClean="0">
                <a:solidFill>
                  <a:srgbClr val="FF0000"/>
                </a:solidFill>
              </a:rPr>
              <a:t>ečna</a:t>
            </a:r>
          </a:p>
          <a:p>
            <a:pPr marL="0" indent="0" defTabSz="360000">
              <a:spcBef>
                <a:spcPts val="600"/>
              </a:spcBef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cs-CZ" sz="2400" dirty="0" smtClean="0"/>
              <a:t>				y= 0,25		</a:t>
            </a:r>
          </a:p>
          <a:p>
            <a:pPr marL="0" indent="0" defTabSz="360000">
              <a:spcBef>
                <a:spcPts val="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			x=-2.0,25+1=0,5</a:t>
            </a:r>
          </a:p>
          <a:p>
            <a:pPr marL="0" indent="0" defTabSz="360000">
              <a:spcBef>
                <a:spcPts val="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				</a:t>
            </a:r>
            <a:r>
              <a:rPr lang="cs-CZ" sz="2400" dirty="0" smtClean="0">
                <a:solidFill>
                  <a:srgbClr val="FF0000"/>
                </a:solidFill>
              </a:rPr>
              <a:t>B</a:t>
            </a:r>
            <a:r>
              <a:rPr lang="cs-CZ" sz="2400" b="1" dirty="0" smtClean="0">
                <a:solidFill>
                  <a:srgbClr val="FF0000"/>
                </a:solidFill>
              </a:rPr>
              <a:t>od dotyku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 defTabSz="360000">
              <a:spcBef>
                <a:spcPts val="0"/>
              </a:spcBef>
              <a:buNone/>
            </a:pPr>
            <a:r>
              <a:rPr lang="cs-CZ" sz="2400" dirty="0"/>
              <a:t>	</a:t>
            </a:r>
            <a:r>
              <a:rPr lang="cs-CZ" sz="2400" dirty="0" smtClean="0"/>
              <a:t>			T [0,5;0,25]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80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en-US" sz="1800" i="1" dirty="0"/>
              <a:t>Wikipedia: the free encyclopedia</a:t>
            </a:r>
            <a:r>
              <a:rPr lang="en-US" sz="1800" dirty="0"/>
              <a:t> [online]. San Francisco (CA): Wikimedia Foundation, 2001- [cit. 2013-05-26]. </a:t>
            </a:r>
            <a:r>
              <a:rPr lang="en-US" sz="1800" dirty="0" err="1"/>
              <a:t>Dostupné</a:t>
            </a:r>
            <a:r>
              <a:rPr lang="en-US" sz="1800" dirty="0"/>
              <a:t> z: </a:t>
            </a:r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http://www.matweb.cz/elipsa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  <a:endParaRPr lang="cs-CZ" sz="1800" dirty="0" smtClean="0"/>
          </a:p>
          <a:p>
            <a:r>
              <a:rPr lang="cs-CZ" sz="1800" dirty="0"/>
              <a:t>EFFENBERGER, Věra. </a:t>
            </a:r>
            <a:r>
              <a:rPr lang="cs-CZ" sz="1800" i="1" dirty="0"/>
              <a:t>Kuželosečky</a:t>
            </a:r>
            <a:r>
              <a:rPr lang="cs-CZ" sz="1800" dirty="0"/>
              <a:t> [online]. [cit. 2013-08-21]. Dostupné z: http://www.karlin.mff.cuni.cz/katedry/</a:t>
            </a:r>
            <a:r>
              <a:rPr lang="cs-CZ" sz="1800" dirty="0" err="1"/>
              <a:t>kdm</a:t>
            </a:r>
            <a:r>
              <a:rPr lang="cs-CZ" sz="1800" dirty="0"/>
              <a:t>/diplomky/</a:t>
            </a:r>
            <a:r>
              <a:rPr lang="cs-CZ" sz="1800" dirty="0" err="1"/>
              <a:t>jan_koncel</a:t>
            </a:r>
            <a:r>
              <a:rPr lang="cs-CZ" sz="1800" dirty="0"/>
              <a:t>/</a:t>
            </a:r>
            <a:r>
              <a:rPr lang="cs-CZ" sz="1800" dirty="0" err="1"/>
              <a:t>kuzelosecky.php?kapitola</a:t>
            </a:r>
            <a:r>
              <a:rPr lang="cs-CZ" sz="1800" dirty="0"/>
              <a:t>=elipsa. Diplomová práce.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868144" y="5888206"/>
            <a:ext cx="267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9638</TotalTime>
  <Words>214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Diseño predeterminado</vt:lpstr>
      <vt:lpstr>Analytická geometrie</vt:lpstr>
      <vt:lpstr>Přímka s elipsou</vt:lpstr>
      <vt:lpstr>Sečna</vt:lpstr>
      <vt:lpstr>Tečna</vt:lpstr>
      <vt:lpstr>Vnější přímka</vt:lpstr>
      <vt:lpstr>Výpočet</vt:lpstr>
      <vt:lpstr>Příklad</vt:lpstr>
      <vt:lpstr>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Mariajose;Káčerová</dc:creator>
  <cp:lastModifiedBy>kacerova</cp:lastModifiedBy>
  <cp:revision>653</cp:revision>
  <dcterms:created xsi:type="dcterms:W3CDTF">2010-05-23T14:28:12Z</dcterms:created>
  <dcterms:modified xsi:type="dcterms:W3CDTF">2013-08-22T21:32:03Z</dcterms:modified>
</cp:coreProperties>
</file>