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5" r:id="rId5"/>
    <p:sldId id="259" r:id="rId6"/>
    <p:sldId id="266" r:id="rId7"/>
    <p:sldId id="269" r:id="rId8"/>
    <p:sldId id="261" r:id="rId9"/>
    <p:sldId id="267" r:id="rId10"/>
    <p:sldId id="270" r:id="rId11"/>
    <p:sldId id="271" r:id="rId12"/>
    <p:sldId id="264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025198"/>
    <a:srgbClr val="422C16"/>
    <a:srgbClr val="0C788E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8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11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Elipsa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VY_32_INOVACE_AGEO_09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Středová rovnice elipsy</a:t>
            </a:r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420888"/>
                <a:ext cx="3096344" cy="78214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28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8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8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cs-CZ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28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  <m:sup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8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420888"/>
                <a:ext cx="3096344" cy="782143"/>
              </a:xfrm>
              <a:blipFill rotWithShape="1">
                <a:blip r:embed="rId2"/>
                <a:stretch>
                  <a:fillRect b="-5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20" y="1752318"/>
            <a:ext cx="3069840" cy="45461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symbol pro obsah 2"/>
              <p:cNvSpPr txBox="1">
                <a:spLocks/>
              </p:cNvSpPr>
              <p:nvPr/>
            </p:nvSpPr>
            <p:spPr bwMode="auto">
              <a:xfrm>
                <a:off x="5796137" y="4447998"/>
                <a:ext cx="3024336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8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sz="28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sz="2800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sz="2800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8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kern="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ker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800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sz="2800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800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8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800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sz="2800" kern="0" dirty="0" smtClean="0"/>
                  <a:t> </a:t>
                </a:r>
                <a:endParaRPr lang="cs-CZ" sz="2800" kern="0" dirty="0"/>
              </a:p>
            </p:txBody>
          </p:sp>
        </mc:Choice>
        <mc:Fallback xmlns="">
          <p:sp>
            <p:nvSpPr>
              <p:cNvPr id="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7" y="4447998"/>
                <a:ext cx="3024336" cy="9647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471106" y="1730188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i="1" dirty="0"/>
              <a:t>o</a:t>
            </a:r>
            <a:r>
              <a:rPr lang="cs-CZ" sz="2800" i="1" baseline="-25000" dirty="0"/>
              <a:t>1</a:t>
            </a:r>
            <a:r>
              <a:rPr lang="cs-CZ" sz="2800" i="1" dirty="0"/>
              <a:t>|| x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16824" y="3763794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i="1" dirty="0"/>
              <a:t>o</a:t>
            </a:r>
            <a:r>
              <a:rPr lang="cs-CZ" sz="2800" i="1" baseline="-25000" dirty="0"/>
              <a:t>1</a:t>
            </a:r>
            <a:r>
              <a:rPr lang="cs-CZ" sz="2800" i="1" dirty="0"/>
              <a:t>|| </a:t>
            </a:r>
            <a:r>
              <a:rPr lang="cs-CZ" sz="2800" i="1" dirty="0" smtClean="0"/>
              <a:t>y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5231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Obecná rovnice </a:t>
            </a:r>
            <a:r>
              <a:rPr lang="cs-CZ" dirty="0" smtClean="0">
                <a:solidFill>
                  <a:schemeClr val="bg1"/>
                </a:solidFill>
              </a:rPr>
              <a:t>elipsy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9" name="Obdélník 8"/>
          <p:cNvSpPr/>
          <p:nvPr/>
        </p:nvSpPr>
        <p:spPr>
          <a:xfrm>
            <a:off x="3923928" y="3478366"/>
            <a:ext cx="3380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Ax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By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 C = 0</a:t>
            </a:r>
            <a:endParaRPr 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1475656" y="4266674"/>
            <a:ext cx="1690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</a:t>
            </a:r>
            <a:r>
              <a:rPr lang="cs-CZ" sz="2800" dirty="0" err="1" smtClean="0"/>
              <a:t>m;n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899592" y="21328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e získá  úpravou středové rovnice užitím vzorců a vyjádřením v anulovaném tvaru  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1475656" y="3481844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S[0;0]</a:t>
            </a:r>
            <a:endParaRPr lang="cs-CZ" sz="2800" dirty="0"/>
          </a:p>
        </p:txBody>
      </p:sp>
      <p:sp>
        <p:nvSpPr>
          <p:cNvPr id="17" name="Obdélník 16"/>
          <p:cNvSpPr/>
          <p:nvPr/>
        </p:nvSpPr>
        <p:spPr>
          <a:xfrm>
            <a:off x="3899587" y="4252896"/>
            <a:ext cx="4704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Ax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By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 </a:t>
            </a:r>
            <a:r>
              <a:rPr lang="cs-CZ" sz="2800" dirty="0" err="1" smtClean="0"/>
              <a:t>Cx</a:t>
            </a:r>
            <a:r>
              <a:rPr lang="cs-CZ" sz="2800" dirty="0" smtClean="0"/>
              <a:t> + </a:t>
            </a:r>
            <a:r>
              <a:rPr lang="cs-CZ" sz="2800" dirty="0" err="1" smtClean="0"/>
              <a:t>Dy</a:t>
            </a:r>
            <a:r>
              <a:rPr lang="cs-CZ" sz="2800" dirty="0" smtClean="0"/>
              <a:t> +E = 0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18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http://www.matweb.cz/elipsa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  <a:endParaRPr lang="cs-CZ" sz="1800" dirty="0" smtClean="0"/>
          </a:p>
          <a:p>
            <a:r>
              <a:rPr lang="cs-CZ" sz="1800" dirty="0"/>
              <a:t>EFFENBERGER, Věra. </a:t>
            </a:r>
            <a:r>
              <a:rPr lang="cs-CZ" sz="1800" i="1" dirty="0"/>
              <a:t>Kuželosečky</a:t>
            </a:r>
            <a:r>
              <a:rPr lang="cs-CZ" sz="1800" dirty="0"/>
              <a:t> [online]. [cit. 2013-08-21]. Dostupné z: http://www.karlin.mff.cuni.cz/katedry/</a:t>
            </a:r>
            <a:r>
              <a:rPr lang="cs-CZ" sz="1800" dirty="0" err="1"/>
              <a:t>kdm</a:t>
            </a:r>
            <a:r>
              <a:rPr lang="cs-CZ" sz="1800" dirty="0"/>
              <a:t>/diplomky/</a:t>
            </a:r>
            <a:r>
              <a:rPr lang="cs-CZ" sz="1800" dirty="0" err="1"/>
              <a:t>jan_koncel</a:t>
            </a:r>
            <a:r>
              <a:rPr lang="cs-CZ" sz="1800" dirty="0"/>
              <a:t>/</a:t>
            </a:r>
            <a:r>
              <a:rPr lang="cs-CZ" sz="1800" dirty="0" err="1"/>
              <a:t>kuzelosecky.php?kapitola</a:t>
            </a:r>
            <a:r>
              <a:rPr lang="cs-CZ" sz="1800" dirty="0"/>
              <a:t>=elipsa. Diplomová práce. </a:t>
            </a:r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elipsa?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6456" cy="108012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000" dirty="0"/>
              <a:t>Elipsa je množina bodů, které mají od dvou bodů (ohnisek </a:t>
            </a:r>
            <a:r>
              <a:rPr lang="cs-CZ" sz="2000" dirty="0" smtClean="0"/>
              <a:t>elipsy E, F)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 smtClean="0"/>
              <a:t>stálý </a:t>
            </a:r>
            <a:r>
              <a:rPr lang="cs-CZ" sz="2000" dirty="0"/>
              <a:t>součet vzdáleností, který je větší než vzdálenost těchto dvou bodů </a:t>
            </a:r>
            <a:r>
              <a:rPr lang="cs-CZ" sz="2000" dirty="0" smtClean="0"/>
              <a:t>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 smtClean="0"/>
              <a:t>je </a:t>
            </a:r>
            <a:r>
              <a:rPr lang="cs-CZ" sz="2000" dirty="0"/>
              <a:t>roven kladné konstantě </a:t>
            </a:r>
            <a:r>
              <a:rPr lang="cs-CZ" sz="2000" i="1" dirty="0"/>
              <a:t>2a</a:t>
            </a:r>
            <a:r>
              <a:rPr lang="cs-CZ" sz="2000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cs-CZ" sz="2000" dirty="0" smtClean="0"/>
          </a:p>
        </p:txBody>
      </p:sp>
      <p:pic>
        <p:nvPicPr>
          <p:cNvPr id="2" name="Picture 2" descr="Elipsa s ohnisky E a 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8633"/>
            <a:ext cx="4680520" cy="331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4205119"/>
            <a:ext cx="1914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000" dirty="0" smtClean="0">
                <a:latin typeface="+mn-lt"/>
              </a:rPr>
              <a:t>|KE|+|KF| = 2a</a:t>
            </a:r>
            <a:endParaRPr lang="cs-CZ" sz="2000" dirty="0"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020272" y="4034476"/>
            <a:ext cx="1863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 |LE|+|LF| = 2a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58416" y="3058540"/>
            <a:ext cx="4318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cs-CZ" sz="2000" dirty="0">
                <a:latin typeface="+mn-lt"/>
              </a:rPr>
              <a:t>2a = </a:t>
            </a:r>
            <a:r>
              <a:rPr lang="cs-CZ" sz="2000" dirty="0">
                <a:latin typeface="+mn-lt"/>
                <a:sym typeface="Symbol"/>
              </a:rPr>
              <a:t>AB</a:t>
            </a:r>
            <a:r>
              <a:rPr lang="cs-CZ" sz="2000" dirty="0">
                <a:latin typeface="+mn-lt"/>
              </a:rPr>
              <a:t> je délka hlavní osy elipsy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3" grpId="0" build="p"/>
      <p:bldP spid="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38" y="2564904"/>
            <a:ext cx="47625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Osová elipsa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761199"/>
            <a:ext cx="3744416" cy="1842591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400" i="1" dirty="0" smtClean="0">
                <a:solidFill>
                  <a:srgbClr val="3366FF"/>
                </a:solidFill>
              </a:rPr>
              <a:t>a</a:t>
            </a:r>
            <a:r>
              <a:rPr lang="cs-CZ" sz="2400" dirty="0" smtClean="0"/>
              <a:t> </a:t>
            </a:r>
            <a:r>
              <a:rPr lang="cs-CZ" sz="2400" dirty="0"/>
              <a:t>– délka hlavní </a:t>
            </a:r>
            <a:r>
              <a:rPr lang="cs-CZ" sz="2400" dirty="0" smtClean="0"/>
              <a:t>poloosy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i="1" dirty="0"/>
              <a:t>b</a:t>
            </a:r>
            <a:r>
              <a:rPr lang="cs-CZ" sz="2400" dirty="0"/>
              <a:t> – délka vedlejší </a:t>
            </a:r>
            <a:r>
              <a:rPr lang="cs-CZ" sz="2400" dirty="0" smtClean="0"/>
              <a:t>poloosy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993849" y="1988840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 elipsy S[0;0]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1932677" y="1988840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Osová elipsa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38" y="2604441"/>
            <a:ext cx="47625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Osová elipsa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761199"/>
            <a:ext cx="4104456" cy="124386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sz="2400" i="1" dirty="0" smtClean="0">
              <a:solidFill>
                <a:srgbClr val="92D05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sz="2400" i="1" dirty="0" smtClean="0">
                <a:solidFill>
                  <a:srgbClr val="92D050"/>
                </a:solidFill>
              </a:rPr>
              <a:t>e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dirty="0" smtClean="0"/>
              <a:t>excentricita (výstřednost)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11960" y="2042863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 elipsy S[0;0]</a:t>
            </a:r>
            <a:endParaRPr lang="cs-CZ" sz="24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1403648" y="4221088"/>
            <a:ext cx="2370127" cy="1631216"/>
            <a:chOff x="1613111" y="4403229"/>
            <a:chExt cx="2370127" cy="1631216"/>
          </a:xfrm>
        </p:grpSpPr>
        <p:sp>
          <p:nvSpPr>
            <p:cNvPr id="2" name="Obdélník 1"/>
            <p:cNvSpPr/>
            <p:nvPr/>
          </p:nvSpPr>
          <p:spPr>
            <a:xfrm>
              <a:off x="1613111" y="4403229"/>
              <a:ext cx="2370127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000" i="1" dirty="0" smtClean="0"/>
                <a:t>a </a:t>
              </a:r>
              <a:r>
                <a:rPr lang="cs-CZ" sz="2000" i="1" dirty="0" smtClean="0">
                  <a:sym typeface="Symbol"/>
                </a:rPr>
                <a:t></a:t>
              </a:r>
              <a:r>
                <a:rPr lang="cs-CZ" sz="2000" i="1" dirty="0" smtClean="0"/>
                <a:t> b </a:t>
              </a:r>
              <a:r>
                <a:rPr lang="cs-CZ" sz="2000" i="1" dirty="0" smtClean="0">
                  <a:sym typeface="Symbol"/>
                </a:rPr>
                <a:t></a:t>
              </a:r>
              <a:r>
                <a:rPr lang="cs-CZ" sz="2000" i="1" dirty="0" smtClean="0"/>
                <a:t>0</a:t>
              </a:r>
            </a:p>
            <a:p>
              <a:endParaRPr lang="cs-CZ" sz="2000" i="1" dirty="0" smtClean="0"/>
            </a:p>
            <a:p>
              <a:r>
                <a:rPr lang="cs-CZ" sz="2000" i="1" dirty="0"/>
                <a:t>e</a:t>
              </a:r>
              <a:r>
                <a:rPr lang="cs-CZ" sz="2000" i="1" baseline="30000" dirty="0" smtClean="0"/>
                <a:t>2  </a:t>
              </a:r>
              <a:r>
                <a:rPr lang="cs-CZ" sz="2000" i="1" dirty="0" smtClean="0"/>
                <a:t> = a</a:t>
              </a:r>
              <a:r>
                <a:rPr lang="cs-CZ" sz="2000" i="1" baseline="30000" dirty="0" smtClean="0"/>
                <a:t>2</a:t>
              </a:r>
              <a:r>
                <a:rPr lang="cs-CZ" sz="2000" i="1" dirty="0" smtClean="0"/>
                <a:t> – b</a:t>
              </a:r>
              <a:r>
                <a:rPr lang="cs-CZ" sz="2000" i="1" baseline="30000" dirty="0" smtClean="0"/>
                <a:t>2</a:t>
              </a:r>
            </a:p>
            <a:p>
              <a:endParaRPr lang="cs-CZ" sz="2000" dirty="0" smtClean="0"/>
            </a:p>
            <a:p>
              <a:r>
                <a:rPr lang="cs-CZ" sz="2000" dirty="0"/>
                <a:t>e</a:t>
              </a:r>
              <a:r>
                <a:rPr lang="cs-CZ" sz="2000" dirty="0" smtClean="0"/>
                <a:t> =	</a:t>
              </a:r>
              <a:endParaRPr lang="cs-CZ" sz="2000" dirty="0"/>
            </a:p>
          </p:txBody>
        </p:sp>
        <p:graphicFrame>
          <p:nvGraphicFramePr>
            <p:cNvPr id="5" name="Objek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4775664"/>
                </p:ext>
              </p:extLst>
            </p:nvPr>
          </p:nvGraphicFramePr>
          <p:xfrm>
            <a:off x="2051720" y="5529620"/>
            <a:ext cx="1185862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Rovnice" r:id="rId4" imgW="596880" imgH="253800" progId="Equation.3">
                    <p:embed/>
                  </p:oleObj>
                </mc:Choice>
                <mc:Fallback>
                  <p:oleObj name="Rovnice" r:id="rId4" imgW="59688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051720" y="5529620"/>
                          <a:ext cx="1185862" cy="504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1708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Významné body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81093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A, B hlavní vrcholy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60" y="2311336"/>
            <a:ext cx="5713947" cy="3364479"/>
          </a:xfrm>
          <a:prstGeom prst="rect">
            <a:avLst/>
          </a:prstGeom>
        </p:spPr>
      </p:pic>
      <p:sp>
        <p:nvSpPr>
          <p:cNvPr id="8" name="Oválný popisek 7"/>
          <p:cNvSpPr/>
          <p:nvPr/>
        </p:nvSpPr>
        <p:spPr>
          <a:xfrm>
            <a:off x="1380248" y="3455055"/>
            <a:ext cx="792088" cy="504056"/>
          </a:xfrm>
          <a:prstGeom prst="wedgeEllipseCallout">
            <a:avLst>
              <a:gd name="adj1" fmla="val 24339"/>
              <a:gd name="adj2" fmla="val -279283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popisek 8"/>
          <p:cNvSpPr/>
          <p:nvPr/>
        </p:nvSpPr>
        <p:spPr>
          <a:xfrm>
            <a:off x="5954960" y="3664803"/>
            <a:ext cx="792088" cy="504056"/>
          </a:xfrm>
          <a:prstGeom prst="wedgeEllipseCallout">
            <a:avLst>
              <a:gd name="adj1" fmla="val -474236"/>
              <a:gd name="adj2" fmla="val -318721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popisek 10"/>
          <p:cNvSpPr/>
          <p:nvPr/>
        </p:nvSpPr>
        <p:spPr>
          <a:xfrm>
            <a:off x="3980049" y="5185214"/>
            <a:ext cx="899589" cy="504056"/>
          </a:xfrm>
          <a:prstGeom prst="wedgeEllipseCallout">
            <a:avLst>
              <a:gd name="adj1" fmla="val 361772"/>
              <a:gd name="adj2" fmla="val -243002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964391" y="3372858"/>
            <a:ext cx="2087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cs-CZ" sz="2400" dirty="0"/>
              <a:t>, D vedlejší vrcholy</a:t>
            </a:r>
          </a:p>
        </p:txBody>
      </p:sp>
      <p:sp>
        <p:nvSpPr>
          <p:cNvPr id="13" name="Oválný popisek 12"/>
          <p:cNvSpPr/>
          <p:nvPr/>
        </p:nvSpPr>
        <p:spPr>
          <a:xfrm>
            <a:off x="3980048" y="2286454"/>
            <a:ext cx="899589" cy="504056"/>
          </a:xfrm>
          <a:prstGeom prst="wedgeEllipseCallout">
            <a:avLst>
              <a:gd name="adj1" fmla="val 382396"/>
              <a:gd name="adj2" fmla="val 180284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Významné body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60" y="2311336"/>
            <a:ext cx="5713947" cy="3364479"/>
          </a:xfrm>
          <a:prstGeom prst="rect">
            <a:avLst/>
          </a:prstGeom>
        </p:spPr>
      </p:pic>
      <p:sp>
        <p:nvSpPr>
          <p:cNvPr id="5" name="Oválný popisek 4"/>
          <p:cNvSpPr/>
          <p:nvPr/>
        </p:nvSpPr>
        <p:spPr>
          <a:xfrm>
            <a:off x="5234880" y="3941346"/>
            <a:ext cx="720080" cy="567774"/>
          </a:xfrm>
          <a:prstGeom prst="wedgeEllipseCallout">
            <a:avLst>
              <a:gd name="adj1" fmla="val 280989"/>
              <a:gd name="adj2" fmla="val 10573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popisek 5"/>
          <p:cNvSpPr/>
          <p:nvPr/>
        </p:nvSpPr>
        <p:spPr>
          <a:xfrm>
            <a:off x="2051720" y="3993576"/>
            <a:ext cx="864096" cy="515544"/>
          </a:xfrm>
          <a:prstGeom prst="wedgeEllipseCallout">
            <a:avLst>
              <a:gd name="adj1" fmla="val 545082"/>
              <a:gd name="adj2" fmla="val 10687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017363" y="4869160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400" dirty="0"/>
              <a:t>E, F ohniska</a:t>
            </a:r>
          </a:p>
        </p:txBody>
      </p:sp>
    </p:spTree>
    <p:extLst>
      <p:ext uri="{BB962C8B-B14F-4D97-AF65-F5344CB8AC3E}">
        <p14:creationId xmlns:p14="http://schemas.microsoft.com/office/powerpoint/2010/main" val="10765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87" y="1916832"/>
            <a:ext cx="4320480" cy="2530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Středová rovnice elipsy</a:t>
            </a:r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694431" y="4520351"/>
                <a:ext cx="2242592" cy="9647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8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 smtClean="0"/>
                  <a:t> +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8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4431" y="4520351"/>
                <a:ext cx="2242592" cy="96470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48339"/>
            <a:ext cx="3336581" cy="38164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symbol pro obsah 2"/>
              <p:cNvSpPr txBox="1">
                <a:spLocks/>
              </p:cNvSpPr>
              <p:nvPr/>
            </p:nvSpPr>
            <p:spPr bwMode="auto">
              <a:xfrm>
                <a:off x="4975967" y="5661249"/>
                <a:ext cx="2242592" cy="864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800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 kern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8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8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kern="0" dirty="0" smtClean="0"/>
                  <a:t> +</a:t>
                </a:r>
                <a:r>
                  <a:rPr lang="cs-CZ" sz="2800" kern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ker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 ker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sz="28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8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8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800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sz="2800" kern="0" dirty="0" smtClean="0"/>
                  <a:t> </a:t>
                </a:r>
                <a:endParaRPr lang="cs-CZ" sz="2800" kern="0" dirty="0"/>
              </a:p>
            </p:txBody>
          </p:sp>
        </mc:Choice>
        <mc:Fallback xmlns="">
          <p:sp>
            <p:nvSpPr>
              <p:cNvPr id="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5967" y="5661249"/>
                <a:ext cx="2242592" cy="8640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397723" y="1686729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o</a:t>
            </a:r>
            <a:r>
              <a:rPr lang="cs-CZ" sz="2800" baseline="-25000" dirty="0" smtClean="0"/>
              <a:t>1</a:t>
            </a:r>
            <a:r>
              <a:rPr lang="cs-CZ" sz="2800" dirty="0"/>
              <a:t>=</a:t>
            </a:r>
            <a:r>
              <a:rPr lang="cs-CZ" sz="2800" dirty="0" smtClean="0"/>
              <a:t> </a:t>
            </a:r>
            <a:r>
              <a:rPr lang="cs-CZ" sz="2800" dirty="0"/>
              <a:t>x</a:t>
            </a:r>
          </a:p>
        </p:txBody>
      </p:sp>
      <p:sp>
        <p:nvSpPr>
          <p:cNvPr id="8" name="Obdélník 7"/>
          <p:cNvSpPr/>
          <p:nvPr/>
        </p:nvSpPr>
        <p:spPr>
          <a:xfrm>
            <a:off x="7711414" y="2209949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o</a:t>
            </a:r>
            <a:r>
              <a:rPr lang="cs-CZ" sz="2800" baseline="-25000" dirty="0" smtClean="0"/>
              <a:t>1</a:t>
            </a:r>
            <a:r>
              <a:rPr lang="cs-CZ" sz="2800" dirty="0"/>
              <a:t>=</a:t>
            </a:r>
            <a:r>
              <a:rPr lang="cs-CZ" sz="2800" dirty="0" smtClean="0"/>
              <a:t> 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893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Elipsa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499992" y="2003106"/>
            <a:ext cx="2916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 elipsy S[m; n]</a:t>
            </a:r>
            <a:endParaRPr lang="cs-CZ" sz="2400" dirty="0"/>
          </a:p>
        </p:txBody>
      </p:sp>
      <p:pic>
        <p:nvPicPr>
          <p:cNvPr id="9" name="Zástupný symbol pro obsah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9767" y="2564904"/>
            <a:ext cx="475938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595127"/>
            <a:ext cx="4176464" cy="234026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i="1" dirty="0" smtClean="0"/>
              <a:t>a</a:t>
            </a:r>
            <a:r>
              <a:rPr lang="cs-CZ" sz="2400" dirty="0" smtClean="0"/>
              <a:t> </a:t>
            </a:r>
            <a:r>
              <a:rPr lang="cs-CZ" sz="2400" dirty="0"/>
              <a:t>– délka hlavní </a:t>
            </a:r>
            <a:r>
              <a:rPr lang="cs-CZ" sz="2400" dirty="0" smtClean="0"/>
              <a:t>poloosy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i="1" dirty="0" smtClean="0"/>
              <a:t>b</a:t>
            </a:r>
            <a:r>
              <a:rPr lang="cs-CZ" sz="2400" dirty="0" smtClean="0"/>
              <a:t> </a:t>
            </a:r>
            <a:r>
              <a:rPr lang="cs-CZ" sz="2400" dirty="0"/>
              <a:t>– délka vedlejší </a:t>
            </a:r>
            <a:r>
              <a:rPr lang="cs-CZ" sz="2400" dirty="0" smtClean="0"/>
              <a:t>poloosy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i="1" dirty="0" smtClean="0"/>
              <a:t>e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dirty="0" smtClean="0"/>
              <a:t>excentricita (výstřednost)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7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Elipsa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427984" y="1989852"/>
            <a:ext cx="2916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 elipsy S[m; n]</a:t>
            </a:r>
            <a:endParaRPr lang="cs-CZ" sz="2400" dirty="0"/>
          </a:p>
        </p:txBody>
      </p:sp>
      <p:pic>
        <p:nvPicPr>
          <p:cNvPr id="9" name="Zástupný symbol pro obsah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9767" y="2564904"/>
            <a:ext cx="475938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708920"/>
            <a:ext cx="3456383" cy="194421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A</a:t>
            </a:r>
            <a:r>
              <a:rPr lang="cs-CZ" sz="2400" dirty="0"/>
              <a:t>, B hlavní </a:t>
            </a:r>
            <a:r>
              <a:rPr lang="cs-CZ" sz="2400" dirty="0" smtClean="0"/>
              <a:t>vrcholy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C</a:t>
            </a:r>
            <a:r>
              <a:rPr lang="cs-CZ" sz="2400" dirty="0"/>
              <a:t>, D vedlejší </a:t>
            </a:r>
            <a:r>
              <a:rPr lang="cs-CZ" sz="2400" dirty="0" smtClean="0"/>
              <a:t>	vrcholy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F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 F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ohniska</a:t>
            </a:r>
          </a:p>
          <a:p>
            <a:pPr marL="0" indent="0">
              <a:buNone/>
            </a:pPr>
            <a:endParaRPr lang="cs-CZ" sz="2400" dirty="0"/>
          </a:p>
          <a:p>
            <a:pPr marL="0" indent="0" eaLnBrk="1" hangingPunct="1">
              <a:buFontTx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8932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9711</TotalTime>
  <Words>398</Words>
  <Application>Microsoft Office PowerPoint</Application>
  <PresentationFormat>Předvádění na obrazovce (4:3)</PresentationFormat>
  <Paragraphs>66</Paragraphs>
  <Slides>12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Diseño predeterminado</vt:lpstr>
      <vt:lpstr>Rovnice</vt:lpstr>
      <vt:lpstr>Analytická geometrie</vt:lpstr>
      <vt:lpstr>Co je elipsa?</vt:lpstr>
      <vt:lpstr>Osová elipsa</vt:lpstr>
      <vt:lpstr>Osová elipsa</vt:lpstr>
      <vt:lpstr>Významné body</vt:lpstr>
      <vt:lpstr>Významné body</vt:lpstr>
      <vt:lpstr>Středová rovnice elipsy</vt:lpstr>
      <vt:lpstr>Elipsa</vt:lpstr>
      <vt:lpstr>Elipsa</vt:lpstr>
      <vt:lpstr>Středová rovnice elipsy</vt:lpstr>
      <vt:lpstr>Obecná rovnice elipsy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648</cp:revision>
  <dcterms:created xsi:type="dcterms:W3CDTF">2010-05-23T14:28:12Z</dcterms:created>
  <dcterms:modified xsi:type="dcterms:W3CDTF">2013-08-22T18:31:23Z</dcterms:modified>
</cp:coreProperties>
</file>