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60" r:id="rId5"/>
    <p:sldId id="259" r:id="rId6"/>
    <p:sldId id="261" r:id="rId7"/>
    <p:sldId id="264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422C16"/>
    <a:srgbClr val="0C788E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9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19.8.2013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19.8.2013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Kružnice a přímka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VY_32_INOVACE_AGEO_08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Poloha kružnice a </a:t>
            </a:r>
            <a:r>
              <a:rPr lang="cs-CZ" dirty="0" smtClean="0">
                <a:solidFill>
                  <a:schemeClr val="bg1"/>
                </a:solidFill>
              </a:rPr>
              <a:t>přímky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pic>
        <p:nvPicPr>
          <p:cNvPr id="1026" name="Picture 2" descr="http://matnet.cz/wp-content/uploads/2012/08/kruznice_kruh_tecna-secn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10730"/>
            <a:ext cx="5472608" cy="419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11560" y="1841400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Hledáme společné body a </a:t>
            </a:r>
            <a:r>
              <a:rPr lang="cs-CZ" sz="2400" dirty="0"/>
              <a:t>rozlišujeme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627784" y="3109391"/>
            <a:ext cx="2880320" cy="3260219"/>
          </a:xfrm>
          <a:prstGeom prst="line">
            <a:avLst/>
          </a:prstGeom>
          <a:ln w="20955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624606" y="2933107"/>
            <a:ext cx="9925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/>
              <a:t>N</a:t>
            </a:r>
            <a:r>
              <a:rPr lang="cs-CZ" sz="1600" dirty="0" err="1" smtClean="0"/>
              <a:t>esečna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515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Tečna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3168352" cy="223224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       </a:t>
            </a:r>
            <a:r>
              <a:rPr lang="cs-CZ" sz="2400" dirty="0" smtClean="0"/>
              <a:t>1 společný bod</a:t>
            </a:r>
            <a:r>
              <a:rPr lang="cs-CZ" sz="2800" dirty="0" smtClean="0"/>
              <a:t>	  </a:t>
            </a:r>
            <a:r>
              <a:rPr lang="cs-CZ" sz="2000" dirty="0" smtClean="0"/>
              <a:t>		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0099"/>
                </a:solidFill>
              </a:rPr>
              <a:t>	</a:t>
            </a:r>
            <a:r>
              <a:rPr lang="cs-CZ" sz="2400" b="1" dirty="0" smtClean="0">
                <a:solidFill>
                  <a:srgbClr val="000099"/>
                </a:solidFill>
              </a:rPr>
              <a:t>p </a:t>
            </a:r>
            <a:r>
              <a:rPr lang="cs-CZ" sz="2400" b="1" dirty="0" smtClean="0">
                <a:sym typeface="Symbol"/>
              </a:rPr>
              <a:t> k = T</a:t>
            </a:r>
            <a:r>
              <a:rPr lang="cs-CZ" sz="2400" b="1" dirty="0" smtClean="0">
                <a:sym typeface="Symbol"/>
              </a:rPr>
              <a:t></a:t>
            </a:r>
          </a:p>
          <a:p>
            <a:pPr marL="0" indent="0">
              <a:buNone/>
            </a:pPr>
            <a:endParaRPr lang="cs-CZ" sz="2400" b="1" dirty="0" smtClean="0">
              <a:sym typeface="Symbol"/>
            </a:endParaRPr>
          </a:p>
          <a:p>
            <a:pPr marL="0" indent="0" algn="ctr">
              <a:buNone/>
            </a:pPr>
            <a:r>
              <a:rPr lang="cs-CZ" sz="2400" b="1" dirty="0" smtClean="0">
                <a:sym typeface="Symbol"/>
              </a:rPr>
              <a:t>T  je </a:t>
            </a:r>
            <a:r>
              <a:rPr lang="cs-CZ" sz="2400" dirty="0" smtClean="0">
                <a:sym typeface="Symbol"/>
              </a:rPr>
              <a:t>bod </a:t>
            </a:r>
            <a:r>
              <a:rPr lang="cs-CZ" sz="2400" dirty="0" smtClean="0">
                <a:sym typeface="Symbol"/>
              </a:rPr>
              <a:t>dotyku</a:t>
            </a:r>
            <a:endParaRPr lang="cs-CZ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381250"/>
            <a:ext cx="4000078" cy="40000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>
            <a:off x="4654683" y="1993099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6588224" y="1929591"/>
            <a:ext cx="1053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000099"/>
                </a:solidFill>
              </a:rPr>
              <a:t>tečna</a:t>
            </a:r>
            <a:r>
              <a:rPr lang="cs-CZ" b="1" dirty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Sečna</a:t>
            </a:r>
          </a:p>
        </p:txBody>
      </p:sp>
      <p:sp>
        <p:nvSpPr>
          <p:cNvPr id="106499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87624" y="2069651"/>
            <a:ext cx="2952328" cy="39241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sz="2400" dirty="0" smtClean="0"/>
              <a:t>2 společné body</a:t>
            </a: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10610"/>
            <a:ext cx="3888432" cy="3888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spect="1" noChangeArrowheads="1"/>
          </p:cNvSpPr>
          <p:nvPr/>
        </p:nvSpPr>
        <p:spPr bwMode="auto">
          <a:xfrm>
            <a:off x="6330821" y="2069651"/>
            <a:ext cx="1409531" cy="3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400" kern="0" dirty="0" smtClean="0">
                <a:solidFill>
                  <a:srgbClr val="0070C0"/>
                </a:solidFill>
              </a:rPr>
              <a:t>sečna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4252071" y="2219745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862133" y="2787495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000099"/>
                </a:solidFill>
              </a:rPr>
              <a:t>p </a:t>
            </a:r>
            <a:r>
              <a:rPr lang="cs-CZ" sz="2400" b="1" dirty="0">
                <a:sym typeface="Symbol"/>
              </a:rPr>
              <a:t> k = </a:t>
            </a:r>
            <a:r>
              <a:rPr lang="cs-CZ" sz="2400" b="1" dirty="0" smtClean="0">
                <a:sym typeface="Symbol"/>
              </a:rPr>
              <a:t>A,B</a:t>
            </a:r>
            <a:r>
              <a:rPr lang="cs-CZ" sz="2400" b="1" dirty="0" smtClean="0">
                <a:sym typeface="Symbol"/>
              </a:rPr>
              <a:t></a:t>
            </a:r>
          </a:p>
          <a:p>
            <a:pPr marL="0" indent="0">
              <a:buNone/>
            </a:pPr>
            <a:endParaRPr lang="cs-CZ" sz="2400" b="1" dirty="0">
              <a:sym typeface="Symbol"/>
            </a:endParaRPr>
          </a:p>
          <a:p>
            <a:pPr marL="0" indent="0">
              <a:buNone/>
            </a:pPr>
            <a:r>
              <a:rPr lang="cs-CZ" sz="2400" b="1" dirty="0" smtClean="0">
                <a:sym typeface="Symbol"/>
              </a:rPr>
              <a:t> </a:t>
            </a:r>
            <a:r>
              <a:rPr lang="cs-CZ" sz="2400" b="1" dirty="0" smtClean="0">
                <a:sym typeface="Symbol"/>
              </a:rPr>
              <a:t>A</a:t>
            </a:r>
            <a:r>
              <a:rPr lang="cs-CZ" sz="2400" dirty="0" smtClean="0">
                <a:sym typeface="Symbol"/>
              </a:rPr>
              <a:t>,</a:t>
            </a:r>
            <a:r>
              <a:rPr lang="cs-CZ" sz="2400" b="1" dirty="0" smtClean="0">
                <a:sym typeface="Symbol"/>
              </a:rPr>
              <a:t> B </a:t>
            </a:r>
            <a:r>
              <a:rPr lang="cs-CZ" sz="2400" dirty="0" smtClean="0">
                <a:sym typeface="Symbol"/>
              </a:rPr>
              <a:t>průsečíky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  <p:bldP spid="8" grpId="0" build="p" bldLvl="4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Vnější přímka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20266"/>
            <a:ext cx="3456384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dirty="0" smtClean="0"/>
              <a:t>0 společných bodů</a:t>
            </a:r>
            <a:r>
              <a:rPr lang="cs-CZ" sz="2800" baseline="30000" dirty="0"/>
              <a:t>	</a:t>
            </a:r>
            <a:r>
              <a:rPr lang="cs-CZ" sz="2800" baseline="30000" dirty="0" smtClean="0"/>
              <a:t>	</a:t>
            </a:r>
            <a:r>
              <a:rPr lang="cs-CZ" sz="2800" dirty="0" smtClean="0"/>
              <a:t>    </a:t>
            </a:r>
            <a:r>
              <a:rPr lang="cs-CZ" sz="2800" baseline="30000" dirty="0" smtClean="0"/>
              <a:t>	</a:t>
            </a:r>
            <a:endParaRPr lang="cs-CZ" sz="2800" dirty="0"/>
          </a:p>
        </p:txBody>
      </p:sp>
      <p:sp>
        <p:nvSpPr>
          <p:cNvPr id="7" name="Šipka doprava 6"/>
          <p:cNvSpPr/>
          <p:nvPr/>
        </p:nvSpPr>
        <p:spPr>
          <a:xfrm>
            <a:off x="4283968" y="2098514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057" y="2708920"/>
            <a:ext cx="4366407" cy="367240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139559" y="1988839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err="1" smtClean="0"/>
              <a:t>nesečna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1115616" y="2719724"/>
            <a:ext cx="1595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000099"/>
                </a:solidFill>
              </a:rPr>
              <a:t>p </a:t>
            </a:r>
            <a:r>
              <a:rPr lang="cs-CZ" sz="2400" b="1" dirty="0">
                <a:sym typeface="Symbol"/>
              </a:rPr>
              <a:t> k = </a:t>
            </a:r>
            <a:r>
              <a:rPr lang="cs-CZ" sz="2400" b="1" dirty="0" smtClean="0">
                <a:sym typeface="Symbol"/>
              </a:rPr>
              <a:t></a:t>
            </a:r>
            <a:endParaRPr lang="cs-CZ" sz="2400" b="1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3"/>
      <p:bldP spid="7" grpId="0" animBg="1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Výpočet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483768" y="3501008"/>
            <a:ext cx="4320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 0   sečna</a:t>
            </a:r>
          </a:p>
          <a:p>
            <a:pPr algn="ctr"/>
            <a:endParaRPr lang="cs-CZ" sz="3200" b="1" i="1" dirty="0" smtClean="0"/>
          </a:p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 0  tečna</a:t>
            </a:r>
          </a:p>
          <a:p>
            <a:endParaRPr lang="cs-CZ" sz="3200" b="1" i="1" dirty="0">
              <a:sym typeface="Symbol"/>
            </a:endParaRPr>
          </a:p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 0  vnější přímka</a:t>
            </a:r>
            <a:endParaRPr lang="cs-CZ" sz="3200" b="1" baseline="30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55576" y="1916832"/>
            <a:ext cx="7848872" cy="1224136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Ř</a:t>
            </a:r>
            <a:r>
              <a:rPr lang="cs-CZ" sz="2400" dirty="0" smtClean="0"/>
              <a:t>ešíme soustavu lineární a kvadratické rovnice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10469" y="2838127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Podle hodnoty diskriminantu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01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 smtClean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en-US" sz="1800" i="1" dirty="0"/>
              <a:t>Wikipedia: the free encyclopedia</a:t>
            </a:r>
            <a:r>
              <a:rPr lang="en-US" sz="1800" dirty="0"/>
              <a:t> [online]. San Francisco (CA): Wikimedia Foundation, 2001- [cit. 2013-05-26]. </a:t>
            </a:r>
            <a:r>
              <a:rPr lang="en-US" sz="1800" dirty="0" err="1"/>
              <a:t>Dostupné</a:t>
            </a:r>
            <a:r>
              <a:rPr lang="en-US" sz="1800" dirty="0"/>
              <a:t> z: http://cs.wikipedia.org/wiki/Soubor:Prouzkova_rozdilova_konstrukce_elipsy.jpg </a:t>
            </a:r>
            <a:endParaRPr lang="cs-CZ" sz="1800" dirty="0" smtClean="0"/>
          </a:p>
          <a:p>
            <a:r>
              <a:rPr lang="it-IT" sz="1800" dirty="0"/>
              <a:t>[online]. [cit. 2013-05-26]. Dostupné z: http://www.matweb.cz/elipsa</a:t>
            </a:r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902771" y="5953603"/>
            <a:ext cx="267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8187</TotalTime>
  <Words>173</Words>
  <Application>Microsoft Office PowerPoint</Application>
  <PresentationFormat>Předvádění na obrazovce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Diseño predeterminado</vt:lpstr>
      <vt:lpstr>Analytická geometrie</vt:lpstr>
      <vt:lpstr>Poloha kružnice a přímky</vt:lpstr>
      <vt:lpstr>Tečna</vt:lpstr>
      <vt:lpstr>Sečna</vt:lpstr>
      <vt:lpstr>Vnější přímka</vt:lpstr>
      <vt:lpstr>Výpočet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655</cp:revision>
  <dcterms:created xsi:type="dcterms:W3CDTF">2010-05-23T14:28:12Z</dcterms:created>
  <dcterms:modified xsi:type="dcterms:W3CDTF">2013-08-19T11:06:09Z</dcterms:modified>
</cp:coreProperties>
</file>