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65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422C16"/>
    <a:srgbClr val="0C788E"/>
    <a:srgbClr val="025198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2" d="100"/>
          <a:sy n="72" d="100"/>
        </p:scale>
        <p:origin x="-1794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Kružnice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  <a:latin typeface="Calibri" pitchFamily="34" charset="0"/>
              </a:rPr>
              <a:t>VY_32_INOVACE_AGEO_07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Co je kružnice?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08820"/>
            <a:ext cx="8352928" cy="136815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Kružnice je množina všech bodů </a:t>
            </a:r>
            <a:r>
              <a:rPr lang="cs-CZ" sz="2400" dirty="0" smtClean="0"/>
              <a:t>X v </a:t>
            </a:r>
            <a:r>
              <a:rPr lang="cs-CZ" sz="2400" dirty="0"/>
              <a:t>rovině, které mají od daného bodu (</a:t>
            </a:r>
            <a:r>
              <a:rPr lang="cs-CZ" sz="2400" dirty="0" smtClean="0"/>
              <a:t>středu kružnice S) </a:t>
            </a:r>
            <a:r>
              <a:rPr lang="cs-CZ" sz="2400" dirty="0"/>
              <a:t>stejnou </a:t>
            </a:r>
            <a:r>
              <a:rPr lang="cs-CZ" sz="2400" dirty="0" smtClean="0"/>
              <a:t>vzdálenost (poloměr </a:t>
            </a:r>
            <a:r>
              <a:rPr lang="cs-CZ" sz="2400" i="1" dirty="0" smtClean="0"/>
              <a:t>r)</a:t>
            </a:r>
            <a:endParaRPr lang="cs-CZ" sz="2400" dirty="0" smtClean="0"/>
          </a:p>
        </p:txBody>
      </p:sp>
      <p:pic>
        <p:nvPicPr>
          <p:cNvPr id="3076" name="Picture 4" descr="http://konstrukce.wbs.cz/kruznic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92896"/>
            <a:ext cx="3816424" cy="38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Základní pojmy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988840"/>
            <a:ext cx="2723658" cy="2808312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dirty="0" smtClean="0"/>
              <a:t>Střed </a:t>
            </a:r>
            <a:r>
              <a:rPr lang="cs-CZ" sz="2400" dirty="0" smtClean="0">
                <a:solidFill>
                  <a:srgbClr val="FF0000"/>
                </a:solidFill>
              </a:rPr>
              <a:t>S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dirty="0" smtClean="0"/>
              <a:t>Poloměr  </a:t>
            </a:r>
            <a:r>
              <a:rPr lang="cs-CZ" sz="2400" dirty="0" smtClean="0">
                <a:solidFill>
                  <a:srgbClr val="3366FF"/>
                </a:solidFill>
              </a:rPr>
              <a:t>r</a:t>
            </a:r>
            <a:r>
              <a:rPr lang="cs-CZ" sz="2400" dirty="0" smtClean="0"/>
              <a:t> = </a:t>
            </a:r>
            <a:r>
              <a:rPr lang="cs-CZ" sz="2400" dirty="0" smtClean="0">
                <a:solidFill>
                  <a:srgbClr val="3366FF"/>
                </a:solidFill>
                <a:sym typeface="Symbol"/>
              </a:rPr>
              <a:t></a:t>
            </a:r>
            <a:r>
              <a:rPr lang="cs-CZ" sz="2400" dirty="0" smtClean="0">
                <a:solidFill>
                  <a:srgbClr val="3366FF"/>
                </a:solidFill>
              </a:rPr>
              <a:t>A</a:t>
            </a:r>
            <a:r>
              <a:rPr lang="cs-CZ" sz="2400" dirty="0" smtClean="0">
                <a:solidFill>
                  <a:srgbClr val="FF0000"/>
                </a:solidFill>
              </a:rPr>
              <a:t>S</a:t>
            </a:r>
            <a:r>
              <a:rPr lang="cs-CZ" sz="2400" dirty="0" smtClean="0">
                <a:solidFill>
                  <a:srgbClr val="3366FF"/>
                </a:solidFill>
                <a:sym typeface="Symbol"/>
              </a:rPr>
              <a:t></a:t>
            </a:r>
            <a:endParaRPr lang="cs-CZ" sz="2400" dirty="0" smtClean="0">
              <a:solidFill>
                <a:srgbClr val="3366FF"/>
              </a:solidFill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dirty="0" smtClean="0"/>
              <a:t>Průměr </a:t>
            </a:r>
            <a:r>
              <a:rPr lang="cs-CZ" sz="2400" dirty="0" smtClean="0">
                <a:solidFill>
                  <a:srgbClr val="3366FF"/>
                </a:solidFill>
              </a:rPr>
              <a:t>DE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defRPr/>
            </a:pPr>
            <a:r>
              <a:rPr lang="cs-CZ" sz="2400" dirty="0" smtClean="0"/>
              <a:t>Tětiva </a:t>
            </a:r>
            <a:r>
              <a:rPr lang="cs-CZ" sz="2400" dirty="0" smtClean="0">
                <a:solidFill>
                  <a:srgbClr val="3366FF"/>
                </a:solidFill>
              </a:rPr>
              <a:t>GF</a:t>
            </a:r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65" name="Picture 17" descr="http://www.matweb.cz/content/images/kruz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6832"/>
            <a:ext cx="3792683" cy="3672408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106499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 descr="http://www.matweb.cz/content/images/kruz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507" y="2301514"/>
            <a:ext cx="3792683" cy="367240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Ovál 4"/>
          <p:cNvSpPr>
            <a:spLocks noChangeAspect="1"/>
          </p:cNvSpPr>
          <p:nvPr/>
        </p:nvSpPr>
        <p:spPr>
          <a:xfrm>
            <a:off x="4860000" y="2563414"/>
            <a:ext cx="3132000" cy="3132381"/>
          </a:xfrm>
          <a:prstGeom prst="ellipse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effectLst>
            <a:outerShdw blurRad="50800" dist="50800" dir="5400000" algn="ctr" rotWithShape="0">
              <a:srgbClr val="000000">
                <a:alpha val="6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Základní pojmy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7974" y="2333598"/>
            <a:ext cx="428202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ruh = </a:t>
            </a:r>
            <a:r>
              <a:rPr lang="cs-CZ" sz="2400" dirty="0"/>
              <a:t>k</a:t>
            </a:r>
            <a:r>
              <a:rPr lang="cs-CZ" sz="2400" dirty="0" smtClean="0"/>
              <a:t>ružnice + vnitřní body</a:t>
            </a:r>
          </a:p>
          <a:p>
            <a:pPr algn="ctr"/>
            <a:r>
              <a:rPr lang="cs-CZ" sz="2400" dirty="0" smtClean="0">
                <a:sym typeface="Symbol"/>
              </a:rPr>
              <a:t>LX r</a:t>
            </a:r>
            <a:endParaRPr lang="cs-CZ" sz="2400" dirty="0" smtClean="0"/>
          </a:p>
          <a:p>
            <a:r>
              <a:rPr lang="cs-CZ" sz="2400" dirty="0"/>
              <a:t>v</a:t>
            </a:r>
            <a:r>
              <a:rPr lang="cs-CZ" sz="2400" dirty="0" smtClean="0"/>
              <a:t>nější body</a:t>
            </a:r>
          </a:p>
          <a:p>
            <a:pPr algn="ctr"/>
            <a:r>
              <a:rPr lang="cs-CZ" sz="2400" dirty="0" smtClean="0">
                <a:sym typeface="Symbol"/>
              </a:rPr>
              <a:t>MX </a:t>
            </a:r>
            <a:r>
              <a:rPr lang="cs-CZ" sz="2400" dirty="0">
                <a:sym typeface="Symbol"/>
              </a:rPr>
              <a:t>r</a:t>
            </a:r>
            <a:endParaRPr lang="cs-CZ" sz="2400" dirty="0"/>
          </a:p>
          <a:p>
            <a:endParaRPr lang="cs-CZ" sz="2000" dirty="0"/>
          </a:p>
        </p:txBody>
      </p:sp>
      <p:sp>
        <p:nvSpPr>
          <p:cNvPr id="3" name="AutoShape 12" descr="data:image/jpeg;base64,/9j/4AAQSkZJRgABAQAAAQABAAD/2wCEAAkGBhISEBMRERMWFRUWFRgXFhUTGRIVFRoYFBQWFxkWHhkYHiYeHxwvGhUVJC8sJScpLDgsFR49NTAsNSYrLCkBCQoKDgwOFg8PFiwfHiQsLSopKSkyNDE1KTUsNCwwNTQ2NTAsMi01LDUtLCw1LzA1LDUpNSo1KS8vKSwsMi4uLf/AABEIALAAsAMBIgACEQEDEQH/xAAbAAEBAQADAQEAAAAAAAAAAAAABQQBAgYDB//EAD4QAAICAQIDBAUJBwMFAAAAAAECAAMRBCEFEjEGE0FRIjNhcYEyQ1JTcpGhscEUFSNCYoKSFmTRNHOUpML/xAAXAQEBAQEAAAAAAAAAAAAAAAAAAwIB/8QAKhEAAQIDBgcAAwEAAAAAAAAAAAECEbHwAxIhQYHREzJRYXGRoSJSwfH/2gAMAwEAAhEDEQA/AP3GIiAIiIAiJ1dwASSABuSdgIB2iQ/9RNacaOvvvO1iUoHubGXP2R8ROf3DbbvqtQ7D6unNNfuODzt8Tj2SvDhzLCdeSXEjyJGVeDbruOaen111aexmAP3dZiHa2pvVJfb5Guq0qf7iAv4zboOCaen1VKJ7VUZ+/rJ3EePOmq7oGsKO59F+bvLO/sZCUOQBy4z0bP8AT1iNmmSrVZiFouaJ9r0fUdobT00Op+P7OPzszB7Q2jrotT8P2c/lZPOcD7SahdKjlzqFp09LXBEJs5sMr1dSS+yt4tsc/KE33cf1NPMLPTtrGTSiesVdPztYCNwO8yo6jbHUzl9v6p93O3HfsvzYpntbSvrUvq8zZVaFH9wBX8Zt0PG9Pd6m6t/YrAn7usmdlta11moc6mvUKO6QNTgVhgnO2AGbfFq+PQCU9fwTT3etpR/ayjP39Z2NmuSpVZnIWiZovyvRuiRP3DbVvpdQ6j6u7N1fuBJ51+8j2Tj/AFE1R5dZX3PlapL0H3tjKn7Q+Jjhx5VjMcSHOkJV5LkTqjggEEEHcEbgztJFRERAEREAREQBESTxjjDIy0UKH1DglVJwqqOtjnwUZ+JmmtVywQy5yNSKn14txtKOVcF7X9XUm7t/wvmTtMVfAnvIs1xDeK6dM9yv2vrG9p28hNnB+CinmdmNlz+stb5TewD+VR4ASlKX0Zgz3tUSaMV+L/W/WUzhVAGBsB0AnMRIlhOpQEgkDI6HxGes7RAEREA4AnMRAE4ZQRgjIPUHpOYgEGzgT0E2aEhfFtO+e5b7P1be0beYm3hPG0v5lwUtT1lT7Op/UeRGxlGTeMcFF3K6sa7k9XavUZ8CP5lPiDK30fg/3vUSNxWYs9bdJTKUSTwbjLOzUXqK9QgBZQcqynpYh8VOPhK0w5qtWClGuRyRQRETJoRE6u4AJJwAMknoAPGAYON8W7hByrz2ueSqvxZj/wDI6k+QnHBeD9yrM7c91h5rbPpHwA8lHQCY+BVm+w66wY5hy0Kf5as/K+02xPsCiXpZ/wCCXE12rMixL631031lqIiJEsIiIAiIgCIiAIiIAiIgCIiATeNcH75VZG5LqzzVWeR8QfNT0InPBOLd+h5l5LUPLbX4q4/Q9QfEGUZ5TtLxajSahNQLaw4AS6osod6mOzBevMpJI8wWEq380uLptWZF6XFvprvpLQ9XE6o4IBByCMgjoQfGdpIsJD7RZtavRj53LWkeFKEcw97EhfifKXJE4D/Ft1GqPRn7qv8A7dJIz8XLn3BZWzwi7pOsSVpjBnWVYFpVAGBsB0AnMRJFRERAEREAREQBERAEREAREQBOHcAEkgADJJ2AA8ZP1HGRzNXQvfWLsVU4RTts77heo23b2TonBjZhtUwtPUVgYpU5yPRJPMem7Z6bAQDqeKWXDGkA5T8/YD3YyDuijBs8OhVd/leEzjsXpzqq9ZaDbeiOgezB2fA+TjAwOYDHg7ecvRAIfZwmprNG3zOGqJ8aXJ5R71IK/AecuSJx7+Fdp9V0Cv3Nn2LiAD8HCfAtLcraYwd1nWJKzwizpKsNDDxzXdzprrvoVsw94G344jgmg7nTU1fQRQffjf8AHMxdrRzUpV9ZfShHmpsBYf4hpbhcLNO6ypQmNovZJ0giIkioiIgCIiAInV7AMZOMkAZ8z0E+Ok1q2cxXPosVOQy7jqN+sA0RPm2pUOtZYc7KzKviVQqGPuBdf8hPpAET46vWJUpexgijxY4GTsB78yebr79qwaK/rHH8Zs/RQ7J4btk/0+MA163ildRCsSXb5NaDmsbHUhR4bjJOwzuZlGkvu3ubuq/CqsnnP27B8PRXGPpNNei4bXVzci+k27Ocs7EdOZjufZ5TVAPlptKlaCutVRFGAqgAAewCfWIgCIiAYeOaDvtNdV9OtgPfjb8cTngmu77TU3fTrVj7yN/xzNsidkhy0PX9XfcgHkosYqP8SsqmNmvZZ0hJcLRO6S/1TntCM26Ef7n8qLj+eJakXtCcW6E/7n86Lh+eJanH8rfH9U6zmd5/iCIiTKCIiAIiIB5HVdmWa2xmpFiGwORYULsRZnAbxXlzgNjGwBxOmu7K2Mq45iCL+YI6hxZY4NdqmwEAhQQCN1zsDvPYyfquMKGNVam20dUTHo56c7dE+O/kDAJXD+FPVqTqLFVQqajvLSwJfntrdGPkAiHr06DYTeOMNcB+yKHB+efIpA8xjez3Lgf1Cc/udrd9WwcH5lcikew53sPtbbb5IkLg3YU6DUajU6R+ZbWBGmcla0TAJVDk8rc3MemMYGB1gHotLwdVYW2E22gbO+PRz15F6IPdvtuTKEyaDiaW5C5V1xz1vs656ZHlscEZBxsTNcARPlTq0csqOrFDhgCCVPXBHhPrAEREAREQBIvZ4Yt1o/3X50Un8yZakXs8c260/wC6/KikfmDKM5XVmhJ/M3z/ABTjtaeWlLfq76XJ8lFgDH/EtLcw8b0Pfaa6n6dbKPeRt+OI4Jr++01Nv061J9+N/wAczq42adlnShMLRe6SpDdET4a3WpTW9trBUQFmY9AB4yRU7ajUpWvNYyov0nIUb9NztMvEeN00slbsDZZnu6gR3jkDJCrnfbJ+BkLi3E31DnTrUBhS/JbzK7smCadtkzW3ysnIY7ei0+dXCRzX6i5u5qYDL24W3Fbd5Q/MT6JR3uUAg5Vl8twMN3GHtNtdFxPMyuqMSl1myMK1Y7hGUMhIQcu/pcwM9nq+KV1BeckM/wAlAM2MfEBRucZ38BMFRsfI06CislmNrr6ZLNluSs9Mkk5bx/lOZv0XC66iWUZdvlWMeaxsdMsd8bnA6DOwgGQUX372E0V/Vof4rZ+k42Xx2TJ/q8JQ0mkSpAlahFHQKMDfqffPtEAREQDHruFpbhjlXXPJYm1i564PlsMg5BwMiT9XxG+qtktKISMJqcHugTj0rFz6BGT48px1GcC5OGXIwekA8YeFXaW2ol/QFNid5p6me0kMj+lnm5ndt8kYHI2+X2pcE7Td4wW4qp5a1woYjvDkM3N8kKXyqZ68jEZyJrPDrKN9Lg1+OnY4XGfm2/kOM+ifRO3yesnNwtL1ddNYajzoz0kKprZQqq3Lyk5CoCo+SSgPSAeoieM0XGG0dgrsY90c4rcl7KgcLSpsZsktyWNg9ADk7b+l4PrntrLOFU8zABSSeUMQCQQOU7Hbfp1gG6IiAJE7JHmoez62+5wfNTYwU/4hZt45r+5011v0K2I9+NvxxOeCaHudNTT9CtVPvA3/ABzKphZr3WVISXG0Tsk/8U2yJwH+FbqNKeiv3tf2LiSR8HDj3FZbkPtFmpq9YvzWVtA8aXI5j71IDfA+cWeMW9Z1gLTCD+kqxLk6XUq6sjAFWBBB6EEYIPwkz/U1DWWU0nvrayoaurBK86hlLH5Kgg9SfPGYXhdlwzqyCD8xWT3Q9jMcGzx6hV/pkipM4OpVStGNTZzY/aLCe7CplUy+PSYKSCE6nmyRmWNNwccy2XN31i7hmGFU77om4Xqd9zjxMoKoAAAwBsANgAPCcwBERAEREAREQBERAEx67haWkNutighbEwHXPUZ8RsNjkbdJsiAQNXYQFTWHk5W9DU1eihJXl9INkISCRhsqc9c7DXwfs/XRlgB3hyCyjkHLn0UCg4CgYAH/ACZTZQQQRkHYg9CD4ST+wWaffTelWOunY4wNvVsfk7Z9E+idsFfECvEy6HiKWg8h3U4dG2dT5Mp3H6+E0swAJJwBuSYBF49/Fu0+l6hn76z7FJBA+LlPgGluQ+zgNrWaxvnsCoHwpTPKfexJb4jylyVtMIN6TrAlZ4xf1lWOonV0BBBGQRgg9CD4TtEkVPK9luF06O+3TCtFcjnrsAAayrmJ5SfFlJwfYwPiZ6qTuN8J79BytyWoeeqzxVx+h6EeIM44LxjvlZXXkurPLbX9E+BHmp6gyrkvJfTXesyLFuLcXTbSWpSiIkiwiIgCIiAIiIAiIgCIiAIiIBh4jwxbP4gytqghHQhX8+XJ2Kk42IInjuFXcSv5+H68Vhy3eW2UNlRp2PqvAhiQV+zk9RPW8a4x3IVUXnusOKq/M+LHyUdSZzwThPcIeZuexzzW2eLOf0HQDwAlWpcS+um9ZkX/AJrcTXbWWhvRAAABgAYAHQAeE7REkWEREASTxngzOy30MK9QgIViMqynrW48VOPhK0TTXK1YoZc1HJBSbwfjQu5kZTXcnrKm6rnxB/mU+BEpSdxbgiX8rZKWp6u1NnU/qPMHYzFXx16CK9cAvguoTPct9r6tvYdvIylxH4s9bVEnfVmD/e/SUi9E4VgRkHIPQjpOZEsIiIAiIgCIiAIicMwAJJwB1J6QDmTeMcaFPKiqbLn9XUvU48Sf5VHiTMdnHXvJTQgMOjah89yv2frG923mZt4TwVKOZsl7H9Za+7sf0HkBsJa4jMX+t6iRvq/BnvbrKR8uDcGatmvvYWahwAzAYVVHStB4KM/GVoiTc5XLFSjWo1IIIiJk0IiIAiIgCdXQEEEAg7EHcGdogEM9nWqPNo7O586mBeg+5c5U/ZPwM5/f1tW2q07qB85Rm6v3kAc6/cR7ZbiV4keZIzJcOHIsJV4gYdBxzT3equR/YrDP3dZumLXcE093rqUf2soJ+/rMI7JUr6t7qvIV22hR/aSV/CIWa5qlVkI2iZIvyvZbiRR2esHTW6n/ANc/nXB7PWHrrdSf/HH5Vzlxv7T2F936r83LUw6/jmnp9bciewsM/d1mI9kqW9Y91vmLLbSp/tzy/hN2h4Lp6fU0ontVQD9/WdhZpmq1WQjaLkifa9mH9/W2/wDS6dmB+cvzTX7wCOdvuA9s4HZw2nm1lnfeVSgpQP7c5Y/aJ9wlyI4kOVITrwOHHnWMq8xOqIAAAAANgBsBO0RJFRERAERE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211960" y="4948811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ym typeface="Symbol"/>
              </a:rPr>
              <a:t></a:t>
            </a:r>
            <a:r>
              <a:rPr lang="cs-CZ" dirty="0" smtClean="0"/>
              <a:t>M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908466" y="308765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ym typeface="Symbol"/>
              </a:rPr>
              <a:t></a:t>
            </a:r>
            <a:r>
              <a:rPr lang="cs-CZ" sz="1400" dirty="0" smtClean="0">
                <a:sym typeface="Symbol"/>
              </a:rPr>
              <a:t>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47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74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Rovnice kružnice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168860"/>
            <a:ext cx="8424936" cy="2700300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V pravoúhlém trojúhelníku platí Pythagorova věta</a:t>
            </a:r>
          </a:p>
          <a:p>
            <a:pPr marL="0" indent="0">
              <a:buNone/>
            </a:pPr>
            <a:r>
              <a:rPr lang="cs-CZ" sz="2800" dirty="0" smtClean="0"/>
              <a:t>	</a:t>
            </a:r>
          </a:p>
          <a:p>
            <a:pPr marL="0" indent="0">
              <a:buNone/>
            </a:pPr>
            <a:r>
              <a:rPr lang="cs-CZ" sz="2800" dirty="0"/>
              <a:t>	</a:t>
            </a:r>
            <a:r>
              <a:rPr lang="cs-CZ" sz="2800" dirty="0" smtClean="0"/>
              <a:t>x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+ y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= r</a:t>
            </a:r>
            <a:r>
              <a:rPr lang="cs-CZ" sz="2800" baseline="30000" dirty="0" smtClean="0"/>
              <a:t>2					         </a:t>
            </a:r>
          </a:p>
          <a:p>
            <a:pPr marL="0" indent="0">
              <a:buNone/>
            </a:pPr>
            <a:r>
              <a:rPr lang="cs-CZ" sz="2800" baseline="30000" dirty="0"/>
              <a:t>	</a:t>
            </a:r>
            <a:r>
              <a:rPr lang="cs-CZ" sz="2800" baseline="30000" dirty="0" smtClean="0"/>
              <a:t>						        </a:t>
            </a:r>
            <a:r>
              <a:rPr lang="cs-CZ" sz="2400" dirty="0" smtClean="0"/>
              <a:t>k(</a:t>
            </a:r>
            <a:r>
              <a:rPr lang="cs-CZ" sz="2400" dirty="0" err="1" smtClean="0"/>
              <a:t>S;r</a:t>
            </a:r>
            <a:r>
              <a:rPr lang="cs-CZ" sz="2400" dirty="0" smtClean="0"/>
              <a:t>)</a:t>
            </a:r>
            <a:r>
              <a:rPr lang="cs-CZ" sz="2400" baseline="30000" dirty="0" smtClean="0"/>
              <a:t> </a:t>
            </a:r>
          </a:p>
          <a:p>
            <a:pPr marL="0" indent="0">
              <a:buNone/>
            </a:pPr>
            <a:r>
              <a:rPr lang="cs-CZ" sz="2400" baseline="30000" dirty="0"/>
              <a:t>	</a:t>
            </a:r>
            <a:r>
              <a:rPr lang="cs-CZ" sz="2400" baseline="30000" dirty="0" smtClean="0"/>
              <a:t>						</a:t>
            </a:r>
            <a:r>
              <a:rPr lang="cs-CZ" sz="2400" dirty="0" smtClean="0"/>
              <a:t>      S[0;0]</a:t>
            </a:r>
            <a:endParaRPr lang="cs-CZ" sz="2400" dirty="0"/>
          </a:p>
        </p:txBody>
      </p:sp>
      <p:pic>
        <p:nvPicPr>
          <p:cNvPr id="1026" name="Picture 2" descr="http://www.aristoteles.cz/matematika/analyticka_geometrie/kruznice/kruznice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01142"/>
            <a:ext cx="3672408" cy="370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683568" y="3366931"/>
            <a:ext cx="489204" cy="144016"/>
          </a:xfrm>
          <a:prstGeom prst="right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39552" y="3903438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Středová rovnice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8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8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3"/>
      <p:bldP spid="5" grpId="0" animBg="1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Kružnice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740352" y="3718772"/>
            <a:ext cx="1152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 k(</a:t>
            </a:r>
            <a:r>
              <a:rPr lang="cs-CZ" sz="2400" dirty="0" err="1" smtClean="0"/>
              <a:t>S;r</a:t>
            </a:r>
            <a:r>
              <a:rPr lang="cs-CZ" sz="2400" dirty="0" smtClean="0"/>
              <a:t>) </a:t>
            </a:r>
            <a:endParaRPr lang="cs-CZ" sz="2400" dirty="0"/>
          </a:p>
          <a:p>
            <a:r>
              <a:rPr lang="cs-CZ" sz="2400" dirty="0" smtClean="0"/>
              <a:t> S[</a:t>
            </a:r>
            <a:r>
              <a:rPr lang="cs-CZ" sz="2400" dirty="0" err="1" smtClean="0"/>
              <a:t>m;n</a:t>
            </a:r>
            <a:r>
              <a:rPr lang="cs-CZ" sz="2400" dirty="0" smtClean="0"/>
              <a:t>]</a:t>
            </a:r>
            <a:endParaRPr lang="cs-CZ" sz="2400" dirty="0"/>
          </a:p>
        </p:txBody>
      </p:sp>
      <p:pic>
        <p:nvPicPr>
          <p:cNvPr id="3" name="Zástupný symbol pro obsah 2" descr="Výřez obrazovky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" r="6577" b="1972"/>
          <a:stretch/>
        </p:blipFill>
        <p:spPr>
          <a:xfrm>
            <a:off x="3293705" y="2636912"/>
            <a:ext cx="4322878" cy="3759024"/>
          </a:xfrm>
        </p:spPr>
      </p:pic>
      <p:sp>
        <p:nvSpPr>
          <p:cNvPr id="7" name="Obdélník 6"/>
          <p:cNvSpPr/>
          <p:nvPr/>
        </p:nvSpPr>
        <p:spPr>
          <a:xfrm>
            <a:off x="764703" y="2785931"/>
            <a:ext cx="30688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i="1" dirty="0"/>
              <a:t>(x- </a:t>
            </a:r>
            <a:r>
              <a:rPr lang="pt-BR" sz="2400" dirty="0"/>
              <a:t>m)</a:t>
            </a:r>
            <a:r>
              <a:rPr lang="pt-BR" sz="2400" baseline="30000" dirty="0"/>
              <a:t>2</a:t>
            </a:r>
            <a:r>
              <a:rPr lang="pt-BR" sz="2400" dirty="0"/>
              <a:t> + </a:t>
            </a:r>
            <a:r>
              <a:rPr lang="pt-BR" sz="2400" i="1" dirty="0"/>
              <a:t>(y- </a:t>
            </a:r>
            <a:r>
              <a:rPr lang="pt-BR" sz="2400" dirty="0"/>
              <a:t>n) </a:t>
            </a:r>
            <a:r>
              <a:rPr lang="pt-BR" sz="2400" baseline="30000" dirty="0"/>
              <a:t>2 </a:t>
            </a:r>
            <a:r>
              <a:rPr lang="pt-BR" sz="2400" dirty="0"/>
              <a:t>= r </a:t>
            </a:r>
            <a:r>
              <a:rPr lang="pt-BR" sz="2400" baseline="30000" dirty="0"/>
              <a:t>2</a:t>
            </a:r>
            <a:endParaRPr lang="cs-CZ" sz="2400" baseline="30000" dirty="0"/>
          </a:p>
        </p:txBody>
      </p:sp>
      <p:sp>
        <p:nvSpPr>
          <p:cNvPr id="4" name="Obdélník 3"/>
          <p:cNvSpPr/>
          <p:nvPr/>
        </p:nvSpPr>
        <p:spPr>
          <a:xfrm>
            <a:off x="179512" y="2035006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400" dirty="0"/>
              <a:t>V pravoúhlém trojúhelníku platí Pythagorova věta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903438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Středová rovnice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294950" y="2911218"/>
            <a:ext cx="460626" cy="144016"/>
          </a:xfrm>
          <a:prstGeom prst="right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1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4" grpId="0"/>
      <p:bldP spid="6" grpId="0"/>
      <p:bldP spid="6" grpId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Obecná rovnice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740430" y="3429000"/>
            <a:ext cx="822960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i="1" dirty="0" smtClean="0"/>
              <a:t>Vyjádření v anulovaném tvaru</a:t>
            </a:r>
          </a:p>
          <a:p>
            <a:pPr marL="0" indent="0" algn="ctr">
              <a:buNone/>
            </a:pPr>
            <a:r>
              <a:rPr lang="pt-BR" sz="2800" i="1" dirty="0" smtClean="0"/>
              <a:t>x</a:t>
            </a:r>
            <a:r>
              <a:rPr lang="pt-BR" sz="2800" baseline="30000" dirty="0" smtClean="0"/>
              <a:t>2 </a:t>
            </a:r>
            <a:r>
              <a:rPr lang="pt-BR" sz="2800" dirty="0"/>
              <a:t>+ </a:t>
            </a:r>
            <a:r>
              <a:rPr lang="pt-BR" sz="2800" i="1" dirty="0"/>
              <a:t>y</a:t>
            </a:r>
            <a:r>
              <a:rPr lang="pt-BR" sz="2800" baseline="30000" dirty="0"/>
              <a:t>2</a:t>
            </a:r>
            <a:r>
              <a:rPr lang="pt-BR" sz="2800" dirty="0"/>
              <a:t> - 2</a:t>
            </a:r>
            <a:r>
              <a:rPr lang="pt-BR" sz="2800" i="1" dirty="0"/>
              <a:t>mx </a:t>
            </a:r>
            <a:r>
              <a:rPr lang="pt-BR" sz="2800" dirty="0"/>
              <a:t>- 2</a:t>
            </a:r>
            <a:r>
              <a:rPr lang="pt-BR" sz="2800" i="1" dirty="0"/>
              <a:t>ny </a:t>
            </a:r>
            <a:r>
              <a:rPr lang="pt-BR" sz="2800" dirty="0"/>
              <a:t>+ </a:t>
            </a:r>
            <a:r>
              <a:rPr lang="pt-BR" sz="2800" i="1" dirty="0"/>
              <a:t>m</a:t>
            </a:r>
            <a:r>
              <a:rPr lang="pt-BR" sz="2800" baseline="30000" dirty="0"/>
              <a:t>2</a:t>
            </a:r>
            <a:r>
              <a:rPr lang="pt-BR" sz="2800" dirty="0"/>
              <a:t> + </a:t>
            </a:r>
            <a:r>
              <a:rPr lang="pt-BR" sz="2800" i="1" dirty="0"/>
              <a:t>n</a:t>
            </a:r>
            <a:r>
              <a:rPr lang="pt-BR" sz="2800" baseline="30000" dirty="0"/>
              <a:t>2</a:t>
            </a:r>
            <a:r>
              <a:rPr lang="pt-BR" sz="2800" dirty="0"/>
              <a:t> - </a:t>
            </a:r>
            <a:r>
              <a:rPr lang="pt-BR" sz="2800" i="1" dirty="0"/>
              <a:t>r</a:t>
            </a:r>
            <a:r>
              <a:rPr lang="pt-BR" sz="2800" baseline="30000" dirty="0"/>
              <a:t>2</a:t>
            </a:r>
            <a:r>
              <a:rPr lang="pt-BR" sz="2800" dirty="0"/>
              <a:t> = </a:t>
            </a:r>
            <a:r>
              <a:rPr lang="pt-BR" sz="2800" dirty="0" smtClean="0"/>
              <a:t>0</a:t>
            </a:r>
            <a:endParaRPr lang="cs-CZ" sz="2800" dirty="0" smtClean="0"/>
          </a:p>
          <a:p>
            <a:pPr marL="0" indent="0" algn="ctr">
              <a:buNone/>
            </a:pPr>
            <a:endParaRPr lang="cs-CZ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Obecná rovnice kružnice</a:t>
            </a:r>
          </a:p>
          <a:p>
            <a:pPr marL="0" indent="0" algn="ctr">
              <a:buNone/>
            </a:pPr>
            <a:r>
              <a:rPr lang="cs-CZ" sz="2800" i="1" dirty="0" smtClean="0">
                <a:solidFill>
                  <a:srgbClr val="C00000"/>
                </a:solidFill>
              </a:rPr>
              <a:t>A</a:t>
            </a:r>
            <a:r>
              <a:rPr lang="pt-BR" sz="2800" i="1" dirty="0" smtClean="0">
                <a:solidFill>
                  <a:srgbClr val="C00000"/>
                </a:solidFill>
              </a:rPr>
              <a:t>x</a:t>
            </a:r>
            <a:r>
              <a:rPr lang="pt-BR" sz="2800" baseline="30000" dirty="0" smtClean="0">
                <a:solidFill>
                  <a:srgbClr val="C00000"/>
                </a:solidFill>
              </a:rPr>
              <a:t>2 </a:t>
            </a:r>
            <a:r>
              <a:rPr lang="pt-BR" sz="2800" dirty="0">
                <a:solidFill>
                  <a:srgbClr val="C00000"/>
                </a:solidFill>
              </a:rPr>
              <a:t>+ </a:t>
            </a:r>
            <a:r>
              <a:rPr lang="cs-CZ" sz="2800" dirty="0" smtClean="0">
                <a:solidFill>
                  <a:srgbClr val="C00000"/>
                </a:solidFill>
              </a:rPr>
              <a:t>B</a:t>
            </a:r>
            <a:r>
              <a:rPr lang="pt-BR" sz="2800" i="1" dirty="0" smtClean="0">
                <a:solidFill>
                  <a:srgbClr val="C00000"/>
                </a:solidFill>
              </a:rPr>
              <a:t>y</a:t>
            </a:r>
            <a:r>
              <a:rPr lang="pt-BR" sz="2800" baseline="30000" dirty="0" smtClean="0">
                <a:solidFill>
                  <a:srgbClr val="C00000"/>
                </a:solidFill>
              </a:rPr>
              <a:t>2</a:t>
            </a:r>
            <a:r>
              <a:rPr lang="pt-BR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+</a:t>
            </a:r>
            <a:r>
              <a:rPr lang="pt-BR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C</a:t>
            </a:r>
            <a:r>
              <a:rPr lang="pt-BR" sz="2800" i="1" dirty="0" smtClean="0">
                <a:solidFill>
                  <a:srgbClr val="C00000"/>
                </a:solidFill>
              </a:rPr>
              <a:t>x </a:t>
            </a:r>
            <a:r>
              <a:rPr lang="cs-CZ" sz="2800" dirty="0" smtClean="0">
                <a:solidFill>
                  <a:srgbClr val="C00000"/>
                </a:solidFill>
              </a:rPr>
              <a:t>+</a:t>
            </a:r>
            <a:r>
              <a:rPr lang="pt-BR" sz="2800" dirty="0" smtClean="0">
                <a:solidFill>
                  <a:srgbClr val="C00000"/>
                </a:solidFill>
              </a:rPr>
              <a:t> </a:t>
            </a:r>
            <a:r>
              <a:rPr lang="cs-CZ" sz="2800" dirty="0" smtClean="0">
                <a:solidFill>
                  <a:srgbClr val="C00000"/>
                </a:solidFill>
              </a:rPr>
              <a:t>D</a:t>
            </a:r>
            <a:r>
              <a:rPr lang="pt-BR" sz="2800" i="1" dirty="0" smtClean="0">
                <a:solidFill>
                  <a:srgbClr val="C00000"/>
                </a:solidFill>
              </a:rPr>
              <a:t>y </a:t>
            </a:r>
            <a:r>
              <a:rPr lang="pt-BR" sz="2800" dirty="0">
                <a:solidFill>
                  <a:srgbClr val="C00000"/>
                </a:solidFill>
              </a:rPr>
              <a:t>+ </a:t>
            </a:r>
            <a:r>
              <a:rPr lang="cs-CZ" sz="2800" dirty="0" smtClean="0">
                <a:solidFill>
                  <a:srgbClr val="C00000"/>
                </a:solidFill>
              </a:rPr>
              <a:t>E</a:t>
            </a:r>
            <a:r>
              <a:rPr lang="pt-BR" sz="2800" dirty="0" smtClean="0">
                <a:solidFill>
                  <a:srgbClr val="C00000"/>
                </a:solidFill>
              </a:rPr>
              <a:t> </a:t>
            </a:r>
            <a:r>
              <a:rPr lang="pt-BR" sz="2800" dirty="0">
                <a:solidFill>
                  <a:srgbClr val="C00000"/>
                </a:solidFill>
              </a:rPr>
              <a:t>= 0</a:t>
            </a:r>
            <a:endParaRPr lang="cs-CZ" sz="28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807165" y="1809563"/>
            <a:ext cx="6480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i="1" dirty="0" smtClean="0"/>
              <a:t>Úpravou podle vzorců</a:t>
            </a:r>
          </a:p>
          <a:p>
            <a:endParaRPr lang="cs-CZ" sz="2800" i="1" dirty="0" smtClean="0"/>
          </a:p>
          <a:p>
            <a:r>
              <a:rPr lang="cs-CZ" sz="2800" i="1" dirty="0" smtClean="0"/>
              <a:t>	</a:t>
            </a:r>
            <a:r>
              <a:rPr lang="pt-BR" sz="2800" i="1" dirty="0" smtClean="0"/>
              <a:t>x</a:t>
            </a:r>
            <a:r>
              <a:rPr lang="pt-BR" sz="2800" baseline="30000" dirty="0" smtClean="0"/>
              <a:t>2 </a:t>
            </a:r>
            <a:r>
              <a:rPr lang="pt-BR" sz="2800" dirty="0"/>
              <a:t>- 2</a:t>
            </a:r>
            <a:r>
              <a:rPr lang="pt-BR" sz="2800" i="1" dirty="0"/>
              <a:t>mx </a:t>
            </a:r>
            <a:r>
              <a:rPr lang="pt-BR" sz="2800" dirty="0"/>
              <a:t>+ </a:t>
            </a:r>
            <a:r>
              <a:rPr lang="pt-BR" sz="2800" i="1" dirty="0"/>
              <a:t>n</a:t>
            </a:r>
            <a:r>
              <a:rPr lang="pt-BR" sz="2800" baseline="30000" dirty="0"/>
              <a:t>2 </a:t>
            </a:r>
            <a:r>
              <a:rPr lang="pt-BR" sz="2800" dirty="0" smtClean="0"/>
              <a:t>+ </a:t>
            </a:r>
            <a:r>
              <a:rPr lang="pt-BR" sz="2800" i="1" dirty="0"/>
              <a:t>y</a:t>
            </a:r>
            <a:r>
              <a:rPr lang="pt-BR" sz="2800" baseline="30000" dirty="0"/>
              <a:t>2</a:t>
            </a:r>
            <a:r>
              <a:rPr lang="pt-BR" sz="2800" dirty="0"/>
              <a:t> </a:t>
            </a:r>
            <a:r>
              <a:rPr lang="pt-BR" sz="2800" dirty="0" smtClean="0"/>
              <a:t>- </a:t>
            </a:r>
            <a:r>
              <a:rPr lang="pt-BR" sz="2800" dirty="0"/>
              <a:t>2</a:t>
            </a:r>
            <a:r>
              <a:rPr lang="pt-BR" sz="2800" i="1" dirty="0"/>
              <a:t>ny </a:t>
            </a:r>
            <a:r>
              <a:rPr lang="pt-BR" sz="2800" dirty="0"/>
              <a:t>+ </a:t>
            </a:r>
            <a:r>
              <a:rPr lang="pt-BR" sz="2800" i="1" dirty="0" smtClean="0"/>
              <a:t>m</a:t>
            </a:r>
            <a:r>
              <a:rPr lang="pt-BR" sz="2800" baseline="30000" dirty="0" smtClean="0"/>
              <a:t>2</a:t>
            </a:r>
            <a:r>
              <a:rPr lang="cs-CZ" sz="2800" baseline="30000" dirty="0" smtClean="0"/>
              <a:t> </a:t>
            </a:r>
            <a:r>
              <a:rPr lang="pt-BR" sz="2800" dirty="0" smtClean="0"/>
              <a:t>=</a:t>
            </a:r>
            <a:r>
              <a:rPr lang="cs-CZ" sz="2800" dirty="0" smtClean="0"/>
              <a:t> </a:t>
            </a:r>
            <a:r>
              <a:rPr lang="pt-BR" sz="2800" i="1" dirty="0"/>
              <a:t>r</a:t>
            </a:r>
            <a:r>
              <a:rPr lang="pt-BR" sz="2800" baseline="30000" dirty="0"/>
              <a:t>2</a:t>
            </a:r>
            <a:endParaRPr lang="cs-CZ" sz="2800" dirty="0"/>
          </a:p>
        </p:txBody>
      </p:sp>
      <p:sp>
        <p:nvSpPr>
          <p:cNvPr id="5" name="Ovál 4"/>
          <p:cNvSpPr/>
          <p:nvPr/>
        </p:nvSpPr>
        <p:spPr>
          <a:xfrm>
            <a:off x="1717102" y="2502061"/>
            <a:ext cx="2088232" cy="76305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4067944" y="2502061"/>
            <a:ext cx="2160240" cy="763052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5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/>
      <p:bldP spid="5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1"/>
            <a:ext cx="8424936" cy="3124944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it-IT" sz="1800" dirty="0" smtClean="0"/>
              <a:t>[online]. [cit. 2013-05-26]. Dostupné z: http://www.matweb.cz/elipsa</a:t>
            </a:r>
          </a:p>
          <a:p>
            <a:r>
              <a:rPr lang="cs-CZ" sz="1800" dirty="0" smtClean="0"/>
              <a:t>HUDCOVÁ</a:t>
            </a:r>
            <a:r>
              <a:rPr lang="cs-CZ" sz="1800" dirty="0"/>
              <a:t>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10348405. </a:t>
            </a:r>
          </a:p>
        </p:txBody>
      </p:sp>
      <p:sp>
        <p:nvSpPr>
          <p:cNvPr id="4" name="TextovéPole 1"/>
          <p:cNvSpPr txBox="1"/>
          <p:nvPr/>
        </p:nvSpPr>
        <p:spPr>
          <a:xfrm>
            <a:off x="6156176" y="5940351"/>
            <a:ext cx="2564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8103</TotalTime>
  <Words>220</Words>
  <Application>Microsoft Office PowerPoint</Application>
  <PresentationFormat>Předvádění na obrazovce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Diseño predeterminado</vt:lpstr>
      <vt:lpstr>Analytická geometrie</vt:lpstr>
      <vt:lpstr>Co je kružnice?</vt:lpstr>
      <vt:lpstr>Základní pojmy</vt:lpstr>
      <vt:lpstr>Základní pojmy</vt:lpstr>
      <vt:lpstr>Rovnice kružnice</vt:lpstr>
      <vt:lpstr>Kružnice</vt:lpstr>
      <vt:lpstr>Obecná rovnice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kacerova</cp:lastModifiedBy>
  <cp:revision>655</cp:revision>
  <dcterms:created xsi:type="dcterms:W3CDTF">2010-05-23T14:28:12Z</dcterms:created>
  <dcterms:modified xsi:type="dcterms:W3CDTF">2013-06-04T09:33:56Z</dcterms:modified>
</cp:coreProperties>
</file>