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59" r:id="rId5"/>
    <p:sldId id="261" r:id="rId6"/>
    <p:sldId id="262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422C16"/>
    <a:srgbClr val="0C788E"/>
    <a:srgbClr val="025198"/>
    <a:srgbClr val="000099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9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Analytická geometrie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chemeClr val="bg1"/>
                </a:solidFill>
              </a:rPr>
              <a:t>Kuželosečky</a:t>
            </a:r>
            <a:endParaRPr lang="es-ES" sz="2800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401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VY_32_INOVACE_AGEO_06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2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39869"/>
            <a:ext cx="3299668" cy="313516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Kuželosečky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6456" cy="158417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800" dirty="0" smtClean="0"/>
              <a:t>Jsou křivky, které vzniknou </a:t>
            </a:r>
            <a:r>
              <a:rPr lang="cs-CZ" sz="2800" dirty="0"/>
              <a:t>proložením roviny </a:t>
            </a: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/>
              <a:t>rotační </a:t>
            </a:r>
            <a:r>
              <a:rPr lang="cs-CZ" sz="2800" dirty="0"/>
              <a:t>válcovou </a:t>
            </a:r>
            <a:r>
              <a:rPr lang="cs-CZ" sz="2800" dirty="0" smtClean="0"/>
              <a:t>plochou</a:t>
            </a:r>
          </a:p>
          <a:p>
            <a:pPr eaLnBrk="1" hangingPunct="1">
              <a:defRPr/>
            </a:pPr>
            <a:r>
              <a:rPr lang="cs-CZ" sz="2800" dirty="0" smtClean="0"/>
              <a:t>rotační kuželovou </a:t>
            </a:r>
            <a:r>
              <a:rPr lang="cs-CZ" sz="2800" dirty="0"/>
              <a:t>plochou </a:t>
            </a:r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2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39869"/>
            <a:ext cx="3281646" cy="3118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Vznik kuželoseček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3"/>
            <a:ext cx="8686800" cy="276099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800" dirty="0" smtClean="0"/>
              <a:t>Podle polohy roviny vzniknou řezy tj. jednotlivé </a:t>
            </a:r>
            <a:r>
              <a:rPr lang="cs-CZ" sz="2800" dirty="0"/>
              <a:t>kuželosečky</a:t>
            </a:r>
          </a:p>
          <a:p>
            <a:pPr marL="0" indent="0" defTabSz="612000" eaLnBrk="1" hangingPunct="1">
              <a:buNone/>
              <a:defRPr/>
            </a:pPr>
            <a:r>
              <a:rPr lang="cs-CZ" sz="2400" dirty="0"/>
              <a:t>	Parabola</a:t>
            </a:r>
          </a:p>
          <a:p>
            <a:pPr marL="0" indent="0" defTabSz="612000" eaLnBrk="1" hangingPunct="1">
              <a:buNone/>
              <a:defRPr/>
            </a:pPr>
            <a:r>
              <a:rPr lang="cs-CZ" sz="2400" dirty="0" smtClean="0"/>
              <a:t>	Kružnice</a:t>
            </a:r>
          </a:p>
          <a:p>
            <a:pPr marL="0" indent="0" defTabSz="612000" eaLnBrk="1" hangingPunct="1">
              <a:buNone/>
              <a:defRPr/>
            </a:pPr>
            <a:r>
              <a:rPr lang="cs-CZ" sz="2400" dirty="0" smtClean="0"/>
              <a:t>	Elipsa</a:t>
            </a:r>
          </a:p>
          <a:p>
            <a:pPr marL="0" indent="0" defTabSz="612000" eaLnBrk="1" hangingPunct="1">
              <a:buNone/>
              <a:defRPr/>
            </a:pPr>
            <a:r>
              <a:rPr lang="cs-CZ" sz="2400" dirty="0" smtClean="0"/>
              <a:t>	Hyperbola</a:t>
            </a:r>
            <a:endParaRPr lang="cs-CZ" sz="2400" dirty="0"/>
          </a:p>
          <a:p>
            <a:pPr marL="0" indent="0" defTabSz="720000" eaLnBrk="1" hangingPunct="1">
              <a:buNone/>
              <a:defRPr/>
            </a:pPr>
            <a:r>
              <a:rPr lang="cs-CZ" sz="2400" dirty="0" smtClean="0"/>
              <a:t>		</a:t>
            </a:r>
            <a:endParaRPr lang="cs-CZ" sz="2800" dirty="0"/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852936"/>
            <a:ext cx="5976664" cy="350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Kružnice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Sečná </a:t>
            </a:r>
            <a:r>
              <a:rPr lang="cs-CZ" dirty="0"/>
              <a:t>rovina je kolmá k ose kuželové plochy.</a:t>
            </a:r>
          </a:p>
          <a:p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116087"/>
            <a:ext cx="290506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Elipsa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2032248"/>
            <a:ext cx="8229600" cy="1828800"/>
          </a:xfrm>
        </p:spPr>
        <p:txBody>
          <a:bodyPr/>
          <a:lstStyle/>
          <a:p>
            <a:r>
              <a:rPr lang="cs-CZ" dirty="0" smtClean="0"/>
              <a:t>Sečná </a:t>
            </a:r>
            <a:r>
              <a:rPr lang="cs-CZ" dirty="0"/>
              <a:t>rovina není kolmá na osu, ale svírá s </a:t>
            </a:r>
            <a:r>
              <a:rPr lang="cs-CZ" dirty="0" smtClean="0"/>
              <a:t>ní větší </a:t>
            </a:r>
            <a:r>
              <a:rPr lang="cs-CZ" dirty="0"/>
              <a:t>úhel než strana kuželové plochy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 b="-1316"/>
          <a:stretch/>
        </p:blipFill>
        <p:spPr>
          <a:xfrm>
            <a:off x="4427984" y="3284984"/>
            <a:ext cx="2947365" cy="2736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014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Hyperbola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120308"/>
            <a:ext cx="2502344" cy="2952328"/>
          </a:xfrm>
          <a:prstGeom prst="rect">
            <a:avLst/>
          </a:prstGeom>
        </p:spPr>
      </p:pic>
      <p:sp>
        <p:nvSpPr>
          <p:cNvPr id="7" name="TextovéPole 2"/>
          <p:cNvSpPr txBox="1">
            <a:spLocks noChangeArrowheads="1"/>
          </p:cNvSpPr>
          <p:nvPr/>
        </p:nvSpPr>
        <p:spPr bwMode="auto">
          <a:xfrm>
            <a:off x="557739" y="3519254"/>
            <a:ext cx="51741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buFont typeface="Arial" pitchFamily="34" charset="0"/>
              <a:buChar char="•"/>
            </a:pPr>
            <a:r>
              <a:rPr lang="cs-CZ" sz="3200" dirty="0" smtClean="0"/>
              <a:t>Je grafem</a:t>
            </a:r>
            <a:r>
              <a:rPr lang="cs-CZ" dirty="0" smtClean="0"/>
              <a:t> </a:t>
            </a:r>
            <a:r>
              <a:rPr lang="cs-CZ" sz="3200" dirty="0"/>
              <a:t>lineární lomené </a:t>
            </a:r>
            <a:r>
              <a:rPr lang="cs-CZ" sz="3200" dirty="0" smtClean="0"/>
              <a:t>funkce</a:t>
            </a:r>
            <a:endParaRPr lang="cs-CZ" sz="32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467544" y="1844824"/>
            <a:ext cx="822960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cs-CZ" kern="0" dirty="0" smtClean="0"/>
              <a:t>Sečná rovina není kolmá na osu, ale svírá s ní úhel menší než strana kuželové plochy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6515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Parabola</a:t>
            </a:r>
          </a:p>
        </p:txBody>
      </p:sp>
      <p:sp>
        <p:nvSpPr>
          <p:cNvPr id="2" name="Obdélník 1"/>
          <p:cNvSpPr/>
          <p:nvPr/>
        </p:nvSpPr>
        <p:spPr>
          <a:xfrm>
            <a:off x="467544" y="2105561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/>
              <a:t>Sečná </a:t>
            </a:r>
            <a:r>
              <a:rPr lang="pt-BR" sz="3200" dirty="0"/>
              <a:t>rovina je </a:t>
            </a:r>
            <a:r>
              <a:rPr lang="pt-BR" sz="3200" dirty="0" smtClean="0"/>
              <a:t>rovnoběžná </a:t>
            </a:r>
            <a:r>
              <a:rPr lang="pt-BR" sz="3200" dirty="0"/>
              <a:t>se stranou </a:t>
            </a:r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6" b="1316"/>
          <a:stretch/>
        </p:blipFill>
        <p:spPr>
          <a:xfrm>
            <a:off x="3707904" y="3068960"/>
            <a:ext cx="3029952" cy="273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Dělení podle charakteristik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132856"/>
            <a:ext cx="7416824" cy="3196952"/>
          </a:xfrm>
        </p:spPr>
        <p:txBody>
          <a:bodyPr/>
          <a:lstStyle/>
          <a:p>
            <a:pPr algn="ctr"/>
            <a:r>
              <a:rPr lang="cs-CZ" dirty="0" smtClean="0"/>
              <a:t>Středové kuželosečky</a:t>
            </a:r>
          </a:p>
          <a:p>
            <a:pPr lvl="1" algn="ctr"/>
            <a:r>
              <a:rPr lang="cs-CZ" dirty="0"/>
              <a:t>k</a:t>
            </a:r>
            <a:r>
              <a:rPr lang="cs-CZ" dirty="0" smtClean="0"/>
              <a:t>ružnice</a:t>
            </a:r>
          </a:p>
          <a:p>
            <a:pPr lvl="1" algn="ctr"/>
            <a:r>
              <a:rPr lang="cs-CZ" dirty="0"/>
              <a:t>e</a:t>
            </a:r>
            <a:r>
              <a:rPr lang="cs-CZ" dirty="0" smtClean="0"/>
              <a:t>lipsa              </a:t>
            </a:r>
          </a:p>
          <a:p>
            <a:pPr lvl="1" algn="ctr"/>
            <a:r>
              <a:rPr lang="cs-CZ" dirty="0" smtClean="0"/>
              <a:t>hyperbola</a:t>
            </a:r>
          </a:p>
          <a:p>
            <a:pPr algn="ctr"/>
            <a:r>
              <a:rPr lang="cs-CZ" dirty="0" smtClean="0"/>
              <a:t>Nestředová kuželosečka</a:t>
            </a:r>
          </a:p>
          <a:p>
            <a:pPr lvl="1" algn="ctr"/>
            <a:r>
              <a:rPr lang="cs-CZ" dirty="0" smtClean="0"/>
              <a:t>parabola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6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dirty="0" smtClean="0"/>
              <a:t>ČERMÁK</a:t>
            </a:r>
            <a:r>
              <a:rPr lang="cs-CZ" sz="1800" dirty="0"/>
              <a:t>, Pavel. Odmaturuj! z matematiky. Vyd. 2.(</a:t>
            </a:r>
            <a:r>
              <a:rPr lang="cs-CZ" sz="1800" dirty="0" err="1"/>
              <a:t>opr</a:t>
            </a:r>
            <a:r>
              <a:rPr lang="cs-CZ" sz="1800" dirty="0"/>
              <a:t>.). Brno: </a:t>
            </a:r>
            <a:r>
              <a:rPr lang="cs-CZ" sz="1800" dirty="0" err="1"/>
              <a:t>Didaktis</a:t>
            </a:r>
            <a:r>
              <a:rPr lang="cs-CZ" sz="1800" dirty="0"/>
              <a:t>, 2003, 208 s. ISBN 80-862-8597-9</a:t>
            </a:r>
            <a:r>
              <a:rPr lang="cs-CZ" sz="1800" dirty="0" smtClean="0"/>
              <a:t>.</a:t>
            </a:r>
          </a:p>
          <a:p>
            <a:r>
              <a:rPr lang="cs-CZ" sz="1800" dirty="0">
                <a:cs typeface="Times New Roman" pitchFamily="18" charset="0"/>
              </a:rPr>
              <a:t>KONČEL, Jan. Využití internetu ve výuce analytické geometrie na střední škole [online]. 2009 [cit. 2013-04-02].  Dostupné z: http://www.karlin.mff.cuni.cz/katedry/</a:t>
            </a:r>
            <a:r>
              <a:rPr lang="cs-CZ" sz="1800" dirty="0" err="1">
                <a:cs typeface="Times New Roman" pitchFamily="18" charset="0"/>
              </a:rPr>
              <a:t>kdm</a:t>
            </a:r>
            <a:r>
              <a:rPr lang="cs-CZ" sz="1800" dirty="0">
                <a:cs typeface="Times New Roman" pitchFamily="18" charset="0"/>
              </a:rPr>
              <a:t>/diplomky/</a:t>
            </a:r>
            <a:r>
              <a:rPr lang="cs-CZ" sz="1800" dirty="0" err="1">
                <a:cs typeface="Times New Roman" pitchFamily="18" charset="0"/>
              </a:rPr>
              <a:t>jan_koncel</a:t>
            </a:r>
            <a:r>
              <a:rPr lang="cs-CZ" sz="1800" dirty="0">
                <a:cs typeface="Times New Roman" pitchFamily="18" charset="0"/>
              </a:rPr>
              <a:t>/</a:t>
            </a:r>
            <a:r>
              <a:rPr lang="cs-CZ" sz="1800" dirty="0" err="1">
                <a:cs typeface="Times New Roman" pitchFamily="18" charset="0"/>
              </a:rPr>
              <a:t>prostor.php?kapitola</a:t>
            </a:r>
            <a:r>
              <a:rPr lang="cs-CZ" sz="1800" dirty="0">
                <a:cs typeface="Times New Roman" pitchFamily="18" charset="0"/>
              </a:rPr>
              <a:t>=</a:t>
            </a:r>
            <a:r>
              <a:rPr lang="cs-CZ" sz="1800" dirty="0" err="1">
                <a:cs typeface="Times New Roman" pitchFamily="18" charset="0"/>
              </a:rPr>
              <a:t>vzajemnaPoloha</a:t>
            </a:r>
            <a:r>
              <a:rPr lang="cs-CZ" sz="1800" dirty="0">
                <a:cs typeface="Times New Roman" pitchFamily="18" charset="0"/>
              </a:rPr>
              <a:t>. Diplomová práce. UK Praha. Vedoucí práce RNDr. Jarmila Robová, CSc</a:t>
            </a:r>
            <a:r>
              <a:rPr lang="cs-CZ" sz="1800" dirty="0" smtClean="0">
                <a:cs typeface="Times New Roman" pitchFamily="18" charset="0"/>
              </a:rPr>
              <a:t>.</a:t>
            </a:r>
          </a:p>
          <a:p>
            <a:r>
              <a:rPr lang="cs-CZ" sz="1800" dirty="0"/>
              <a:t>VOŠICKÝ, Zdeněk. Matematika v kostce. 1. vyd. Havlíčkův Brod: Fragment, 1996, 124 s. ISBN 80-720-0012-8.</a:t>
            </a:r>
          </a:p>
        </p:txBody>
      </p:sp>
      <p:sp>
        <p:nvSpPr>
          <p:cNvPr id="4" name="TextovéPole 1"/>
          <p:cNvSpPr txBox="1"/>
          <p:nvPr/>
        </p:nvSpPr>
        <p:spPr>
          <a:xfrm>
            <a:off x="5940152" y="5927099"/>
            <a:ext cx="2564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RNDr. Anna </a:t>
            </a:r>
            <a:r>
              <a:rPr lang="cs-CZ" dirty="0" err="1" smtClean="0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7291</TotalTime>
  <Words>202</Words>
  <Application>Microsoft Office PowerPoint</Application>
  <PresentationFormat>Předvádění na obrazovce (4:3)</PresentationFormat>
  <Paragraphs>38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Diseño predeterminado</vt:lpstr>
      <vt:lpstr>Analytická geometrie</vt:lpstr>
      <vt:lpstr>Kuželosečky</vt:lpstr>
      <vt:lpstr> Vznik kuželoseček</vt:lpstr>
      <vt:lpstr>Kružnice</vt:lpstr>
      <vt:lpstr>Elipsa</vt:lpstr>
      <vt:lpstr>Hyperbola</vt:lpstr>
      <vt:lpstr>Parabola</vt:lpstr>
      <vt:lpstr>Dělení podle charakteristik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615</cp:revision>
  <dcterms:created xsi:type="dcterms:W3CDTF">2010-05-23T14:28:12Z</dcterms:created>
  <dcterms:modified xsi:type="dcterms:W3CDTF">2013-08-19T11:00:19Z</dcterms:modified>
</cp:coreProperties>
</file>