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84" r:id="rId4"/>
    <p:sldId id="288" r:id="rId5"/>
    <p:sldId id="286" r:id="rId6"/>
    <p:sldId id="289" r:id="rId7"/>
    <p:sldId id="287" r:id="rId8"/>
    <p:sldId id="28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0099"/>
    <a:srgbClr val="3366FF"/>
    <a:srgbClr val="0C788E"/>
    <a:srgbClr val="FF00FF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00" autoAdjust="0"/>
    <p:restoredTop sz="94652" autoAdjust="0"/>
  </p:normalViewPr>
  <p:slideViewPr>
    <p:cSldViewPr>
      <p:cViewPr varScale="1">
        <p:scale>
          <a:sx n="64" d="100"/>
          <a:sy n="64" d="100"/>
        </p:scale>
        <p:origin x="-3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microsoft.com/office/2007/relationships/hdphoto" Target="../media/hdphoto1.wdp"/><Relationship Id="rId5" Type="http://schemas.openxmlformats.org/officeDocument/2006/relationships/image" Target="../media/image16.png"/><Relationship Id="rId4" Type="http://schemas.openxmlformats.org/officeDocument/2006/relationships/hyperlink" Target="http://www.youtube.com/watch?v=ANsRpnAeGq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Logaritmická rovnice 2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  <a:latin typeface="Calibri" pitchFamily="34" charset="0"/>
              </a:rPr>
              <a:t>VY_32_INOVACE_FCE1_18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logaritmická rovnice?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2868269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Logaritmickou rovnicí o základu 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</a:t>
            </a:r>
            <a:r>
              <a:rPr lang="cs-CZ" sz="2400" dirty="0" smtClean="0"/>
              <a:t>se nazývá  rovnice s proměnnou </a:t>
            </a:r>
            <a:r>
              <a:rPr lang="cs-CZ" sz="2400" dirty="0" err="1" smtClean="0"/>
              <a:t>x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>
                <a:sym typeface="Symbol"/>
              </a:rPr>
              <a:t>R</a:t>
            </a:r>
            <a:r>
              <a:rPr lang="cs-CZ" sz="2400" dirty="0">
                <a:sym typeface="Symbol"/>
              </a:rPr>
              <a:t> </a:t>
            </a:r>
            <a:r>
              <a:rPr lang="cs-CZ" sz="2400" dirty="0" smtClean="0"/>
              <a:t>v argumentu logaritmu </a:t>
            </a:r>
            <a:endParaRPr lang="cs-CZ" sz="2400" i="1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  <a:r>
              <a:rPr lang="cs-CZ" sz="24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 smtClean="0"/>
              <a:t>log</a:t>
            </a:r>
            <a:r>
              <a:rPr lang="cs-CZ" sz="2800" b="1" i="1" baseline="-25000" dirty="0" smtClean="0">
                <a:solidFill>
                  <a:srgbClr val="FF0000"/>
                </a:solidFill>
              </a:rPr>
              <a:t>a </a:t>
            </a:r>
            <a:r>
              <a:rPr lang="cs-CZ" sz="2800" b="1" i="1" dirty="0">
                <a:solidFill>
                  <a:srgbClr val="000099"/>
                </a:solidFill>
              </a:rPr>
              <a:t>f(x)</a:t>
            </a:r>
            <a:r>
              <a:rPr lang="cs-CZ" sz="2800" b="1" i="1" baseline="30000" dirty="0"/>
              <a:t> </a:t>
            </a:r>
            <a:r>
              <a:rPr lang="cs-CZ" sz="2800" b="1" i="1" dirty="0"/>
              <a:t>=  log</a:t>
            </a:r>
            <a:r>
              <a:rPr lang="cs-CZ" sz="2800" b="1" i="1" baseline="-25000" dirty="0">
                <a:solidFill>
                  <a:srgbClr val="FF0000"/>
                </a:solidFill>
              </a:rPr>
              <a:t>a </a:t>
            </a:r>
            <a:r>
              <a:rPr lang="cs-CZ" sz="2800" b="1" i="1" dirty="0">
                <a:solidFill>
                  <a:srgbClr val="0C788E"/>
                </a:solidFill>
              </a:rPr>
              <a:t>g(x</a:t>
            </a:r>
            <a:r>
              <a:rPr lang="cs-CZ" sz="2800" b="1" i="1" dirty="0"/>
              <a:t>)</a:t>
            </a:r>
            <a:r>
              <a:rPr lang="cs-CZ" sz="2800" b="1" i="1" baseline="30000" dirty="0"/>
              <a:t> </a:t>
            </a:r>
            <a:r>
              <a:rPr lang="cs-CZ" sz="2800" b="1" i="1" dirty="0"/>
              <a:t> </a:t>
            </a:r>
            <a:r>
              <a:rPr lang="cs-CZ" sz="2200" b="1" i="1" dirty="0"/>
              <a:t>  </a:t>
            </a:r>
            <a:r>
              <a:rPr lang="cs-CZ" sz="2200" dirty="0" err="1" smtClean="0"/>
              <a:t>a</a:t>
            </a:r>
            <a:r>
              <a:rPr lang="cs-CZ" sz="2200" dirty="0" err="1">
                <a:sym typeface="Symbol"/>
              </a:rPr>
              <a:t>R</a:t>
            </a:r>
            <a:r>
              <a:rPr lang="cs-CZ" sz="2200" baseline="30000" dirty="0">
                <a:sym typeface="Symbol"/>
              </a:rPr>
              <a:t>+ </a:t>
            </a:r>
            <a:r>
              <a:rPr lang="cs-CZ" sz="2200" dirty="0">
                <a:sym typeface="Symbol"/>
              </a:rPr>
              <a:t>-1</a:t>
            </a:r>
            <a:r>
              <a:rPr lang="cs-CZ" sz="2200" dirty="0" smtClean="0">
                <a:sym typeface="Symbol"/>
              </a:rPr>
              <a:t></a:t>
            </a:r>
            <a:r>
              <a:rPr lang="cs-CZ" sz="2200" b="1" i="1" dirty="0">
                <a:sym typeface="Symbol"/>
              </a:rPr>
              <a:t> </a:t>
            </a:r>
            <a:r>
              <a:rPr lang="cs-CZ" sz="2200" i="1" dirty="0">
                <a:sym typeface="Symbol"/>
              </a:rPr>
              <a:t>D(f) = R</a:t>
            </a:r>
            <a:r>
              <a:rPr lang="cs-CZ" sz="2200" i="1" baseline="30000" dirty="0">
                <a:sym typeface="Symbol"/>
              </a:rPr>
              <a:t>+</a:t>
            </a:r>
            <a:endParaRPr lang="cs-CZ" sz="2200" dirty="0">
              <a:sym typeface="Symbol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 smtClean="0"/>
              <a:t>Řešíme porovnáním exponentů </a:t>
            </a:r>
            <a:endParaRPr lang="cs-CZ" sz="2000" dirty="0"/>
          </a:p>
          <a:p>
            <a:pPr marL="0" indent="0">
              <a:buNone/>
            </a:pPr>
            <a:r>
              <a:rPr lang="cs-CZ" sz="2400" b="1" i="1" dirty="0" smtClean="0"/>
              <a:t>			</a:t>
            </a:r>
            <a:r>
              <a:rPr lang="cs-CZ" sz="2400" b="1" i="1" dirty="0" smtClean="0">
                <a:solidFill>
                  <a:srgbClr val="000099"/>
                </a:solidFill>
              </a:rPr>
              <a:t>f(x)</a:t>
            </a:r>
            <a:r>
              <a:rPr lang="cs-CZ" sz="2400" b="1" i="1" dirty="0">
                <a:solidFill>
                  <a:srgbClr val="000099"/>
                </a:solidFill>
              </a:rPr>
              <a:t> </a:t>
            </a:r>
            <a:r>
              <a:rPr lang="cs-CZ" sz="2400" b="1" i="1" dirty="0" smtClean="0"/>
              <a:t>=  </a:t>
            </a:r>
            <a:r>
              <a:rPr lang="cs-CZ" sz="2400" b="1" i="1" dirty="0" smtClean="0">
                <a:solidFill>
                  <a:srgbClr val="0C788E"/>
                </a:solidFill>
              </a:rPr>
              <a:t>g(x)   </a:t>
            </a:r>
          </a:p>
          <a:p>
            <a:pPr marL="0" indent="0">
              <a:buNone/>
            </a:pPr>
            <a:r>
              <a:rPr lang="cs-CZ" sz="2400" b="1" i="1" dirty="0" smtClean="0"/>
              <a:t>      </a:t>
            </a:r>
            <a:r>
              <a:rPr lang="cs-CZ" sz="2000" dirty="0" smtClean="0"/>
              <a:t> nebo úpravou podle definice</a:t>
            </a:r>
            <a:endParaRPr lang="cs-CZ" sz="2000" dirty="0" smtClean="0">
              <a:sym typeface="Symbol"/>
            </a:endParaRPr>
          </a:p>
          <a:p>
            <a:pPr marL="0" indent="0" algn="ctr">
              <a:buNone/>
            </a:pP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1619672" y="5920145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  <p:grpSp>
        <p:nvGrpSpPr>
          <p:cNvPr id="3" name="Skupina 2"/>
          <p:cNvGrpSpPr/>
          <p:nvPr/>
        </p:nvGrpSpPr>
        <p:grpSpPr>
          <a:xfrm>
            <a:off x="3021318" y="5321826"/>
            <a:ext cx="4109476" cy="553998"/>
            <a:chOff x="1896964" y="5341278"/>
            <a:chExt cx="4109476" cy="553998"/>
          </a:xfrm>
        </p:grpSpPr>
        <p:sp>
          <p:nvSpPr>
            <p:cNvPr id="5" name="Obdélník 4"/>
            <p:cNvSpPr/>
            <p:nvPr/>
          </p:nvSpPr>
          <p:spPr>
            <a:xfrm>
              <a:off x="1896964" y="5341278"/>
              <a:ext cx="188294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tabLst>
                  <a:tab pos="981075" algn="ctr"/>
                </a:tabLst>
              </a:pPr>
              <a:r>
                <a:rPr lang="cs-CZ" sz="2000" b="1" i="1" dirty="0"/>
                <a:t>log</a:t>
              </a:r>
              <a:r>
                <a:rPr lang="cs-CZ" sz="2000" b="1" i="1" baseline="-25000" dirty="0">
                  <a:solidFill>
                    <a:srgbClr val="FF0000"/>
                  </a:solidFill>
                </a:rPr>
                <a:t>2 </a:t>
              </a:r>
              <a:r>
                <a:rPr lang="cs-CZ" sz="2000" b="1" i="1" dirty="0">
                  <a:solidFill>
                    <a:srgbClr val="000099"/>
                  </a:solidFill>
                </a:rPr>
                <a:t>(x - 6) </a:t>
              </a:r>
              <a:r>
                <a:rPr lang="cs-CZ" sz="2000" b="1" i="1" baseline="30000" dirty="0"/>
                <a:t> </a:t>
              </a:r>
              <a:r>
                <a:rPr lang="cs-CZ" sz="2000" b="1" i="1" dirty="0"/>
                <a:t>= </a:t>
              </a:r>
              <a:r>
                <a:rPr lang="cs-CZ" sz="2000" b="1" i="1" dirty="0" smtClean="0"/>
                <a:t>3  </a:t>
              </a:r>
              <a:endParaRPr lang="cs-CZ" sz="2000" b="1" i="1" dirty="0"/>
            </a:p>
          </p:txBody>
        </p:sp>
        <p:grpSp>
          <p:nvGrpSpPr>
            <p:cNvPr id="2" name="Skupina 1"/>
            <p:cNvGrpSpPr/>
            <p:nvPr/>
          </p:nvGrpSpPr>
          <p:grpSpPr>
            <a:xfrm>
              <a:off x="3903036" y="5418222"/>
              <a:ext cx="2103404" cy="400110"/>
              <a:chOff x="3903036" y="5418222"/>
              <a:chExt cx="2103404" cy="400110"/>
            </a:xfrm>
          </p:grpSpPr>
          <p:sp>
            <p:nvSpPr>
              <p:cNvPr id="6" name="Obousměrná vodorovná šipka 5"/>
              <p:cNvSpPr/>
              <p:nvPr/>
            </p:nvSpPr>
            <p:spPr>
              <a:xfrm>
                <a:off x="3903036" y="5589776"/>
                <a:ext cx="504056" cy="115416"/>
              </a:xfrm>
              <a:prstGeom prst="left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33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4638288" y="5418222"/>
                <a:ext cx="136815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b="1" i="1" dirty="0" err="1" smtClean="0">
                    <a:solidFill>
                      <a:srgbClr val="FF0000"/>
                    </a:solidFill>
                  </a:rPr>
                  <a:t>a</a:t>
                </a:r>
                <a:r>
                  <a:rPr lang="cs-CZ" sz="2000" b="1" i="1" baseline="30000" dirty="0" err="1" smtClean="0">
                    <a:solidFill>
                      <a:srgbClr val="FF00FF"/>
                    </a:solidFill>
                  </a:rPr>
                  <a:t>y</a:t>
                </a:r>
                <a:r>
                  <a:rPr lang="cs-CZ" sz="2000" b="1" i="1" baseline="30000" dirty="0" smtClean="0"/>
                  <a:t> </a:t>
                </a:r>
                <a:r>
                  <a:rPr lang="cs-CZ" sz="2000" b="1" i="1" dirty="0"/>
                  <a:t>= </a:t>
                </a:r>
                <a:r>
                  <a:rPr lang="cs-CZ" sz="2000" b="1" i="1" dirty="0" smtClean="0"/>
                  <a:t> x </a:t>
                </a:r>
                <a:endParaRPr lang="cs-CZ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1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98884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Vypočtěte rovnici </a:t>
            </a:r>
            <a:r>
              <a:rPr lang="cs-CZ" sz="2400" b="1" i="1" dirty="0"/>
              <a:t>  </a:t>
            </a:r>
            <a:r>
              <a:rPr lang="cs-CZ" sz="2400" b="1" i="1" dirty="0" smtClean="0"/>
              <a:t>4 </a:t>
            </a:r>
            <a:r>
              <a:rPr lang="cs-CZ" sz="2400" b="1" i="1" dirty="0"/>
              <a:t>+ </a:t>
            </a:r>
            <a:r>
              <a:rPr lang="cs-CZ" sz="2400" b="1" i="1" dirty="0" smtClean="0"/>
              <a:t>2 </a:t>
            </a:r>
            <a:r>
              <a:rPr lang="cs-CZ" sz="2400" b="1" i="1" dirty="0" err="1" smtClean="0"/>
              <a:t>lnx</a:t>
            </a:r>
            <a:r>
              <a:rPr lang="cs-CZ" sz="2400" b="1" i="1" dirty="0" smtClean="0"/>
              <a:t> </a:t>
            </a:r>
            <a:r>
              <a:rPr lang="cs-CZ" sz="2400" b="1" i="1" dirty="0"/>
              <a:t>= </a:t>
            </a:r>
            <a:r>
              <a:rPr lang="cs-CZ" sz="2400" b="1" i="1" dirty="0" smtClean="0"/>
              <a:t>5</a:t>
            </a:r>
            <a:endParaRPr lang="cs-CZ" sz="2400" b="1" i="1" dirty="0"/>
          </a:p>
        </p:txBody>
      </p:sp>
      <p:sp>
        <p:nvSpPr>
          <p:cNvPr id="11" name="Obdélník 10"/>
          <p:cNvSpPr/>
          <p:nvPr/>
        </p:nvSpPr>
        <p:spPr>
          <a:xfrm>
            <a:off x="684772" y="2659395"/>
            <a:ext cx="24609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   </a:t>
            </a:r>
            <a:r>
              <a:rPr lang="cs-CZ" sz="2000" dirty="0" smtClean="0"/>
              <a:t>upravíme</a:t>
            </a:r>
            <a:endParaRPr lang="cs-CZ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3130110" y="5507278"/>
                <a:ext cx="1718163" cy="489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=√</m:t>
                      </m:r>
                      <m:r>
                        <a:rPr lang="cs-CZ" sz="2400" b="1" i="1" u="dbl" kern="0" smtClean="0">
                          <a:latin typeface="Cambria Math"/>
                          <a:ea typeface="Cambria Math"/>
                          <a:sym typeface="Symbol"/>
                        </a:rPr>
                        <m:t>𝒆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110" y="5507278"/>
                <a:ext cx="1718163" cy="4891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903363"/>
              </p:ext>
            </p:extLst>
          </p:nvPr>
        </p:nvGraphicFramePr>
        <p:xfrm>
          <a:off x="1830537" y="3059505"/>
          <a:ext cx="1157287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Rovnice" r:id="rId5" imgW="609480" imgH="609480" progId="Equation.3">
                  <p:embed/>
                </p:oleObj>
              </mc:Choice>
              <mc:Fallback>
                <p:oleObj name="Rovnice" r:id="rId5" imgW="60948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0537" y="3059505"/>
                        <a:ext cx="1157287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bdélník 21"/>
          <p:cNvSpPr/>
          <p:nvPr/>
        </p:nvSpPr>
        <p:spPr>
          <a:xfrm>
            <a:off x="4139952" y="3645024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</a:t>
            </a:r>
            <a:r>
              <a:rPr lang="cs-CZ" dirty="0" smtClean="0"/>
              <a:t>ákladní logaritmická. rovnice</a:t>
            </a:r>
            <a:endParaRPr lang="cs-CZ" dirty="0"/>
          </a:p>
        </p:txBody>
      </p:sp>
      <p:sp>
        <p:nvSpPr>
          <p:cNvPr id="23" name="Obousměrná vodorovná šipka 22"/>
          <p:cNvSpPr/>
          <p:nvPr/>
        </p:nvSpPr>
        <p:spPr>
          <a:xfrm>
            <a:off x="2483768" y="4437112"/>
            <a:ext cx="504056" cy="11541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leva 23"/>
          <p:cNvSpPr/>
          <p:nvPr/>
        </p:nvSpPr>
        <p:spPr>
          <a:xfrm>
            <a:off x="3491880" y="3789040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937656"/>
              </p:ext>
            </p:extLst>
          </p:nvPr>
        </p:nvGraphicFramePr>
        <p:xfrm>
          <a:off x="3275856" y="4017538"/>
          <a:ext cx="1041474" cy="1139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Rovnice" r:id="rId7" imgW="533160" imgH="583920" progId="Equation.3">
                  <p:embed/>
                </p:oleObj>
              </mc:Choice>
              <mc:Fallback>
                <p:oleObj name="Rovnice" r:id="rId7" imgW="5331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5856" y="4017538"/>
                        <a:ext cx="1041474" cy="1139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3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1" grpId="0"/>
      <p:bldP spid="3" grpId="0"/>
      <p:bldP spid="22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1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98884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 rovnice </a:t>
            </a:r>
            <a:r>
              <a:rPr lang="cs-CZ" sz="2400" b="1" i="1" dirty="0"/>
              <a:t>  </a:t>
            </a:r>
            <a:r>
              <a:rPr lang="cs-CZ" sz="2400" b="1" i="1" dirty="0" smtClean="0"/>
              <a:t>4 </a:t>
            </a:r>
            <a:r>
              <a:rPr lang="cs-CZ" sz="2400" b="1" i="1" dirty="0"/>
              <a:t>+ </a:t>
            </a:r>
            <a:r>
              <a:rPr lang="cs-CZ" sz="2400" b="1" i="1" dirty="0" smtClean="0"/>
              <a:t>2 </a:t>
            </a:r>
            <a:r>
              <a:rPr lang="cs-CZ" sz="2400" b="1" i="1" dirty="0" err="1" smtClean="0"/>
              <a:t>lnx</a:t>
            </a:r>
            <a:r>
              <a:rPr lang="cs-CZ" sz="2400" b="1" i="1" dirty="0" smtClean="0"/>
              <a:t> </a:t>
            </a:r>
            <a:r>
              <a:rPr lang="cs-CZ" sz="2400" b="1" i="1" dirty="0"/>
              <a:t>= </a:t>
            </a:r>
            <a:r>
              <a:rPr lang="cs-CZ" sz="2400" b="1" i="1" dirty="0" smtClean="0"/>
              <a:t>5</a:t>
            </a:r>
            <a:endParaRPr lang="cs-CZ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619672" y="3112038"/>
                <a:ext cx="5400600" cy="2517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cs-CZ" sz="2000" kern="0" dirty="0" smtClean="0">
                    <a:latin typeface="+mn-lt"/>
                  </a:rPr>
                  <a:t>Zkouška:</a:t>
                </a:r>
              </a:p>
              <a:p>
                <a:pPr>
                  <a:lnSpc>
                    <a:spcPct val="200000"/>
                  </a:lnSpc>
                </a:pPr>
                <a:r>
                  <a:rPr lang="cs-CZ" sz="2000" kern="0" dirty="0" smtClean="0">
                    <a:latin typeface="+mn-lt"/>
                  </a:rPr>
                  <a:t>L(2) </a:t>
                </a:r>
                <a:r>
                  <a:rPr lang="cs-CZ" sz="2000" kern="0" dirty="0">
                    <a:latin typeface="+mn-lt"/>
                  </a:rPr>
                  <a:t>= </a:t>
                </a:r>
                <a:r>
                  <a:rPr lang="cs-CZ" sz="2000" kern="0" dirty="0" smtClean="0">
                    <a:latin typeface="+mn-lt"/>
                  </a:rPr>
                  <a:t>4 + 2 </a:t>
                </a:r>
                <a:r>
                  <a:rPr lang="cs-CZ" sz="2000" kern="0" dirty="0" err="1" smtClean="0">
                    <a:latin typeface="+mn-lt"/>
                  </a:rPr>
                  <a:t>ln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b="1" i="1" kern="0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cs-CZ" sz="2000" b="1" i="1" kern="0" smtClean="0">
                            <a:latin typeface="Cambria Math"/>
                            <a:ea typeface="Cambria Math"/>
                            <a:sym typeface="Symbol"/>
                          </a:rPr>
                          <m:t>𝒆</m:t>
                        </m:r>
                      </m:e>
                    </m:rad>
                    <m:r>
                      <a:rPr lang="cs-CZ" sz="2000" b="1" i="1" ker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</m:oMath>
                </a14:m>
                <a:r>
                  <a:rPr lang="cs-CZ" sz="2000" kern="0" dirty="0" smtClean="0">
                    <a:latin typeface="+mn-lt"/>
                  </a:rPr>
                  <a:t>= 4 + </a:t>
                </a:r>
                <a:r>
                  <a:rPr lang="cs-CZ" sz="2000" kern="0" dirty="0" err="1" smtClean="0">
                    <a:latin typeface="+mn-lt"/>
                  </a:rPr>
                  <a:t>ln</a:t>
                </a:r>
                <a14:m>
                  <m:oMath xmlns:m="http://schemas.openxmlformats.org/officeDocument/2006/math">
                    <m:r>
                      <a:rPr lang="cs-CZ" sz="2000" b="0" i="0" kern="0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  <m:sSup>
                      <m:sSupPr>
                        <m:ctrlPr>
                          <a:rPr lang="cs-CZ" sz="2000" b="1" i="1" kern="0" smtClean="0">
                            <a:latin typeface="Cambria Math"/>
                            <a:ea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cs-CZ" sz="2000" b="1" i="1" kern="0" smtClean="0">
                            <a:latin typeface="Cambria Math"/>
                            <a:ea typeface="Cambria Math"/>
                            <a:sym typeface="Symbol"/>
                          </a:rPr>
                          <m:t>𝒆</m:t>
                        </m:r>
                      </m:e>
                      <m:sup>
                        <m:box>
                          <m:boxPr>
                            <m:ctrlPr>
                              <a:rPr lang="cs-CZ" sz="2000" b="1" i="1" kern="0" smtClean="0">
                                <a:latin typeface="Cambria Math"/>
                                <a:ea typeface="Cambria Math"/>
                                <a:sym typeface="Symbol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cs-CZ" sz="2000" b="1" i="1" kern="0" smtClean="0">
                                    <a:latin typeface="Cambria Math"/>
                                    <a:ea typeface="Cambria Math"/>
                                    <a:sym typeface="Symbol"/>
                                  </a:rPr>
                                </m:ctrlPr>
                              </m:fPr>
                              <m:num>
                                <m:r>
                                  <a:rPr lang="cs-CZ" sz="2000" b="1" i="1" kern="0" smtClean="0">
                                    <a:latin typeface="Cambria Math"/>
                                    <a:ea typeface="Cambria Math"/>
                                    <a:sym typeface="Symbol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2000" b="1" i="1" kern="0" smtClean="0">
                                    <a:latin typeface="Cambria Math"/>
                                    <a:ea typeface="Cambria Math"/>
                                    <a:sym typeface="Symbol"/>
                                  </a:rPr>
                                  <m:t>𝟐</m:t>
                                </m:r>
                                <m:r>
                                  <a:rPr lang="cs-CZ" sz="2000" b="1" i="1" kern="0" smtClean="0">
                                    <a:latin typeface="Cambria Math"/>
                                    <a:ea typeface="Cambria Math"/>
                                    <a:sym typeface="Symbol"/>
                                  </a:rPr>
                                  <m:t> 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cs-CZ" sz="2000" kern="0" dirty="0" smtClean="0">
                    <a:latin typeface="+mn-lt"/>
                  </a:rPr>
                  <a:t> = 4 + 2.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 i="1" kern="0">
                            <a:latin typeface="Cambria Math"/>
                          </a:rPr>
                          <m:t>𝟏</m:t>
                        </m:r>
                        <m:r>
                          <a:rPr lang="cs-CZ" sz="2000" b="1" i="1" kern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cs-CZ" sz="2000" b="1" i="1" ker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dirty="0" smtClean="0"/>
                  <a:t> = 5 </a:t>
                </a:r>
                <a:endParaRPr lang="cs-CZ" sz="2000" dirty="0"/>
              </a:p>
              <a:p>
                <a:pPr>
                  <a:lnSpc>
                    <a:spcPct val="200000"/>
                  </a:lnSpc>
                </a:pPr>
                <a:r>
                  <a:rPr lang="cs-CZ" sz="2000" kern="0" dirty="0" smtClean="0">
                    <a:latin typeface="+mn-lt"/>
                  </a:rPr>
                  <a:t>P(2) = 5</a:t>
                </a:r>
                <a:endParaRPr lang="cs-CZ" sz="2000" dirty="0"/>
              </a:p>
              <a:p>
                <a:r>
                  <a:rPr lang="cs-CZ" sz="2000" kern="0" dirty="0" smtClean="0">
                    <a:latin typeface="+mn-lt"/>
                  </a:rPr>
                  <a:t>        		 L = P  </a:t>
                </a: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112038"/>
                <a:ext cx="5400600" cy="2517484"/>
              </a:xfrm>
              <a:prstGeom prst="rect">
                <a:avLst/>
              </a:prstGeom>
              <a:blipFill rotWithShape="1">
                <a:blip r:embed="rId3"/>
                <a:stretch>
                  <a:fillRect l="-1242" b="-36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684772" y="2659395"/>
            <a:ext cx="1322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  </a:t>
            </a:r>
            <a:endParaRPr lang="cs-CZ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2960573" y="2631688"/>
                <a:ext cx="1625188" cy="489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=√</m:t>
                      </m:r>
                      <m:r>
                        <a:rPr lang="cs-CZ" sz="2400" b="1" i="1" u="dbl" kern="0" smtClean="0">
                          <a:latin typeface="Cambria Math"/>
                          <a:ea typeface="Cambria Math"/>
                          <a:sym typeface="Symbol"/>
                        </a:rPr>
                        <m:t>𝒆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573" y="2631688"/>
                <a:ext cx="1625188" cy="4891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81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2</a:t>
            </a:r>
          </a:p>
        </p:txBody>
      </p:sp>
      <p:sp>
        <p:nvSpPr>
          <p:cNvPr id="7" name="Obdélník 6"/>
          <p:cNvSpPr/>
          <p:nvPr/>
        </p:nvSpPr>
        <p:spPr>
          <a:xfrm>
            <a:off x="895163" y="196600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Vypočtěte rovnici   </a:t>
            </a:r>
            <a:r>
              <a:rPr lang="cs-CZ" sz="2400" b="1" i="1" dirty="0"/>
              <a:t>  </a:t>
            </a:r>
            <a:r>
              <a:rPr lang="cs-CZ" sz="2400" dirty="0"/>
              <a:t> </a:t>
            </a:r>
            <a:r>
              <a:rPr lang="cs-CZ" sz="2400" b="1" i="1" dirty="0"/>
              <a:t>log</a:t>
            </a:r>
            <a:r>
              <a:rPr lang="cs-CZ" sz="2400" b="1" i="1" baseline="30000" dirty="0"/>
              <a:t>2</a:t>
            </a:r>
            <a:r>
              <a:rPr lang="cs-CZ" sz="2400" b="1" i="1" baseline="-25000" dirty="0">
                <a:solidFill>
                  <a:srgbClr val="FF0000"/>
                </a:solidFill>
              </a:rPr>
              <a:t> </a:t>
            </a:r>
            <a:r>
              <a:rPr lang="cs-CZ" sz="2400" b="1" i="1" dirty="0" smtClean="0">
                <a:solidFill>
                  <a:srgbClr val="000099"/>
                </a:solidFill>
              </a:rPr>
              <a:t>x </a:t>
            </a:r>
            <a:r>
              <a:rPr lang="cs-CZ" sz="2400" b="1" i="1" dirty="0" smtClean="0"/>
              <a:t>+ 1 = </a:t>
            </a:r>
            <a:r>
              <a:rPr lang="cs-CZ" sz="2400" b="1" i="1" dirty="0"/>
              <a:t>2 log</a:t>
            </a:r>
            <a:r>
              <a:rPr lang="cs-CZ" sz="2400" b="1" i="1" baseline="-25000" dirty="0">
                <a:solidFill>
                  <a:srgbClr val="FF0000"/>
                </a:solidFill>
              </a:rPr>
              <a:t> </a:t>
            </a:r>
            <a:r>
              <a:rPr lang="cs-CZ" sz="2400" b="1" i="1" dirty="0">
                <a:solidFill>
                  <a:srgbClr val="000099"/>
                </a:solidFill>
              </a:rPr>
              <a:t>x</a:t>
            </a:r>
            <a:endParaRPr lang="cs-CZ" sz="2400" b="1" i="1" dirty="0"/>
          </a:p>
        </p:txBody>
      </p:sp>
      <p:sp>
        <p:nvSpPr>
          <p:cNvPr id="11" name="Obdélník 10"/>
          <p:cNvSpPr/>
          <p:nvPr/>
        </p:nvSpPr>
        <p:spPr>
          <a:xfrm>
            <a:off x="577108" y="2659395"/>
            <a:ext cx="750237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</a:t>
            </a:r>
            <a:r>
              <a:rPr lang="cs-CZ" sz="2000" dirty="0" smtClean="0"/>
              <a:t> Kvadratická logaritmická rovnice - </a:t>
            </a:r>
            <a:r>
              <a:rPr lang="cs-CZ" dirty="0" smtClean="0"/>
              <a:t>zavedeme </a:t>
            </a:r>
            <a:r>
              <a:rPr lang="cs-CZ" b="1" i="1" dirty="0"/>
              <a:t>substituci</a:t>
            </a: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sz="2000" dirty="0" smtClean="0">
                <a:solidFill>
                  <a:srgbClr val="C00000"/>
                </a:solidFill>
              </a:rPr>
              <a:t>z = </a:t>
            </a:r>
            <a:r>
              <a:rPr lang="cs-CZ" sz="2000" b="1" i="1" dirty="0" smtClean="0">
                <a:solidFill>
                  <a:srgbClr val="C00000"/>
                </a:solidFill>
              </a:rPr>
              <a:t>log x </a:t>
            </a:r>
            <a:endParaRPr lang="cs-CZ" sz="2000" b="1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5002070" y="5876101"/>
                <a:ext cx="20182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cs-CZ" sz="2400" b="0" i="1" u="dbl" kern="0" smtClean="0">
                        <a:latin typeface="Cambria Math"/>
                      </a:rPr>
                      <m:t>𝐾</m:t>
                    </m:r>
                    <m:r>
                      <a:rPr lang="cs-CZ" sz="2400" b="0" i="1" u="dbl" kern="0" smtClean="0">
                        <a:latin typeface="Cambria Math"/>
                      </a:rPr>
                      <m:t>=</m:t>
                    </m:r>
                    <m:r>
                      <a:rPr lang="cs-CZ" sz="2400" b="1" i="1" u="dbl" kern="0">
                        <a:latin typeface="Cambria Math"/>
                        <a:sym typeface="Symbol"/>
                      </a:rPr>
                      <m:t></m:t>
                    </m:r>
                    <m:r>
                      <a:rPr lang="cs-CZ" sz="2400" b="0" i="1" u="dbl" kern="0" smtClean="0">
                        <a:latin typeface="Cambria Math"/>
                      </a:rPr>
                      <m:t>10</m:t>
                    </m:r>
                  </m:oMath>
                </a14:m>
                <a:r>
                  <a:rPr lang="cs-CZ" sz="2400" u="dbl" dirty="0" smtClean="0">
                    <a:sym typeface="Symbol"/>
                  </a:rPr>
                  <a:t></a:t>
                </a:r>
                <a:endParaRPr lang="cs-CZ" sz="2400" u="dbl" dirty="0"/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070" y="5876101"/>
                <a:ext cx="2018201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4717445" y="3526485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kvadratickou rovnici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4846852" y="5307892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</a:t>
            </a:r>
            <a:r>
              <a:rPr lang="cs-CZ" dirty="0" smtClean="0"/>
              <a:t>ákladní </a:t>
            </a:r>
            <a:r>
              <a:rPr lang="cs-CZ" dirty="0" err="1" smtClean="0"/>
              <a:t>logaritm</a:t>
            </a:r>
            <a:r>
              <a:rPr lang="cs-CZ" dirty="0" smtClean="0"/>
              <a:t>. rovnice</a:t>
            </a:r>
            <a:endParaRPr lang="cs-CZ" dirty="0"/>
          </a:p>
        </p:txBody>
      </p:sp>
      <p:sp>
        <p:nvSpPr>
          <p:cNvPr id="24" name="Šipka doleva 23"/>
          <p:cNvSpPr/>
          <p:nvPr/>
        </p:nvSpPr>
        <p:spPr>
          <a:xfrm>
            <a:off x="4082001" y="3646169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eva 26"/>
          <p:cNvSpPr/>
          <p:nvPr/>
        </p:nvSpPr>
        <p:spPr>
          <a:xfrm>
            <a:off x="4227412" y="5440162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949637" y="3528272"/>
            <a:ext cx="1843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</a:t>
            </a:r>
            <a:r>
              <a:rPr lang="cs-CZ" baseline="30000" dirty="0" smtClean="0"/>
              <a:t>2 </a:t>
            </a:r>
            <a:r>
              <a:rPr lang="cs-CZ" dirty="0"/>
              <a:t>- </a:t>
            </a:r>
            <a:r>
              <a:rPr lang="cs-CZ" dirty="0" smtClean="0"/>
              <a:t>2</a:t>
            </a:r>
            <a:r>
              <a:rPr lang="cs-CZ" baseline="30000" dirty="0" smtClean="0"/>
              <a:t> </a:t>
            </a:r>
            <a:r>
              <a:rPr lang="cs-CZ" dirty="0"/>
              <a:t>. </a:t>
            </a:r>
            <a:r>
              <a:rPr lang="cs-CZ" dirty="0" smtClean="0"/>
              <a:t>a + 1 = 0 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2335801" y="3933056"/>
            <a:ext cx="1473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(z – 1</a:t>
            </a:r>
            <a:r>
              <a:rPr lang="cs-CZ" sz="2000" dirty="0" smtClean="0"/>
              <a:t>)</a:t>
            </a:r>
            <a:r>
              <a:rPr lang="cs-CZ" baseline="30000" dirty="0" smtClean="0"/>
              <a:t>2  </a:t>
            </a:r>
            <a:r>
              <a:rPr lang="cs-CZ" dirty="0" smtClean="0"/>
              <a:t>= 0 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2582663" y="4467712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z – 1</a:t>
            </a:r>
            <a:r>
              <a:rPr lang="cs-CZ" baseline="30000" dirty="0" smtClean="0"/>
              <a:t>  </a:t>
            </a:r>
            <a:r>
              <a:rPr lang="cs-CZ" dirty="0" smtClean="0"/>
              <a:t>= 0 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2887394" y="4841592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z </a:t>
            </a:r>
            <a:r>
              <a:rPr lang="cs-CZ" baseline="30000" dirty="0" smtClean="0"/>
              <a:t>  </a:t>
            </a:r>
            <a:r>
              <a:rPr lang="cs-CZ" dirty="0" smtClean="0"/>
              <a:t>= 1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22185" y="5322264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b="1" i="1" dirty="0"/>
              <a:t>log </a:t>
            </a:r>
            <a:r>
              <a:rPr lang="cs-CZ" b="1" i="1" dirty="0" smtClean="0"/>
              <a:t>x = 1 </a:t>
            </a:r>
            <a:endParaRPr lang="cs-CZ" b="1" i="1" dirty="0"/>
          </a:p>
        </p:txBody>
      </p:sp>
      <p:sp>
        <p:nvSpPr>
          <p:cNvPr id="6" name="Obdélník 5"/>
          <p:cNvSpPr/>
          <p:nvPr/>
        </p:nvSpPr>
        <p:spPr>
          <a:xfrm>
            <a:off x="3048241" y="5737602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x </a:t>
            </a:r>
            <a:r>
              <a:rPr lang="cs-CZ" dirty="0"/>
              <a:t>= </a:t>
            </a:r>
            <a:r>
              <a:rPr lang="cs-CZ" dirty="0" smtClean="0"/>
              <a:t>10</a:t>
            </a:r>
            <a:r>
              <a:rPr lang="cs-CZ" b="1" i="1" dirty="0" smtClean="0"/>
              <a:t> </a:t>
            </a:r>
            <a:endParaRPr lang="cs-CZ" b="1" i="1" dirty="0"/>
          </a:p>
        </p:txBody>
      </p:sp>
      <p:grpSp>
        <p:nvGrpSpPr>
          <p:cNvPr id="10" name="Skupina 9"/>
          <p:cNvGrpSpPr/>
          <p:nvPr/>
        </p:nvGrpSpPr>
        <p:grpSpPr>
          <a:xfrm>
            <a:off x="2069783" y="5139132"/>
            <a:ext cx="448056" cy="448056"/>
            <a:chOff x="1745781" y="5101900"/>
            <a:chExt cx="448056" cy="448056"/>
          </a:xfrm>
        </p:grpSpPr>
        <p:sp>
          <p:nvSpPr>
            <p:cNvPr id="8" name="Obdélník 7"/>
            <p:cNvSpPr/>
            <p:nvPr/>
          </p:nvSpPr>
          <p:spPr>
            <a:xfrm>
              <a:off x="1832536" y="5139132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 smtClean="0">
                  <a:solidFill>
                    <a:srgbClr val="C00000"/>
                  </a:solidFill>
                </a:rPr>
                <a:t>S</a:t>
              </a:r>
              <a:endParaRPr lang="cs-CZ" dirty="0">
                <a:solidFill>
                  <a:srgbClr val="C00000"/>
                </a:solidFill>
              </a:endParaRPr>
            </a:p>
          </p:txBody>
        </p:sp>
        <p:sp>
          <p:nvSpPr>
            <p:cNvPr id="9" name="Ovál 8"/>
            <p:cNvSpPr>
              <a:spLocks noChangeAspect="1"/>
            </p:cNvSpPr>
            <p:nvPr/>
          </p:nvSpPr>
          <p:spPr>
            <a:xfrm>
              <a:off x="1745781" y="5101900"/>
              <a:ext cx="448056" cy="448056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82716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3" grpId="0"/>
      <p:bldP spid="23" grpId="0"/>
      <p:bldP spid="25" grpId="0"/>
      <p:bldP spid="24" grpId="0" animBg="1"/>
      <p:bldP spid="27" grpId="0" animBg="1"/>
      <p:bldP spid="2" grpId="0"/>
      <p:bldP spid="20" grpId="0"/>
      <p:bldP spid="19" grpId="0"/>
      <p:bldP spid="26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</a:t>
            </a:r>
            <a:r>
              <a:rPr lang="cs-CZ" dirty="0">
                <a:solidFill>
                  <a:schemeClr val="bg1"/>
                </a:solidFill>
              </a:rPr>
              <a:t>3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95163" y="196600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	Vypočtěte rovnici   </a:t>
            </a:r>
            <a:r>
              <a:rPr lang="cs-CZ" sz="2400" b="1" i="1" dirty="0"/>
              <a:t>  </a:t>
            </a:r>
            <a:r>
              <a:rPr lang="cs-CZ" sz="2400" dirty="0"/>
              <a:t> </a:t>
            </a:r>
            <a:endParaRPr lang="cs-CZ" sz="2400" b="1" i="1" dirty="0"/>
          </a:p>
        </p:txBody>
      </p:sp>
      <p:sp>
        <p:nvSpPr>
          <p:cNvPr id="11" name="Obdélník 10"/>
          <p:cNvSpPr/>
          <p:nvPr/>
        </p:nvSpPr>
        <p:spPr>
          <a:xfrm>
            <a:off x="577108" y="2659395"/>
            <a:ext cx="2319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</a:t>
            </a:r>
            <a:r>
              <a:rPr lang="cs-CZ" sz="2000" dirty="0" smtClean="0"/>
              <a:t> upravíme</a:t>
            </a:r>
            <a:endParaRPr lang="cs-CZ" sz="2000" b="1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6216133" y="5752990"/>
                <a:ext cx="24482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cs-CZ" sz="2400" b="1" i="0" u="dbl" kern="0" smtClean="0">
                        <a:latin typeface="Cambria Math"/>
                      </a:rPr>
                      <m:t>𝐊</m:t>
                    </m:r>
                    <m:r>
                      <a:rPr lang="cs-CZ" sz="2400" b="0" i="0" u="dbl" kern="0" smtClean="0">
                        <a:latin typeface="Cambria Math"/>
                      </a:rPr>
                      <m:t>=</m:t>
                    </m:r>
                    <m:r>
                      <a:rPr lang="cs-CZ" sz="2400" b="1" i="0" u="dbl" kern="0">
                        <a:latin typeface="Cambria Math"/>
                        <a:sym typeface="Symbol"/>
                      </a:rPr>
                      <m:t></m:t>
                    </m:r>
                    <m:r>
                      <a:rPr lang="cs-CZ" sz="2400" b="0" i="0" u="dbl" kern="0" smtClean="0">
                        <a:latin typeface="Cambria Math"/>
                      </a:rPr>
                      <m:t>10;1000</m:t>
                    </m:r>
                  </m:oMath>
                </a14:m>
                <a:r>
                  <a:rPr lang="cs-CZ" sz="2400" u="dbl" dirty="0" smtClean="0">
                    <a:sym typeface="Symbol"/>
                  </a:rPr>
                  <a:t></a:t>
                </a:r>
                <a:endParaRPr lang="cs-CZ" sz="2400" u="dbl" dirty="0"/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133" y="5752990"/>
                <a:ext cx="244827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153764" y="4015213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kvadratickou rovnici</a:t>
            </a:r>
            <a:endParaRPr lang="cs-CZ" dirty="0"/>
          </a:p>
        </p:txBody>
      </p:sp>
      <p:sp>
        <p:nvSpPr>
          <p:cNvPr id="24" name="Šipka doleva 23"/>
          <p:cNvSpPr/>
          <p:nvPr/>
        </p:nvSpPr>
        <p:spPr>
          <a:xfrm>
            <a:off x="4739518" y="4133111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874529" y="3999189"/>
            <a:ext cx="18886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 </a:t>
            </a:r>
            <a:r>
              <a:rPr lang="cs-CZ" sz="2000" dirty="0" smtClean="0"/>
              <a:t>z</a:t>
            </a:r>
            <a:r>
              <a:rPr lang="cs-CZ" sz="2000" baseline="30000" dirty="0" smtClean="0"/>
              <a:t>2 </a:t>
            </a:r>
            <a:r>
              <a:rPr lang="cs-CZ" sz="2000" dirty="0" smtClean="0"/>
              <a:t>- 4z + 3 = 0 </a:t>
            </a:r>
            <a:endParaRPr lang="cs-CZ" sz="2000" dirty="0"/>
          </a:p>
        </p:txBody>
      </p:sp>
      <p:sp>
        <p:nvSpPr>
          <p:cNvPr id="19" name="Obdélník 18"/>
          <p:cNvSpPr/>
          <p:nvPr/>
        </p:nvSpPr>
        <p:spPr>
          <a:xfrm>
            <a:off x="3667585" y="4437112"/>
            <a:ext cx="9813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 z</a:t>
            </a:r>
            <a:r>
              <a:rPr lang="cs-CZ" sz="2000" baseline="-25000" dirty="0" smtClean="0"/>
              <a:t>1 </a:t>
            </a:r>
            <a:r>
              <a:rPr lang="cs-CZ" sz="2000" baseline="30000" dirty="0" smtClean="0"/>
              <a:t> </a:t>
            </a:r>
            <a:r>
              <a:rPr lang="cs-CZ" sz="2000" dirty="0" smtClean="0"/>
              <a:t>= 3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z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 1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2269675" y="5275937"/>
            <a:ext cx="1537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 </a:t>
            </a:r>
            <a:r>
              <a:rPr lang="cs-CZ" sz="2000" b="1" i="1" dirty="0"/>
              <a:t>log </a:t>
            </a:r>
            <a:r>
              <a:rPr lang="cs-CZ" sz="2000" b="1" i="1" dirty="0" smtClean="0"/>
              <a:t>x = 1</a:t>
            </a:r>
          </a:p>
          <a:p>
            <a:r>
              <a:rPr lang="cs-CZ" sz="2000" b="1" i="1" dirty="0" smtClean="0"/>
              <a:t>        x = 10 </a:t>
            </a:r>
            <a:endParaRPr lang="cs-CZ" sz="2000" b="1" i="1" dirty="0"/>
          </a:p>
        </p:txBody>
      </p:sp>
      <p:grpSp>
        <p:nvGrpSpPr>
          <p:cNvPr id="10" name="Skupina 9"/>
          <p:cNvGrpSpPr/>
          <p:nvPr/>
        </p:nvGrpSpPr>
        <p:grpSpPr>
          <a:xfrm>
            <a:off x="671135" y="3758679"/>
            <a:ext cx="448056" cy="448056"/>
            <a:chOff x="1745781" y="5101900"/>
            <a:chExt cx="448056" cy="448056"/>
          </a:xfrm>
        </p:grpSpPr>
        <p:sp>
          <p:nvSpPr>
            <p:cNvPr id="8" name="Obdélník 7"/>
            <p:cNvSpPr/>
            <p:nvPr/>
          </p:nvSpPr>
          <p:spPr>
            <a:xfrm>
              <a:off x="1832536" y="5139132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 smtClean="0">
                  <a:solidFill>
                    <a:srgbClr val="C00000"/>
                  </a:solidFill>
                </a:rPr>
                <a:t>S</a:t>
              </a:r>
              <a:endParaRPr lang="cs-CZ" dirty="0">
                <a:solidFill>
                  <a:srgbClr val="C00000"/>
                </a:solidFill>
              </a:endParaRPr>
            </a:p>
          </p:txBody>
        </p:sp>
        <p:sp>
          <p:nvSpPr>
            <p:cNvPr id="9" name="Ovál 8"/>
            <p:cNvSpPr>
              <a:spLocks noChangeAspect="1"/>
            </p:cNvSpPr>
            <p:nvPr/>
          </p:nvSpPr>
          <p:spPr>
            <a:xfrm>
              <a:off x="1745781" y="5101900"/>
              <a:ext cx="448056" cy="448056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067105"/>
              </p:ext>
            </p:extLst>
          </p:nvPr>
        </p:nvGraphicFramePr>
        <p:xfrm>
          <a:off x="4837113" y="1847850"/>
          <a:ext cx="25431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Rovnice" r:id="rId5" imgW="1434960" imgH="393480" progId="Equation.3">
                  <p:embed/>
                </p:oleObj>
              </mc:Choice>
              <mc:Fallback>
                <p:oleObj name="Rovnice" r:id="rId5" imgW="1434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37113" y="1847850"/>
                        <a:ext cx="2543175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701193"/>
              </p:ext>
            </p:extLst>
          </p:nvPr>
        </p:nvGraphicFramePr>
        <p:xfrm>
          <a:off x="1171575" y="3108325"/>
          <a:ext cx="41433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Rovnice" r:id="rId7" imgW="1993680" imgH="228600" progId="Equation.3">
                  <p:embed/>
                </p:oleObj>
              </mc:Choice>
              <mc:Fallback>
                <p:oleObj name="Rovnice" r:id="rId7" imgW="1993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71575" y="3108325"/>
                        <a:ext cx="414337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038827"/>
              </p:ext>
            </p:extLst>
          </p:nvPr>
        </p:nvGraphicFramePr>
        <p:xfrm>
          <a:off x="2865438" y="3479800"/>
          <a:ext cx="24082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Rovnice" r:id="rId9" imgW="1358640" imgH="228600" progId="Equation.3">
                  <p:embed/>
                </p:oleObj>
              </mc:Choice>
              <mc:Fallback>
                <p:oleObj name="Rovnice" r:id="rId9" imgW="1358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65438" y="3479800"/>
                        <a:ext cx="2408237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bdélník 13"/>
          <p:cNvSpPr/>
          <p:nvPr/>
        </p:nvSpPr>
        <p:spPr>
          <a:xfrm>
            <a:off x="1259632" y="3973164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z = </a:t>
            </a:r>
            <a:r>
              <a:rPr lang="cs-CZ" b="1" i="1" dirty="0">
                <a:solidFill>
                  <a:srgbClr val="C00000"/>
                </a:solidFill>
              </a:rPr>
              <a:t>log x </a:t>
            </a:r>
          </a:p>
        </p:txBody>
      </p:sp>
      <p:grpSp>
        <p:nvGrpSpPr>
          <p:cNvPr id="28" name="Skupina 27"/>
          <p:cNvGrpSpPr/>
          <p:nvPr/>
        </p:nvGrpSpPr>
        <p:grpSpPr>
          <a:xfrm>
            <a:off x="1789019" y="5125643"/>
            <a:ext cx="448056" cy="448056"/>
            <a:chOff x="1745781" y="5101900"/>
            <a:chExt cx="448056" cy="448056"/>
          </a:xfrm>
        </p:grpSpPr>
        <p:sp>
          <p:nvSpPr>
            <p:cNvPr id="29" name="Obdélník 28"/>
            <p:cNvSpPr/>
            <p:nvPr/>
          </p:nvSpPr>
          <p:spPr>
            <a:xfrm>
              <a:off x="1832536" y="5139132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 smtClean="0">
                  <a:solidFill>
                    <a:srgbClr val="C00000"/>
                  </a:solidFill>
                </a:rPr>
                <a:t>S</a:t>
              </a:r>
              <a:endParaRPr lang="cs-CZ" dirty="0">
                <a:solidFill>
                  <a:srgbClr val="C00000"/>
                </a:solidFill>
              </a:endParaRPr>
            </a:p>
          </p:txBody>
        </p:sp>
        <p:sp>
          <p:nvSpPr>
            <p:cNvPr id="30" name="Ovál 29"/>
            <p:cNvSpPr>
              <a:spLocks noChangeAspect="1"/>
            </p:cNvSpPr>
            <p:nvPr/>
          </p:nvSpPr>
          <p:spPr>
            <a:xfrm>
              <a:off x="1745781" y="5101900"/>
              <a:ext cx="448056" cy="448056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1" name="Obdélník 30"/>
          <p:cNvSpPr/>
          <p:nvPr/>
        </p:nvSpPr>
        <p:spPr>
          <a:xfrm>
            <a:off x="4173614" y="5275937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 </a:t>
            </a:r>
            <a:r>
              <a:rPr lang="cs-CZ" sz="2000" b="1" i="1" dirty="0" smtClean="0"/>
              <a:t>log x = 3</a:t>
            </a:r>
          </a:p>
          <a:p>
            <a:r>
              <a:rPr lang="cs-CZ" sz="2000" b="1" i="1" dirty="0" smtClean="0"/>
              <a:t>        x = 1000</a:t>
            </a:r>
            <a:endParaRPr lang="cs-CZ" sz="2000" b="1" i="1" dirty="0"/>
          </a:p>
        </p:txBody>
      </p:sp>
      <p:sp>
        <p:nvSpPr>
          <p:cNvPr id="15" name="Ovál 14"/>
          <p:cNvSpPr/>
          <p:nvPr/>
        </p:nvSpPr>
        <p:spPr>
          <a:xfrm>
            <a:off x="5341487" y="1954620"/>
            <a:ext cx="506099" cy="310872"/>
          </a:xfrm>
          <a:prstGeom prst="ellipse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1075804" y="3074016"/>
            <a:ext cx="723292" cy="464343"/>
          </a:xfrm>
          <a:prstGeom prst="ellipse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26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1" grpId="0"/>
      <p:bldP spid="3" grpId="0"/>
      <p:bldP spid="23" grpId="0"/>
      <p:bldP spid="24" grpId="0" animBg="1"/>
      <p:bldP spid="20" grpId="0"/>
      <p:bldP spid="19" grpId="0"/>
      <p:bldP spid="14" grpId="0"/>
      <p:bldP spid="15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1040409" y="3493488"/>
                <a:ext cx="3780738" cy="23675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720725" algn="l"/>
                  </a:tabLst>
                </a:pPr>
                <a:r>
                  <a:rPr lang="cs-CZ" dirty="0" smtClean="0"/>
                  <a:t>	(2x+1)log 3 = x log 5 </a:t>
                </a:r>
              </a:p>
              <a:p>
                <a:pPr>
                  <a:lnSpc>
                    <a:spcPct val="150000"/>
                  </a:lnSpc>
                  <a:tabLst>
                    <a:tab pos="720725" algn="l"/>
                  </a:tabLst>
                </a:pPr>
                <a:r>
                  <a:rPr lang="cs-CZ" dirty="0"/>
                  <a:t> </a:t>
                </a:r>
                <a:r>
                  <a:rPr lang="cs-CZ" dirty="0" smtClean="0"/>
                  <a:t>    2x </a:t>
                </a:r>
                <a:r>
                  <a:rPr lang="cs-CZ" dirty="0"/>
                  <a:t>log </a:t>
                </a:r>
                <a:r>
                  <a:rPr lang="cs-CZ" dirty="0" smtClean="0"/>
                  <a:t>3 + </a:t>
                </a:r>
                <a:r>
                  <a:rPr lang="cs-CZ" dirty="0"/>
                  <a:t>log </a:t>
                </a:r>
                <a:r>
                  <a:rPr lang="cs-CZ" dirty="0" smtClean="0"/>
                  <a:t>3 = x log 5</a:t>
                </a:r>
              </a:p>
              <a:p>
                <a:pPr>
                  <a:lnSpc>
                    <a:spcPct val="150000"/>
                  </a:lnSpc>
                  <a:tabLst>
                    <a:tab pos="720725" algn="l"/>
                  </a:tabLst>
                </a:pPr>
                <a:r>
                  <a:rPr lang="cs-CZ" dirty="0" smtClean="0"/>
                  <a:t>   2x </a:t>
                </a:r>
                <a:r>
                  <a:rPr lang="cs-CZ" dirty="0"/>
                  <a:t>log 3 + </a:t>
                </a:r>
                <a:r>
                  <a:rPr lang="cs-CZ" dirty="0" smtClean="0"/>
                  <a:t>x log 5 </a:t>
                </a:r>
                <a:r>
                  <a:rPr lang="cs-CZ" dirty="0"/>
                  <a:t>= </a:t>
                </a:r>
                <a:r>
                  <a:rPr lang="cs-CZ" dirty="0" smtClean="0"/>
                  <a:t>log 3</a:t>
                </a:r>
                <a:endParaRPr lang="cs-CZ" dirty="0"/>
              </a:p>
              <a:p>
                <a:pPr>
                  <a:lnSpc>
                    <a:spcPct val="150000"/>
                  </a:lnSpc>
                  <a:tabLst>
                    <a:tab pos="720725" algn="l"/>
                  </a:tabLst>
                </a:pPr>
                <a:r>
                  <a:rPr lang="cs-CZ" dirty="0" smtClean="0"/>
                  <a:t>    x (2log3 + log 5) = log3</a:t>
                </a:r>
              </a:p>
              <a:p>
                <a:pPr>
                  <a:lnSpc>
                    <a:spcPct val="150000"/>
                  </a:lnSpc>
                  <a:tabLst>
                    <a:tab pos="720725" algn="l"/>
                  </a:tabLst>
                </a:pPr>
                <a:r>
                  <a:rPr lang="cs-CZ" dirty="0"/>
                  <a:t>	</a:t>
                </a:r>
                <a:r>
                  <a:rPr lang="cs-CZ" dirty="0" smtClean="0"/>
                  <a:t>		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cs-CZ" sz="16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sz="16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cs-CZ" sz="1600" b="0" i="1" smtClean="0">
                                <a:latin typeface="Cambria Math"/>
                              </a:rPr>
                              <m:t>3</m:t>
                            </m:r>
                          </m:e>
                        </m:func>
                      </m:num>
                      <m:den>
                        <m:r>
                          <m:rPr>
                            <m:nor/>
                          </m:rPr>
                          <a:rPr lang="cs-CZ" sz="1600" dirty="0"/>
                          <m:t>2</m:t>
                        </m:r>
                        <m:r>
                          <m:rPr>
                            <m:nor/>
                          </m:rPr>
                          <a:rPr lang="cs-CZ" sz="1600" dirty="0"/>
                          <m:t>log</m:t>
                        </m:r>
                        <m:r>
                          <m:rPr>
                            <m:nor/>
                          </m:rPr>
                          <a:rPr lang="cs-CZ" sz="1600" dirty="0"/>
                          <m:t>3 + </m:t>
                        </m:r>
                        <m:r>
                          <m:rPr>
                            <m:nor/>
                          </m:rPr>
                          <a:rPr lang="cs-CZ" sz="1600" dirty="0"/>
                          <m:t>log</m:t>
                        </m:r>
                        <m:r>
                          <m:rPr>
                            <m:nor/>
                          </m:rPr>
                          <a:rPr lang="cs-CZ" sz="1600" dirty="0"/>
                          <m:t> 5</m:t>
                        </m:r>
                      </m:den>
                    </m:f>
                  </m:oMath>
                </a14:m>
                <a:endParaRPr lang="cs-CZ" sz="16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409" y="3493488"/>
                <a:ext cx="3780738" cy="23675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5</a:t>
            </a:r>
          </a:p>
        </p:txBody>
      </p:sp>
      <p:sp>
        <p:nvSpPr>
          <p:cNvPr id="7" name="Obdélník 6"/>
          <p:cNvSpPr/>
          <p:nvPr/>
        </p:nvSpPr>
        <p:spPr>
          <a:xfrm>
            <a:off x="895163" y="196600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	Vypočtěte rovnici   </a:t>
            </a:r>
            <a:r>
              <a:rPr lang="cs-CZ" sz="2400" b="1" i="1" dirty="0"/>
              <a:t>  </a:t>
            </a:r>
            <a:r>
              <a:rPr lang="cs-CZ" sz="2400" dirty="0"/>
              <a:t> </a:t>
            </a:r>
            <a:r>
              <a:rPr lang="cs-CZ" sz="2400" b="1" i="1" dirty="0" smtClean="0"/>
              <a:t>3</a:t>
            </a:r>
            <a:r>
              <a:rPr lang="cs-CZ" sz="2400" b="1" i="1" baseline="30000" dirty="0" smtClean="0"/>
              <a:t>2x+1 </a:t>
            </a:r>
            <a:r>
              <a:rPr lang="cs-CZ" sz="2400" b="1" i="1" dirty="0" smtClean="0"/>
              <a:t> = 5</a:t>
            </a:r>
            <a:r>
              <a:rPr lang="cs-CZ" sz="2400" b="1" i="1" baseline="30000" dirty="0" smtClean="0"/>
              <a:t>x</a:t>
            </a:r>
            <a:r>
              <a:rPr lang="cs-CZ" sz="2400" b="1" i="1" dirty="0" smtClean="0"/>
              <a:t> </a:t>
            </a:r>
            <a:endParaRPr lang="cs-CZ" sz="2400" b="1" i="1" dirty="0"/>
          </a:p>
        </p:txBody>
      </p:sp>
      <p:sp>
        <p:nvSpPr>
          <p:cNvPr id="11" name="Obdélník 10"/>
          <p:cNvSpPr/>
          <p:nvPr/>
        </p:nvSpPr>
        <p:spPr>
          <a:xfrm>
            <a:off x="396138" y="2632740"/>
            <a:ext cx="4967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</a:t>
            </a:r>
            <a:r>
              <a:rPr lang="cs-CZ" sz="2000" dirty="0" smtClean="0"/>
              <a:t> logaritmujeme</a:t>
            </a:r>
            <a:r>
              <a:rPr lang="cs-CZ" dirty="0" smtClean="0"/>
              <a:t> obě strany rovnice</a:t>
            </a:r>
            <a:endParaRPr lang="cs-CZ" sz="20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2339752" y="5860996"/>
                <a:ext cx="2817631" cy="601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0" kern="0" smtClean="0">
                          <a:latin typeface="Cambria Math"/>
                        </a:rPr>
                        <m:t>𝐊</m:t>
                      </m:r>
                      <m:r>
                        <a:rPr lang="cs-CZ" sz="1600" b="0" i="1" kern="0" smtClean="0">
                          <a:latin typeface="Cambria Math"/>
                        </a:rPr>
                        <m:t>=</m:t>
                      </m:r>
                      <m:r>
                        <a:rPr lang="cs-CZ" sz="1600" b="0" i="1" kern="0" smtClean="0">
                          <a:latin typeface="Cambria Math"/>
                          <a:sym typeface="Symbol"/>
                        </a:rPr>
                        <m:t></m:t>
                      </m:r>
                      <m:f>
                        <m:fPr>
                          <m:ctrlPr>
                            <a:rPr lang="cs-CZ" sz="16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sz="16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16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cs-CZ" sz="1600" i="1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num>
                        <m:den>
                          <m:r>
                            <m:rPr>
                              <m:nor/>
                            </m:rPr>
                            <a:rPr lang="cs-CZ" sz="1600" dirty="0"/>
                            <m:t>2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log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3 + 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log</m:t>
                          </m:r>
                          <m:r>
                            <m:rPr>
                              <m:nor/>
                            </m:rPr>
                            <a:rPr lang="cs-CZ" sz="1600" dirty="0"/>
                            <m:t> 5</m:t>
                          </m:r>
                        </m:den>
                      </m:f>
                      <m:r>
                        <a:rPr lang="cs-CZ" sz="1600" b="0" i="1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860996"/>
                <a:ext cx="2817631" cy="6015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4716016" y="3607164"/>
            <a:ext cx="357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dirty="0"/>
              <a:t>použijeme pravidla pro </a:t>
            </a:r>
            <a:r>
              <a:rPr lang="cs-CZ" dirty="0" smtClean="0"/>
              <a:t>logaritmy</a:t>
            </a:r>
            <a:endParaRPr lang="cs-CZ" dirty="0"/>
          </a:p>
        </p:txBody>
      </p:sp>
      <p:sp>
        <p:nvSpPr>
          <p:cNvPr id="24" name="Šipka doleva 23"/>
          <p:cNvSpPr/>
          <p:nvPr/>
        </p:nvSpPr>
        <p:spPr>
          <a:xfrm>
            <a:off x="4198328" y="3749708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eva 26"/>
          <p:cNvSpPr/>
          <p:nvPr/>
        </p:nvSpPr>
        <p:spPr>
          <a:xfrm>
            <a:off x="4266898" y="5018200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749204" y="3119718"/>
            <a:ext cx="2363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   log 3</a:t>
            </a:r>
            <a:r>
              <a:rPr lang="cs-CZ" sz="2000" baseline="30000" dirty="0" smtClean="0"/>
              <a:t>2x+1 </a:t>
            </a:r>
            <a:r>
              <a:rPr lang="cs-CZ" sz="2000" dirty="0" smtClean="0"/>
              <a:t>= log 5</a:t>
            </a:r>
            <a:r>
              <a:rPr lang="cs-CZ" sz="2000" b="1" i="1" baseline="30000" dirty="0" smtClean="0"/>
              <a:t>x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19" name="Obdélník 18"/>
          <p:cNvSpPr/>
          <p:nvPr/>
        </p:nvSpPr>
        <p:spPr>
          <a:xfrm>
            <a:off x="4821147" y="4425807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vytýkáme stejný výraz</a:t>
            </a:r>
          </a:p>
        </p:txBody>
      </p:sp>
      <p:sp>
        <p:nvSpPr>
          <p:cNvPr id="26" name="Šipka doleva 25"/>
          <p:cNvSpPr/>
          <p:nvPr/>
        </p:nvSpPr>
        <p:spPr>
          <a:xfrm>
            <a:off x="4261702" y="4525028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821147" y="4900302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o</a:t>
            </a:r>
            <a:r>
              <a:rPr lang="cs-CZ" dirty="0" smtClean="0"/>
              <a:t>samostatníme x dělením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68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74" grpId="0"/>
      <p:bldP spid="7" grpId="0"/>
      <p:bldP spid="11" grpId="0"/>
      <p:bldP spid="3" grpId="0"/>
      <p:bldP spid="23" grpId="0"/>
      <p:bldP spid="24" grpId="0" animBg="1"/>
      <p:bldP spid="27" grpId="0" animBg="1"/>
      <p:bldP spid="2" grpId="0"/>
      <p:bldP spid="19" grpId="0"/>
      <p:bldP spid="2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– příklad 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865714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Vypočtěte rovnici </a:t>
            </a:r>
            <a:r>
              <a:rPr lang="cs-CZ" sz="2400" b="1" i="1" dirty="0"/>
              <a:t>  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475656" y="5589240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http://www.youtube.com/watch?v=ANsRpnAeGqQ</a:t>
            </a:r>
          </a:p>
        </p:txBody>
      </p:sp>
      <p:pic>
        <p:nvPicPr>
          <p:cNvPr id="5" name="Obrázek 4" descr="Výřez obrazovky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77072"/>
            <a:ext cx="4182059" cy="1076475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787591"/>
              </p:ext>
            </p:extLst>
          </p:nvPr>
        </p:nvGraphicFramePr>
        <p:xfrm>
          <a:off x="2056279" y="2351405"/>
          <a:ext cx="5468049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Rovnice" r:id="rId7" imgW="2476440" imgH="444240" progId="Equation.3">
                  <p:embed/>
                </p:oleObj>
              </mc:Choice>
              <mc:Fallback>
                <p:oleObj name="Rovnice" r:id="rId7" imgW="2476440" imgH="44424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6279" y="2351405"/>
                        <a:ext cx="5468049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1115616" y="3429000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Řešení s výkladem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41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11886</TotalTime>
  <Words>377</Words>
  <Application>Microsoft Office PowerPoint</Application>
  <PresentationFormat>Předvádění na obrazovce (4:3)</PresentationFormat>
  <Paragraphs>86</Paragraphs>
  <Slides>9</Slides>
  <Notes>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Diseño predeterminado</vt:lpstr>
      <vt:lpstr>Rovnice</vt:lpstr>
      <vt:lpstr>Funkce 1   </vt:lpstr>
      <vt:lpstr>Co je logaritmická rovnice?</vt:lpstr>
      <vt:lpstr>Řešení rovnice - příklad 1</vt:lpstr>
      <vt:lpstr>Řešení rovnice - příklad 1</vt:lpstr>
      <vt:lpstr>Řešení rovnice - příklad 2</vt:lpstr>
      <vt:lpstr>Řešení rovnice - příklad 3</vt:lpstr>
      <vt:lpstr>Řešení rovnice - příklad 5</vt:lpstr>
      <vt:lpstr>Řešení rovnice – příklad 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lastModifiedBy>kacerova</cp:lastModifiedBy>
  <cp:revision>770</cp:revision>
  <dcterms:created xsi:type="dcterms:W3CDTF">2010-05-23T14:28:12Z</dcterms:created>
  <dcterms:modified xsi:type="dcterms:W3CDTF">2013-11-20T08:30:08Z</dcterms:modified>
</cp:coreProperties>
</file>