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8" r:id="rId4"/>
    <p:sldId id="283" r:id="rId5"/>
    <p:sldId id="284" r:id="rId6"/>
    <p:sldId id="285" r:id="rId7"/>
    <p:sldId id="287" r:id="rId8"/>
    <p:sldId id="288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FF"/>
    <a:srgbClr val="0C788E"/>
    <a:srgbClr val="FF00FF"/>
    <a:srgbClr val="422C16"/>
    <a:srgbClr val="025198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00" autoAdjust="0"/>
    <p:restoredTop sz="94652" autoAdjust="0"/>
  </p:normalViewPr>
  <p:slideViewPr>
    <p:cSldViewPr>
      <p:cViewPr varScale="1">
        <p:scale>
          <a:sx n="83" d="100"/>
          <a:sy n="83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bnice.krynicky.cz/Matematik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Logaritmická </a:t>
            </a:r>
            <a:r>
              <a:rPr lang="cs-CZ" dirty="0" smtClean="0">
                <a:solidFill>
                  <a:schemeClr val="bg1"/>
                </a:solidFill>
              </a:rPr>
              <a:t>rovnice 1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VY_32_INOVACE_FCE1_17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718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logaritmická rovnice?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44907"/>
            <a:ext cx="8100392" cy="34003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Logaritmickou rovnicí o základu </a:t>
            </a:r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/>
              <a:t> </a:t>
            </a:r>
            <a:r>
              <a:rPr lang="cs-CZ" sz="2400" dirty="0" smtClean="0"/>
              <a:t>se nazývá  rovnice s logaritmy výrazů s proměnnou </a:t>
            </a:r>
            <a:r>
              <a:rPr lang="cs-CZ" sz="2400" dirty="0" err="1" smtClean="0"/>
              <a:t>x</a:t>
            </a:r>
            <a:r>
              <a:rPr lang="cs-CZ" sz="2400" dirty="0" err="1" smtClean="0">
                <a:sym typeface="Symbol"/>
              </a:rPr>
              <a:t>R</a:t>
            </a:r>
            <a:r>
              <a:rPr lang="cs-CZ" sz="2400" baseline="30000" dirty="0" smtClean="0">
                <a:sym typeface="Symbol"/>
              </a:rPr>
              <a:t>+</a:t>
            </a:r>
            <a:r>
              <a:rPr lang="cs-CZ" sz="2400" baseline="30000" dirty="0" smtClean="0"/>
              <a:t> </a:t>
            </a:r>
            <a:endParaRPr lang="cs-CZ" sz="2400" i="1" baseline="30000" dirty="0"/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FF0000"/>
                </a:solidFill>
              </a:rPr>
              <a:t>	</a:t>
            </a:r>
            <a:r>
              <a:rPr lang="cs-CZ" sz="2400" b="1" i="1" dirty="0" smtClean="0">
                <a:solidFill>
                  <a:srgbClr val="FF0000"/>
                </a:solidFill>
              </a:rPr>
              <a:t> </a:t>
            </a:r>
            <a:r>
              <a:rPr lang="cs-CZ" sz="2800" b="1" i="1" dirty="0"/>
              <a:t>log</a:t>
            </a:r>
            <a:r>
              <a:rPr lang="cs-CZ" sz="2800" b="1" i="1" baseline="-25000" dirty="0">
                <a:solidFill>
                  <a:srgbClr val="FF0000"/>
                </a:solidFill>
              </a:rPr>
              <a:t>a </a:t>
            </a:r>
            <a:r>
              <a:rPr lang="cs-CZ" sz="2800" b="1" i="1" dirty="0" smtClean="0">
                <a:solidFill>
                  <a:srgbClr val="000099"/>
                </a:solidFill>
              </a:rPr>
              <a:t>f(x)</a:t>
            </a:r>
            <a:r>
              <a:rPr lang="cs-CZ" sz="2800" b="1" i="1" baseline="30000" dirty="0" smtClean="0"/>
              <a:t> </a:t>
            </a:r>
            <a:r>
              <a:rPr lang="cs-CZ" sz="2800" b="1" i="1" dirty="0" smtClean="0"/>
              <a:t>=</a:t>
            </a:r>
            <a:r>
              <a:rPr lang="cs-CZ" sz="2800" b="1" i="1" dirty="0"/>
              <a:t>  log</a:t>
            </a:r>
            <a:r>
              <a:rPr lang="cs-CZ" sz="2800" b="1" i="1" baseline="-25000" dirty="0">
                <a:solidFill>
                  <a:srgbClr val="FF0000"/>
                </a:solidFill>
              </a:rPr>
              <a:t>a </a:t>
            </a:r>
            <a:r>
              <a:rPr lang="cs-CZ" sz="2800" b="1" i="1" dirty="0" smtClean="0">
                <a:solidFill>
                  <a:srgbClr val="0C788E"/>
                </a:solidFill>
              </a:rPr>
              <a:t>g(x</a:t>
            </a:r>
            <a:r>
              <a:rPr lang="cs-CZ" sz="2800" b="1" i="1" dirty="0"/>
              <a:t>)</a:t>
            </a:r>
            <a:r>
              <a:rPr lang="cs-CZ" sz="2800" b="1" i="1" baseline="30000" dirty="0"/>
              <a:t> </a:t>
            </a:r>
            <a:r>
              <a:rPr lang="cs-CZ" sz="2800" b="1" i="1" dirty="0"/>
              <a:t> </a:t>
            </a:r>
            <a:r>
              <a:rPr lang="cs-CZ" sz="2800" b="1" i="1" dirty="0" smtClean="0"/>
              <a:t>     </a:t>
            </a:r>
            <a:r>
              <a:rPr lang="cs-CZ" sz="2400" dirty="0" err="1" smtClean="0"/>
              <a:t>a</a:t>
            </a:r>
            <a:r>
              <a:rPr lang="cs-CZ" sz="2400" dirty="0" err="1" smtClean="0">
                <a:sym typeface="Symbol"/>
              </a:rPr>
              <a:t>R</a:t>
            </a:r>
            <a:r>
              <a:rPr lang="cs-CZ" sz="2400" baseline="30000" dirty="0" smtClean="0">
                <a:sym typeface="Symbol"/>
              </a:rPr>
              <a:t>+ </a:t>
            </a:r>
            <a:r>
              <a:rPr lang="cs-CZ" sz="2400" dirty="0" smtClean="0">
                <a:sym typeface="Symbol"/>
              </a:rPr>
              <a:t>-1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Řešíme porovnáním argumentů </a:t>
            </a:r>
            <a:endParaRPr lang="cs-CZ" sz="2000" dirty="0"/>
          </a:p>
          <a:p>
            <a:pPr marL="0" indent="0">
              <a:buNone/>
            </a:pPr>
            <a:r>
              <a:rPr lang="cs-CZ" sz="2400" b="1" i="1" dirty="0" smtClean="0"/>
              <a:t>			</a:t>
            </a:r>
            <a:r>
              <a:rPr lang="cs-CZ" sz="2400" b="1" i="1" dirty="0" smtClean="0">
                <a:solidFill>
                  <a:srgbClr val="000099"/>
                </a:solidFill>
              </a:rPr>
              <a:t>f(x)</a:t>
            </a:r>
            <a:r>
              <a:rPr lang="cs-CZ" sz="2400" b="1" i="1" dirty="0">
                <a:solidFill>
                  <a:srgbClr val="000099"/>
                </a:solidFill>
              </a:rPr>
              <a:t> </a:t>
            </a:r>
            <a:r>
              <a:rPr lang="cs-CZ" sz="2400" b="1" i="1" dirty="0" smtClean="0"/>
              <a:t>=  </a:t>
            </a:r>
            <a:r>
              <a:rPr lang="cs-CZ" sz="2400" b="1" i="1" dirty="0" smtClean="0">
                <a:solidFill>
                  <a:srgbClr val="0C788E"/>
                </a:solidFill>
              </a:rPr>
              <a:t>g(x)   </a:t>
            </a:r>
          </a:p>
          <a:p>
            <a:pPr marL="0" indent="0">
              <a:buNone/>
            </a:pPr>
            <a:r>
              <a:rPr lang="cs-CZ" sz="2400" b="1" i="1" dirty="0" smtClean="0"/>
              <a:t>       </a:t>
            </a:r>
            <a:endParaRPr lang="cs-CZ" sz="2400" b="1" i="1" dirty="0" smtClean="0">
              <a:sym typeface="Symbol"/>
            </a:endParaRPr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		</a:t>
            </a:r>
            <a:endParaRPr lang="cs-CZ" sz="20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1619672" y="5341278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logaritmické rovnice </a:t>
            </a:r>
          </a:p>
        </p:txBody>
      </p:sp>
      <p:sp>
        <p:nvSpPr>
          <p:cNvPr id="7" name="Obdélník 6"/>
          <p:cNvSpPr/>
          <p:nvPr/>
        </p:nvSpPr>
        <p:spPr>
          <a:xfrm>
            <a:off x="781298" y="1988840"/>
            <a:ext cx="71739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>
                <a:solidFill>
                  <a:srgbClr val="000099"/>
                </a:solidFill>
              </a:rPr>
              <a:t>Podle typu můžeme řešit</a:t>
            </a:r>
          </a:p>
          <a:p>
            <a:pPr algn="ctr"/>
            <a:endParaRPr lang="cs-CZ" sz="2400" dirty="0" smtClean="0"/>
          </a:p>
          <a:p>
            <a:pPr marL="900113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Základní logaritmické rovnice</a:t>
            </a:r>
          </a:p>
          <a:p>
            <a:pPr marL="900113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Rovnice řešené úpravou podle pravidel</a:t>
            </a:r>
          </a:p>
          <a:p>
            <a:pPr marL="900113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Substitucí</a:t>
            </a:r>
          </a:p>
        </p:txBody>
      </p:sp>
    </p:spTree>
    <p:extLst>
      <p:ext uri="{BB962C8B-B14F-4D97-AF65-F5344CB8AC3E}">
        <p14:creationId xmlns:p14="http://schemas.microsoft.com/office/powerpoint/2010/main" val="178578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5148009" y="1865715"/>
            <a:ext cx="1074430" cy="542374"/>
          </a:xfrm>
          <a:prstGeom prst="ellipse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59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– 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115616" y="1865714"/>
                <a:ext cx="7173963" cy="470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/>
                  <a:t>Vypočtěte rovnici </a:t>
                </a:r>
                <a:r>
                  <a:rPr lang="cs-CZ" sz="2400" b="1" i="1" dirty="0"/>
                  <a:t>  </a:t>
                </a:r>
                <a:r>
                  <a:rPr lang="cs-CZ" sz="2400" b="1" i="1" dirty="0" smtClean="0"/>
                  <a:t>   </a:t>
                </a:r>
                <a:r>
                  <a:rPr lang="cs-CZ" sz="2000" b="1" i="1" dirty="0">
                    <a:solidFill>
                      <a:srgbClr val="FF0000"/>
                    </a:solidFill>
                  </a:rPr>
                  <a:t> </a:t>
                </a:r>
                <a:r>
                  <a:rPr lang="cs-CZ" sz="2400" b="1" i="1" dirty="0" smtClean="0"/>
                  <a:t>log</a:t>
                </a:r>
                <a:r>
                  <a:rPr lang="cs-CZ" sz="2400" b="1" i="1" baseline="-25000" dirty="0" smtClean="0">
                    <a:solidFill>
                      <a:srgbClr val="FF0000"/>
                    </a:solidFill>
                  </a:rPr>
                  <a:t>5 </a:t>
                </a:r>
                <a:r>
                  <a:rPr lang="cs-CZ" sz="2400" b="1" i="1" dirty="0" smtClean="0">
                    <a:solidFill>
                      <a:srgbClr val="000099"/>
                    </a:solidFill>
                  </a:rPr>
                  <a:t>(4x - 4)</a:t>
                </a:r>
                <a:r>
                  <a:rPr lang="cs-CZ" sz="2400" b="1" i="1" baseline="30000" dirty="0" smtClean="0"/>
                  <a:t> </a:t>
                </a:r>
                <a:r>
                  <a:rPr lang="cs-CZ" sz="2400" b="1" i="1" dirty="0"/>
                  <a:t>=  </a:t>
                </a:r>
                <a:r>
                  <a:rPr lang="cs-CZ" sz="2400" b="1" i="1" dirty="0" smtClean="0"/>
                  <a:t>log</a:t>
                </a:r>
                <a:r>
                  <a:rPr lang="cs-CZ" sz="2400" b="1" i="1" baseline="-25000" dirty="0" smtClean="0">
                    <a:solidFill>
                      <a:srgbClr val="FF0000"/>
                    </a:solidFill>
                  </a:rPr>
                  <a:t>5 </a:t>
                </a:r>
                <a:r>
                  <a:rPr lang="cs-CZ" sz="2400" b="1" i="1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1" i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𝐱</m:t>
                        </m:r>
                      </m:e>
                      <m:sup>
                        <m:r>
                          <a:rPr lang="cs-CZ" sz="2400" b="1" i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sz="2400" b="1" i="1" dirty="0"/>
                  <a:t>)</a:t>
                </a:r>
                <a:r>
                  <a:rPr lang="cs-CZ" sz="2400" dirty="0" smtClean="0"/>
                  <a:t> </a:t>
                </a:r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65714"/>
                <a:ext cx="7173963" cy="470000"/>
              </a:xfrm>
              <a:prstGeom prst="rect">
                <a:avLst/>
              </a:prstGeom>
              <a:blipFill rotWithShape="1">
                <a:blip r:embed="rId3"/>
                <a:stretch>
                  <a:fillRect t="-7792" b="-2987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1787747" y="3861048"/>
                <a:ext cx="2808312" cy="1685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400" kern="0" dirty="0" smtClean="0">
                    <a:latin typeface="+mn-lt"/>
                  </a:rPr>
                  <a:t>    </a:t>
                </a:r>
                <a:r>
                  <a:rPr lang="cs-CZ" sz="2400" kern="0" dirty="0" smtClean="0">
                    <a:solidFill>
                      <a:srgbClr val="000099"/>
                    </a:solidFill>
                    <a:latin typeface="+mn-lt"/>
                  </a:rPr>
                  <a:t>4x - 4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cs-CZ" sz="2400" b="0" i="0">
                            <a:solidFill>
                              <a:srgbClr val="000099"/>
                            </a:solidFill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cs-CZ" sz="2400" b="0" i="0">
                            <a:solidFill>
                              <a:srgbClr val="000099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400" kern="0" dirty="0" smtClean="0">
                  <a:solidFill>
                    <a:srgbClr val="000099"/>
                  </a:solidFill>
                  <a:latin typeface="+mn-lt"/>
                </a:endParaRPr>
              </a:p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400" kern="0" dirty="0" smtClean="0">
                    <a:solidFill>
                      <a:srgbClr val="000099"/>
                    </a:solidFill>
                    <a:latin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cs-CZ" sz="2400">
                            <a:solidFill>
                              <a:srgbClr val="000099"/>
                            </a:solidFill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cs-CZ" sz="2400">
                            <a:solidFill>
                              <a:srgbClr val="000099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400" kern="0" dirty="0" smtClean="0">
                    <a:solidFill>
                      <a:srgbClr val="000099"/>
                    </a:solidFill>
                    <a:latin typeface="+mn-lt"/>
                  </a:rPr>
                  <a:t> </a:t>
                </a:r>
                <a:r>
                  <a:rPr lang="cs-CZ" sz="2400" kern="0" dirty="0">
                    <a:solidFill>
                      <a:srgbClr val="000099"/>
                    </a:solidFill>
                    <a:latin typeface="+mn-lt"/>
                  </a:rPr>
                  <a:t>-</a:t>
                </a:r>
                <a:r>
                  <a:rPr lang="cs-CZ" sz="2400" kern="0" dirty="0" smtClean="0">
                    <a:solidFill>
                      <a:srgbClr val="000099"/>
                    </a:solidFill>
                    <a:latin typeface="+mn-lt"/>
                  </a:rPr>
                  <a:t> 	4x +4 = 0</a:t>
                </a:r>
              </a:p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400" kern="0" dirty="0" smtClean="0">
                    <a:solidFill>
                      <a:srgbClr val="000099"/>
                    </a:solidFill>
                    <a:latin typeface="+mn-lt"/>
                  </a:rPr>
                  <a:t>	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kern="0" dirty="0" smtClean="0">
                        <a:solidFill>
                          <a:srgbClr val="000099"/>
                        </a:solidFill>
                        <a:latin typeface="Cambria Math"/>
                      </a:rPr>
                      <m:t>x</m:t>
                    </m:r>
                    <m:r>
                      <a:rPr lang="cs-CZ" sz="2400" b="0" i="0" kern="0" baseline="-25000" dirty="0" smtClean="0">
                        <a:solidFill>
                          <a:srgbClr val="000099"/>
                        </a:solidFill>
                        <a:latin typeface="Cambria Math"/>
                      </a:rPr>
                      <m:t>1,2 </m:t>
                    </m:r>
                    <m:r>
                      <a:rPr lang="cs-CZ" sz="2400" i="1" kern="0" dirty="0" smtClean="0">
                        <a:solidFill>
                          <a:srgbClr val="000099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cs-CZ" sz="2400" kern="0" dirty="0" smtClean="0">
                    <a:solidFill>
                      <a:srgbClr val="000099"/>
                    </a:solidFill>
                    <a:latin typeface="+mn-lt"/>
                  </a:rPr>
                  <a:t> 2       </a:t>
                </a:r>
                <a:endParaRPr lang="cs-CZ" sz="2400" kern="0" dirty="0">
                  <a:solidFill>
                    <a:srgbClr val="000099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7747" y="3861048"/>
                <a:ext cx="2808312" cy="1685846"/>
              </a:xfrm>
              <a:prstGeom prst="rect">
                <a:avLst/>
              </a:prstGeom>
              <a:blipFill rotWithShape="1">
                <a:blip r:embed="rId4"/>
                <a:stretch>
                  <a:fillRect b="-75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5436096" y="4141387"/>
            <a:ext cx="3382657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 smtClean="0">
                <a:latin typeface="+mn-lt"/>
              </a:rPr>
              <a:t>Zkouška:</a:t>
            </a:r>
          </a:p>
          <a:p>
            <a:r>
              <a:rPr lang="cs-CZ" sz="2000" kern="0" dirty="0" smtClean="0">
                <a:latin typeface="+mn-lt"/>
              </a:rPr>
              <a:t>L(2) </a:t>
            </a:r>
            <a:r>
              <a:rPr lang="cs-CZ" sz="2000" kern="0" dirty="0">
                <a:latin typeface="+mn-lt"/>
              </a:rPr>
              <a:t>= </a:t>
            </a:r>
            <a:r>
              <a:rPr lang="cs-CZ" sz="2000" b="1" i="1" dirty="0"/>
              <a:t>log</a:t>
            </a:r>
            <a:r>
              <a:rPr lang="cs-CZ" sz="2000" b="1" i="1" baseline="-25000" dirty="0">
                <a:solidFill>
                  <a:srgbClr val="FF0000"/>
                </a:solidFill>
              </a:rPr>
              <a:t>5 </a:t>
            </a:r>
            <a:r>
              <a:rPr lang="cs-CZ" sz="2000" b="1" i="1" dirty="0">
                <a:solidFill>
                  <a:srgbClr val="000099"/>
                </a:solidFill>
              </a:rPr>
              <a:t>(</a:t>
            </a:r>
            <a:r>
              <a:rPr lang="cs-CZ" sz="2000" b="1" i="1" dirty="0" smtClean="0">
                <a:solidFill>
                  <a:srgbClr val="000099"/>
                </a:solidFill>
              </a:rPr>
              <a:t>4.2 - </a:t>
            </a:r>
            <a:r>
              <a:rPr lang="cs-CZ" sz="2000" b="1" i="1" dirty="0">
                <a:solidFill>
                  <a:srgbClr val="000099"/>
                </a:solidFill>
              </a:rPr>
              <a:t>4) </a:t>
            </a:r>
            <a:r>
              <a:rPr lang="cs-CZ" sz="2000" kern="0" dirty="0" smtClean="0">
                <a:latin typeface="+mn-lt"/>
              </a:rPr>
              <a:t>=</a:t>
            </a:r>
            <a:r>
              <a:rPr lang="cs-CZ" sz="2000" b="1" i="1" dirty="0"/>
              <a:t> log</a:t>
            </a:r>
            <a:r>
              <a:rPr lang="cs-CZ" sz="2000" b="1" i="1" baseline="-25000" dirty="0">
                <a:solidFill>
                  <a:srgbClr val="FF0000"/>
                </a:solidFill>
              </a:rPr>
              <a:t>5 </a:t>
            </a:r>
            <a:r>
              <a:rPr lang="cs-CZ" sz="2000" b="1" i="1" dirty="0" smtClean="0">
                <a:solidFill>
                  <a:srgbClr val="000099"/>
                </a:solidFill>
              </a:rPr>
              <a:t>4</a:t>
            </a:r>
            <a:r>
              <a:rPr lang="cs-CZ" sz="2000" kern="0" dirty="0" smtClean="0">
                <a:latin typeface="+mn-lt"/>
              </a:rPr>
              <a:t> </a:t>
            </a: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kern="0" dirty="0" smtClean="0">
                <a:latin typeface="+mn-lt"/>
              </a:rPr>
              <a:t>P(2) = </a:t>
            </a:r>
            <a:r>
              <a:rPr lang="cs-CZ" sz="2000" b="1" i="1" dirty="0"/>
              <a:t>log</a:t>
            </a:r>
            <a:r>
              <a:rPr lang="cs-CZ" sz="2000" b="1" i="1" baseline="-25000" dirty="0">
                <a:solidFill>
                  <a:srgbClr val="FF0000"/>
                </a:solidFill>
              </a:rPr>
              <a:t>5 </a:t>
            </a:r>
            <a:r>
              <a:rPr lang="cs-CZ" sz="2000" b="1" i="1" dirty="0">
                <a:solidFill>
                  <a:srgbClr val="000099"/>
                </a:solidFill>
              </a:rPr>
              <a:t>4</a:t>
            </a:r>
            <a:r>
              <a:rPr lang="cs-CZ" sz="2000" kern="0" dirty="0"/>
              <a:t> </a:t>
            </a: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kern="0" dirty="0" smtClean="0">
                <a:latin typeface="+mn-lt"/>
              </a:rPr>
              <a:t>         L = P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84772" y="2659395"/>
            <a:ext cx="77219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 </a:t>
            </a:r>
            <a:r>
              <a:rPr lang="cs-CZ" sz="2000" dirty="0" smtClean="0"/>
              <a:t>základní exponenciální rovnice – stejný základ logaritmů, 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rovnost 	L(x) = P(x)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porovnáme argumenty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4106615" y="5743735"/>
                <a:ext cx="14392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=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𝟐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</m:t>
                      </m:r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615" y="5743735"/>
                <a:ext cx="1439240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2205482" y="5743735"/>
            <a:ext cx="1040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cs-CZ" dirty="0" smtClean="0">
                <a:sym typeface="Symbol"/>
              </a:rPr>
              <a:t>x (1,)</a:t>
            </a:r>
            <a:endParaRPr lang="cs-CZ" dirty="0">
              <a:sym typeface="Symbol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7127424" y="1865715"/>
            <a:ext cx="756944" cy="470000"/>
          </a:xfrm>
          <a:prstGeom prst="ellipse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41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74" grpId="0"/>
      <p:bldP spid="7" grpId="0"/>
      <p:bldP spid="3" grpId="0"/>
      <p:bldP spid="2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3417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  <a:r>
              <a:rPr lang="cs-CZ" dirty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příklad 2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15616" y="1988840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Vypočtěte rovnici </a:t>
            </a:r>
            <a:r>
              <a:rPr lang="cs-CZ" sz="2400" b="1" i="1" dirty="0"/>
              <a:t>   </a:t>
            </a:r>
            <a:r>
              <a:rPr lang="cs-CZ" sz="2400" b="1" i="1" dirty="0" smtClean="0"/>
              <a:t>log</a:t>
            </a:r>
            <a:r>
              <a:rPr lang="cs-CZ" sz="2400" b="1" i="1" baseline="-25000" dirty="0" smtClean="0">
                <a:solidFill>
                  <a:srgbClr val="FF0000"/>
                </a:solidFill>
              </a:rPr>
              <a:t>2 </a:t>
            </a:r>
            <a:r>
              <a:rPr lang="cs-CZ" sz="2400" b="1" i="1" dirty="0" smtClean="0">
                <a:solidFill>
                  <a:srgbClr val="000099"/>
                </a:solidFill>
              </a:rPr>
              <a:t>(x </a:t>
            </a:r>
            <a:r>
              <a:rPr lang="cs-CZ" sz="2400" b="1" i="1" dirty="0">
                <a:solidFill>
                  <a:srgbClr val="000099"/>
                </a:solidFill>
              </a:rPr>
              <a:t>- </a:t>
            </a:r>
            <a:r>
              <a:rPr lang="cs-CZ" sz="2400" b="1" i="1" dirty="0" smtClean="0">
                <a:solidFill>
                  <a:srgbClr val="000099"/>
                </a:solidFill>
              </a:rPr>
              <a:t>6) </a:t>
            </a:r>
            <a:r>
              <a:rPr lang="cs-CZ" sz="2400" b="1" i="1" baseline="30000" dirty="0" smtClean="0"/>
              <a:t> </a:t>
            </a:r>
            <a:r>
              <a:rPr lang="cs-CZ" sz="2400" b="1" i="1" dirty="0" smtClean="0"/>
              <a:t>= 3</a:t>
            </a:r>
            <a:endParaRPr lang="cs-CZ" sz="2400" b="1" i="1" dirty="0"/>
          </a:p>
        </p:txBody>
      </p:sp>
      <p:sp>
        <p:nvSpPr>
          <p:cNvPr id="10" name="Obdélník 9"/>
          <p:cNvSpPr/>
          <p:nvPr/>
        </p:nvSpPr>
        <p:spPr>
          <a:xfrm>
            <a:off x="1295048" y="3356992"/>
            <a:ext cx="2808312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981075" algn="ctr"/>
              </a:tabLst>
            </a:pPr>
            <a:r>
              <a:rPr lang="cs-CZ" sz="2000" b="1" i="1" dirty="0"/>
              <a:t>log</a:t>
            </a:r>
            <a:r>
              <a:rPr lang="cs-CZ" sz="2000" b="1" i="1" baseline="-25000" dirty="0">
                <a:solidFill>
                  <a:srgbClr val="FF0000"/>
                </a:solidFill>
              </a:rPr>
              <a:t>2 </a:t>
            </a:r>
            <a:r>
              <a:rPr lang="cs-CZ" sz="2000" b="1" i="1" dirty="0">
                <a:solidFill>
                  <a:srgbClr val="000099"/>
                </a:solidFill>
              </a:rPr>
              <a:t>(x - 6) </a:t>
            </a:r>
            <a:r>
              <a:rPr lang="cs-CZ" sz="2000" b="1" i="1" baseline="30000" dirty="0"/>
              <a:t> </a:t>
            </a:r>
            <a:r>
              <a:rPr lang="cs-CZ" sz="2000" b="1" i="1" dirty="0"/>
              <a:t>= </a:t>
            </a:r>
            <a:r>
              <a:rPr lang="cs-CZ" sz="2000" b="1" i="1" dirty="0" smtClean="0"/>
              <a:t>3  </a:t>
            </a:r>
            <a:endParaRPr lang="cs-CZ" sz="2000" b="1" i="1" dirty="0"/>
          </a:p>
        </p:txBody>
      </p:sp>
      <p:sp>
        <p:nvSpPr>
          <p:cNvPr id="9" name="Obdélník 8"/>
          <p:cNvSpPr/>
          <p:nvPr/>
        </p:nvSpPr>
        <p:spPr>
          <a:xfrm>
            <a:off x="5649601" y="4603917"/>
            <a:ext cx="26399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kern="0" dirty="0" smtClean="0">
                <a:latin typeface="+mn-lt"/>
              </a:rPr>
              <a:t>Zkouška:</a:t>
            </a:r>
          </a:p>
          <a:p>
            <a:r>
              <a:rPr lang="cs-CZ" sz="2000" kern="0" dirty="0" smtClean="0">
                <a:latin typeface="+mn-lt"/>
              </a:rPr>
              <a:t>L(2) = </a:t>
            </a:r>
            <a:r>
              <a:rPr lang="cs-CZ" sz="2000" b="1" i="1" dirty="0"/>
              <a:t>log</a:t>
            </a:r>
            <a:r>
              <a:rPr lang="cs-CZ" sz="2000" b="1" i="1" baseline="-25000" dirty="0">
                <a:solidFill>
                  <a:srgbClr val="FF0000"/>
                </a:solidFill>
              </a:rPr>
              <a:t>2 </a:t>
            </a:r>
            <a:r>
              <a:rPr lang="cs-CZ" sz="2000" b="1" i="1" dirty="0" smtClean="0">
                <a:solidFill>
                  <a:srgbClr val="000099"/>
                </a:solidFill>
              </a:rPr>
              <a:t>(14 </a:t>
            </a:r>
            <a:r>
              <a:rPr lang="cs-CZ" sz="2000" b="1" i="1" dirty="0">
                <a:solidFill>
                  <a:srgbClr val="000099"/>
                </a:solidFill>
              </a:rPr>
              <a:t>- 6</a:t>
            </a:r>
            <a:r>
              <a:rPr lang="cs-CZ" sz="2000" b="1" i="1" dirty="0" smtClean="0">
                <a:solidFill>
                  <a:srgbClr val="000099"/>
                </a:solidFill>
              </a:rPr>
              <a:t>)</a:t>
            </a:r>
            <a:r>
              <a:rPr lang="cs-CZ" sz="2000" b="1" i="1" dirty="0" smtClean="0"/>
              <a:t>=3</a:t>
            </a:r>
            <a:r>
              <a:rPr lang="cs-CZ" sz="2000" b="1" i="1" dirty="0" smtClean="0">
                <a:solidFill>
                  <a:srgbClr val="000099"/>
                </a:solidFill>
              </a:rPr>
              <a:t> </a:t>
            </a:r>
            <a:endParaRPr lang="cs-CZ" sz="2000" dirty="0"/>
          </a:p>
          <a:p>
            <a:r>
              <a:rPr lang="cs-CZ" sz="2000" kern="0" dirty="0" smtClean="0">
                <a:latin typeface="+mn-lt"/>
              </a:rPr>
              <a:t>P(2) = 3</a:t>
            </a:r>
            <a:endParaRPr lang="cs-CZ" sz="2000" dirty="0"/>
          </a:p>
          <a:p>
            <a:r>
              <a:rPr lang="cs-CZ" sz="2000" kern="0" dirty="0" smtClean="0">
                <a:latin typeface="+mn-lt"/>
              </a:rPr>
              <a:t>         L = P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84772" y="2659395"/>
            <a:ext cx="8643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 </a:t>
            </a:r>
            <a:r>
              <a:rPr lang="cs-CZ" sz="2000" dirty="0" smtClean="0"/>
              <a:t>upravíme na stejný základ nebo řešíme podle definice logaritmu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580399" y="5733256"/>
                <a:ext cx="15690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=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𝟏𝟒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</m:t>
                      </m:r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399" y="5733256"/>
                <a:ext cx="1569083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88"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bousměrná vodorovná šipka 11"/>
          <p:cNvSpPr/>
          <p:nvPr/>
        </p:nvSpPr>
        <p:spPr>
          <a:xfrm>
            <a:off x="3301120" y="3605490"/>
            <a:ext cx="504056" cy="115416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923928" y="3490424"/>
            <a:ext cx="1692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i="1" dirty="0" smtClean="0">
                <a:solidFill>
                  <a:srgbClr val="FF0000"/>
                </a:solidFill>
              </a:rPr>
              <a:t>    2</a:t>
            </a:r>
            <a:r>
              <a:rPr lang="cs-CZ" sz="2000" b="1" i="1" baseline="30000" dirty="0" smtClean="0"/>
              <a:t>3 </a:t>
            </a:r>
            <a:r>
              <a:rPr lang="cs-CZ" sz="2000" b="1" i="1" dirty="0"/>
              <a:t>= </a:t>
            </a:r>
            <a:r>
              <a:rPr lang="cs-CZ" sz="2000" b="1" i="1" dirty="0" smtClean="0"/>
              <a:t> </a:t>
            </a:r>
            <a:r>
              <a:rPr lang="cs-CZ" sz="2000" b="1" i="1" dirty="0" smtClean="0">
                <a:solidFill>
                  <a:srgbClr val="000099"/>
                </a:solidFill>
              </a:rPr>
              <a:t>x – 6</a:t>
            </a:r>
          </a:p>
          <a:p>
            <a:r>
              <a:rPr lang="cs-CZ" sz="2000" b="1" i="1" dirty="0" smtClean="0">
                <a:solidFill>
                  <a:srgbClr val="000099"/>
                </a:solidFill>
              </a:rPr>
              <a:t>x - 6 </a:t>
            </a:r>
            <a:r>
              <a:rPr lang="cs-CZ" sz="2000" b="1" i="1" dirty="0" smtClean="0"/>
              <a:t>=</a:t>
            </a:r>
            <a:r>
              <a:rPr lang="cs-CZ" sz="2000" b="1" i="1" dirty="0" smtClean="0">
                <a:solidFill>
                  <a:srgbClr val="000099"/>
                </a:solidFill>
              </a:rPr>
              <a:t> 8</a:t>
            </a:r>
          </a:p>
          <a:p>
            <a:r>
              <a:rPr lang="cs-CZ" sz="2000" b="1" i="1" dirty="0" smtClean="0">
                <a:solidFill>
                  <a:srgbClr val="000099"/>
                </a:solidFill>
              </a:rPr>
              <a:t>     x </a:t>
            </a:r>
            <a:r>
              <a:rPr lang="cs-CZ" sz="2000" b="1" i="1" dirty="0" smtClean="0"/>
              <a:t>=</a:t>
            </a:r>
            <a:r>
              <a:rPr lang="cs-CZ" sz="2000" b="1" i="1" dirty="0" smtClean="0">
                <a:solidFill>
                  <a:srgbClr val="000099"/>
                </a:solidFill>
              </a:rPr>
              <a:t> 14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2177436" y="4538591"/>
            <a:ext cx="23807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sz="2000" dirty="0" smtClean="0"/>
              <a:t>Podmínky x - 6 </a:t>
            </a:r>
            <a:r>
              <a:rPr lang="cs-CZ" sz="2000" dirty="0" smtClean="0">
                <a:sym typeface="Symbol"/>
              </a:rPr>
              <a:t> 0</a:t>
            </a:r>
          </a:p>
          <a:p>
            <a:pPr marL="0" indent="0" algn="ctr">
              <a:buNone/>
            </a:pPr>
            <a:r>
              <a:rPr lang="cs-CZ" sz="2000" dirty="0" smtClean="0">
                <a:sym typeface="Symbol"/>
              </a:rPr>
              <a:t>  	       x  6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367825" y="5229492"/>
            <a:ext cx="1040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cs-CZ" dirty="0" smtClean="0">
                <a:sym typeface="Symbol"/>
              </a:rPr>
              <a:t>x (6,)</a:t>
            </a:r>
            <a:endParaRPr lang="cs-CZ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31033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2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29946"/>
              </p:ext>
            </p:extLst>
          </p:nvPr>
        </p:nvGraphicFramePr>
        <p:xfrm>
          <a:off x="1691680" y="4093351"/>
          <a:ext cx="3091424" cy="183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Rovnice" r:id="rId4" imgW="1930320" imgH="1143000" progId="Equation.3">
                  <p:embed/>
                </p:oleObj>
              </mc:Choice>
              <mc:Fallback>
                <p:oleObj name="Rovnice" r:id="rId4" imgW="1930320" imgH="1143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1680" y="4093351"/>
                        <a:ext cx="3091424" cy="183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  <a:r>
              <a:rPr lang="cs-CZ" dirty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příklad 3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15616" y="1988840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Vypočtěte rovnici </a:t>
            </a:r>
            <a:r>
              <a:rPr lang="cs-CZ" sz="2400" b="1" i="1" dirty="0"/>
              <a:t>  </a:t>
            </a:r>
            <a:r>
              <a:rPr lang="cs-CZ" sz="2400" b="1" i="1" dirty="0" smtClean="0"/>
              <a:t>  log</a:t>
            </a:r>
            <a:r>
              <a:rPr lang="cs-CZ" sz="2400" b="1" i="1" baseline="-25000" dirty="0" smtClean="0">
                <a:solidFill>
                  <a:srgbClr val="FF0000"/>
                </a:solidFill>
              </a:rPr>
              <a:t> </a:t>
            </a:r>
            <a:r>
              <a:rPr lang="cs-CZ" sz="2400" b="1" i="1" dirty="0" smtClean="0">
                <a:solidFill>
                  <a:srgbClr val="000099"/>
                </a:solidFill>
              </a:rPr>
              <a:t>(5x) +</a:t>
            </a:r>
            <a:r>
              <a:rPr lang="cs-CZ" sz="2400" b="1" i="1" dirty="0"/>
              <a:t> </a:t>
            </a:r>
            <a:r>
              <a:rPr lang="cs-CZ" sz="2400" b="1" i="1" dirty="0" smtClean="0"/>
              <a:t>log</a:t>
            </a:r>
            <a:r>
              <a:rPr lang="cs-CZ" sz="2400" b="1" i="1" baseline="-25000" dirty="0" smtClean="0">
                <a:solidFill>
                  <a:srgbClr val="FF0000"/>
                </a:solidFill>
              </a:rPr>
              <a:t> </a:t>
            </a:r>
            <a:r>
              <a:rPr lang="cs-CZ" sz="2400" b="1" i="1" dirty="0">
                <a:solidFill>
                  <a:srgbClr val="000099"/>
                </a:solidFill>
              </a:rPr>
              <a:t>(x - </a:t>
            </a:r>
            <a:r>
              <a:rPr lang="cs-CZ" sz="2400" b="1" i="1" dirty="0" smtClean="0">
                <a:solidFill>
                  <a:srgbClr val="000099"/>
                </a:solidFill>
              </a:rPr>
              <a:t>1) </a:t>
            </a:r>
            <a:r>
              <a:rPr lang="cs-CZ" sz="2400" b="1" i="1" baseline="30000" dirty="0" smtClean="0"/>
              <a:t> </a:t>
            </a:r>
            <a:r>
              <a:rPr lang="cs-CZ" sz="2400" b="1" i="1" dirty="0"/>
              <a:t>= </a:t>
            </a:r>
            <a:r>
              <a:rPr lang="cs-CZ" sz="2400" b="1" i="1" dirty="0" smtClean="0"/>
              <a:t>2</a:t>
            </a:r>
            <a:endParaRPr lang="cs-CZ" sz="2400" b="1" i="1" dirty="0"/>
          </a:p>
        </p:txBody>
      </p:sp>
      <p:sp>
        <p:nvSpPr>
          <p:cNvPr id="11" name="Obdélník 10"/>
          <p:cNvSpPr/>
          <p:nvPr/>
        </p:nvSpPr>
        <p:spPr>
          <a:xfrm>
            <a:off x="684772" y="2659395"/>
            <a:ext cx="45255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     </a:t>
            </a:r>
            <a:r>
              <a:rPr lang="cs-CZ" sz="2000" dirty="0" smtClean="0"/>
              <a:t>upravíme podle vlastností </a:t>
            </a:r>
            <a:endParaRPr lang="cs-CZ" sz="2000" dirty="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4860032" y="4087304"/>
            <a:ext cx="3044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řešíme kvadratickou rovnici</a:t>
            </a:r>
            <a:endParaRPr lang="cs-CZ" dirty="0"/>
          </a:p>
        </p:txBody>
      </p:sp>
      <p:sp>
        <p:nvSpPr>
          <p:cNvPr id="24" name="Šipka doleva 23"/>
          <p:cNvSpPr/>
          <p:nvPr/>
        </p:nvSpPr>
        <p:spPr>
          <a:xfrm>
            <a:off x="4000103" y="4220230"/>
            <a:ext cx="504056" cy="133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287300"/>
              </p:ext>
            </p:extLst>
          </p:nvPr>
        </p:nvGraphicFramePr>
        <p:xfrm>
          <a:off x="1763688" y="3251267"/>
          <a:ext cx="19431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Rovnice" r:id="rId6" imgW="1079280" imgH="457200" progId="Equation.3">
                  <p:embed/>
                </p:oleObj>
              </mc:Choice>
              <mc:Fallback>
                <p:oleObj name="Rovnice" r:id="rId6" imgW="10792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63688" y="3251267"/>
                        <a:ext cx="1943100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03122"/>
              </p:ext>
            </p:extLst>
          </p:nvPr>
        </p:nvGraphicFramePr>
        <p:xfrm>
          <a:off x="4888492" y="3609020"/>
          <a:ext cx="1665181" cy="360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Rovnice" r:id="rId8" imgW="939600" imgH="203040" progId="Equation.3">
                  <p:embed/>
                </p:oleObj>
              </mc:Choice>
              <mc:Fallback>
                <p:oleObj name="Rovnice" r:id="rId8" imgW="9396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88492" y="3609020"/>
                        <a:ext cx="1665181" cy="360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Obousměrná vodorovná šipka 25"/>
          <p:cNvSpPr/>
          <p:nvPr/>
        </p:nvSpPr>
        <p:spPr>
          <a:xfrm>
            <a:off x="4000103" y="3772448"/>
            <a:ext cx="504056" cy="115416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604548"/>
              </p:ext>
            </p:extLst>
          </p:nvPr>
        </p:nvGraphicFramePr>
        <p:xfrm>
          <a:off x="5651500" y="5300663"/>
          <a:ext cx="864716" cy="79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" name="Rovnice" r:id="rId10" imgW="495000" imgH="457200" progId="Equation.3">
                  <p:embed/>
                </p:oleObj>
              </mc:Choice>
              <mc:Fallback>
                <p:oleObj name="Rovnice" r:id="rId10" imgW="495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51500" y="5300663"/>
                        <a:ext cx="864716" cy="797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095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23" grpId="0"/>
      <p:bldP spid="24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  <a:r>
              <a:rPr lang="cs-CZ" dirty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příklad 3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15616" y="1988840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Vypočtěte rovnici </a:t>
            </a:r>
            <a:r>
              <a:rPr lang="cs-CZ" sz="2400" b="1" i="1" dirty="0"/>
              <a:t>  </a:t>
            </a:r>
            <a:r>
              <a:rPr lang="cs-CZ" sz="2400" b="1" i="1" dirty="0" smtClean="0"/>
              <a:t>  log</a:t>
            </a:r>
            <a:r>
              <a:rPr lang="cs-CZ" sz="2400" b="1" i="1" baseline="-25000" dirty="0" smtClean="0">
                <a:solidFill>
                  <a:srgbClr val="FF0000"/>
                </a:solidFill>
              </a:rPr>
              <a:t> </a:t>
            </a:r>
            <a:r>
              <a:rPr lang="cs-CZ" sz="2400" b="1" i="1" dirty="0" smtClean="0">
                <a:solidFill>
                  <a:srgbClr val="000099"/>
                </a:solidFill>
              </a:rPr>
              <a:t>(5x) +</a:t>
            </a:r>
            <a:r>
              <a:rPr lang="cs-CZ" sz="2400" b="1" i="1" dirty="0"/>
              <a:t> </a:t>
            </a:r>
            <a:r>
              <a:rPr lang="cs-CZ" sz="2400" b="1" i="1" dirty="0" smtClean="0"/>
              <a:t>log</a:t>
            </a:r>
            <a:r>
              <a:rPr lang="cs-CZ" sz="2400" b="1" i="1" baseline="-25000" dirty="0" smtClean="0">
                <a:solidFill>
                  <a:srgbClr val="FF0000"/>
                </a:solidFill>
              </a:rPr>
              <a:t> </a:t>
            </a:r>
            <a:r>
              <a:rPr lang="cs-CZ" sz="2400" b="1" i="1" dirty="0">
                <a:solidFill>
                  <a:srgbClr val="000099"/>
                </a:solidFill>
              </a:rPr>
              <a:t>(x - </a:t>
            </a:r>
            <a:r>
              <a:rPr lang="cs-CZ" sz="2400" b="1" i="1" dirty="0" smtClean="0">
                <a:solidFill>
                  <a:srgbClr val="000099"/>
                </a:solidFill>
              </a:rPr>
              <a:t>1) </a:t>
            </a:r>
            <a:r>
              <a:rPr lang="cs-CZ" sz="2400" b="1" i="1" baseline="30000" dirty="0" smtClean="0"/>
              <a:t> </a:t>
            </a:r>
            <a:r>
              <a:rPr lang="cs-CZ" sz="2400" b="1" i="1" dirty="0"/>
              <a:t>= </a:t>
            </a:r>
            <a:r>
              <a:rPr lang="cs-CZ" sz="2400" b="1" i="1" dirty="0" smtClean="0"/>
              <a:t>2</a:t>
            </a:r>
            <a:endParaRPr lang="cs-CZ" sz="2400" b="1" i="1" dirty="0"/>
          </a:p>
        </p:txBody>
      </p:sp>
      <p:sp>
        <p:nvSpPr>
          <p:cNvPr id="11" name="Obdélník 10"/>
          <p:cNvSpPr/>
          <p:nvPr/>
        </p:nvSpPr>
        <p:spPr>
          <a:xfrm>
            <a:off x="684772" y="2659395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</a:t>
            </a:r>
            <a:endParaRPr lang="cs-CZ" sz="2000" dirty="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319493"/>
              </p:ext>
            </p:extLst>
          </p:nvPr>
        </p:nvGraphicFramePr>
        <p:xfrm>
          <a:off x="3419872" y="4653136"/>
          <a:ext cx="864096" cy="796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Rovnice" r:id="rId4" imgW="495000" imgH="457200" progId="Equation.3">
                  <p:embed/>
                </p:oleObj>
              </mc:Choice>
              <mc:Fallback>
                <p:oleObj name="Rovnice" r:id="rId4" imgW="495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19872" y="4653136"/>
                        <a:ext cx="864096" cy="7966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élník 8"/>
          <p:cNvSpPr/>
          <p:nvPr/>
        </p:nvSpPr>
        <p:spPr>
          <a:xfrm>
            <a:off x="1721922" y="3059505"/>
            <a:ext cx="330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Podmínky x - </a:t>
            </a:r>
            <a:r>
              <a:rPr lang="cs-CZ" dirty="0" smtClean="0"/>
              <a:t>1 </a:t>
            </a:r>
            <a:r>
              <a:rPr lang="cs-CZ" dirty="0">
                <a:sym typeface="Symbol"/>
              </a:rPr>
              <a:t> </a:t>
            </a:r>
            <a:r>
              <a:rPr lang="cs-CZ" dirty="0" smtClean="0">
                <a:sym typeface="Symbol"/>
              </a:rPr>
              <a:t>0    x </a:t>
            </a:r>
            <a:r>
              <a:rPr lang="cs-CZ" dirty="0">
                <a:sym typeface="Symbol"/>
              </a:rPr>
              <a:t> </a:t>
            </a:r>
            <a:r>
              <a:rPr lang="cs-CZ" dirty="0" smtClean="0">
                <a:sym typeface="Symbol"/>
              </a:rPr>
              <a:t>0</a:t>
            </a:r>
          </a:p>
          <a:p>
            <a:pPr marL="0" indent="0" algn="ctr">
              <a:buNone/>
            </a:pPr>
            <a:r>
              <a:rPr lang="cs-CZ" dirty="0">
                <a:sym typeface="Symbol"/>
              </a:rPr>
              <a:t> </a:t>
            </a:r>
            <a:r>
              <a:rPr lang="cs-CZ" dirty="0" smtClean="0">
                <a:sym typeface="Symbol"/>
              </a:rPr>
              <a:t>         x  1</a:t>
            </a:r>
            <a:endParaRPr lang="cs-CZ" dirty="0">
              <a:sym typeface="Symbol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3275856" y="3782032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dirty="0" smtClean="0">
                <a:sym typeface="Symbol"/>
              </a:rPr>
              <a:t>x (1,)</a:t>
            </a:r>
            <a:endParaRPr lang="cs-CZ" dirty="0"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5701248" y="5049623"/>
                <a:ext cx="13847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=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𝟓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</m:t>
                      </m:r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248" y="5049623"/>
                <a:ext cx="1384738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441"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Šipka dolů 5"/>
          <p:cNvSpPr/>
          <p:nvPr/>
        </p:nvSpPr>
        <p:spPr>
          <a:xfrm>
            <a:off x="3707904" y="4151364"/>
            <a:ext cx="216024" cy="4197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4702597" y="5159298"/>
            <a:ext cx="64466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6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1" grpId="0"/>
      <p:bldP spid="29" grpId="0"/>
      <p:bldP spid="30" grpId="0"/>
      <p:bldP spid="6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63393" y="3290337"/>
            <a:ext cx="67102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000" kern="0" dirty="0" smtClean="0"/>
              <a:t>L(5) </a:t>
            </a:r>
            <a:r>
              <a:rPr lang="cs-CZ" sz="2000" kern="0" dirty="0"/>
              <a:t>= </a:t>
            </a:r>
            <a:r>
              <a:rPr lang="cs-CZ" sz="2000" b="1" i="1" dirty="0" smtClean="0"/>
              <a:t>log</a:t>
            </a:r>
            <a:r>
              <a:rPr lang="cs-CZ" sz="2000" b="1" i="1" baseline="-25000" dirty="0" smtClean="0">
                <a:solidFill>
                  <a:srgbClr val="FF0000"/>
                </a:solidFill>
              </a:rPr>
              <a:t> </a:t>
            </a:r>
            <a:r>
              <a:rPr lang="cs-CZ" sz="2000" b="1" i="1" dirty="0" smtClean="0">
                <a:solidFill>
                  <a:srgbClr val="000099"/>
                </a:solidFill>
              </a:rPr>
              <a:t>( 5 . 5) + </a:t>
            </a:r>
            <a:r>
              <a:rPr lang="cs-CZ" sz="2000" b="1" i="1" dirty="0" smtClean="0"/>
              <a:t>log</a:t>
            </a:r>
            <a:r>
              <a:rPr lang="cs-CZ" sz="2000" b="1" i="1" baseline="-25000" dirty="0" smtClean="0">
                <a:solidFill>
                  <a:srgbClr val="FF0000"/>
                </a:solidFill>
              </a:rPr>
              <a:t> </a:t>
            </a:r>
            <a:r>
              <a:rPr lang="cs-CZ" sz="2000" b="1" i="1" dirty="0" smtClean="0">
                <a:solidFill>
                  <a:srgbClr val="000099"/>
                </a:solidFill>
              </a:rPr>
              <a:t>( 5 </a:t>
            </a:r>
            <a:r>
              <a:rPr lang="cs-CZ" sz="2000" b="1" i="1" dirty="0">
                <a:solidFill>
                  <a:srgbClr val="000099"/>
                </a:solidFill>
              </a:rPr>
              <a:t>- </a:t>
            </a:r>
            <a:r>
              <a:rPr lang="cs-CZ" sz="2000" b="1" i="1" dirty="0" smtClean="0">
                <a:solidFill>
                  <a:srgbClr val="000099"/>
                </a:solidFill>
              </a:rPr>
              <a:t>1) </a:t>
            </a:r>
            <a:r>
              <a:rPr lang="cs-CZ" sz="2000" b="1" i="1" dirty="0" smtClean="0"/>
              <a:t>= </a:t>
            </a:r>
            <a:r>
              <a:rPr lang="cs-CZ" sz="2000" b="1" i="1" dirty="0"/>
              <a:t>log</a:t>
            </a:r>
            <a:r>
              <a:rPr lang="cs-CZ" sz="2000" b="1" i="1" baseline="-25000" dirty="0">
                <a:solidFill>
                  <a:srgbClr val="FF0000"/>
                </a:solidFill>
              </a:rPr>
              <a:t> </a:t>
            </a:r>
            <a:r>
              <a:rPr lang="cs-CZ" sz="2000" b="1" i="1" dirty="0">
                <a:solidFill>
                  <a:srgbClr val="000099"/>
                </a:solidFill>
              </a:rPr>
              <a:t> </a:t>
            </a:r>
            <a:r>
              <a:rPr lang="cs-CZ" sz="2000" b="1" i="1" dirty="0" smtClean="0">
                <a:solidFill>
                  <a:srgbClr val="000099"/>
                </a:solidFill>
              </a:rPr>
              <a:t>25  </a:t>
            </a:r>
            <a:r>
              <a:rPr lang="cs-CZ" sz="2000" b="1" i="1" dirty="0">
                <a:solidFill>
                  <a:srgbClr val="000099"/>
                </a:solidFill>
              </a:rPr>
              <a:t>+ </a:t>
            </a:r>
            <a:r>
              <a:rPr lang="cs-CZ" sz="2000" b="1" i="1" dirty="0"/>
              <a:t>log</a:t>
            </a:r>
            <a:r>
              <a:rPr lang="cs-CZ" sz="2000" b="1" i="1" baseline="-25000" dirty="0">
                <a:solidFill>
                  <a:srgbClr val="FF0000"/>
                </a:solidFill>
              </a:rPr>
              <a:t> </a:t>
            </a:r>
            <a:r>
              <a:rPr lang="cs-CZ" sz="2000" b="1" i="1" dirty="0" smtClean="0">
                <a:solidFill>
                  <a:srgbClr val="000099"/>
                </a:solidFill>
              </a:rPr>
              <a:t> 4 =  </a:t>
            </a:r>
          </a:p>
          <a:p>
            <a:pPr>
              <a:lnSpc>
                <a:spcPct val="200000"/>
              </a:lnSpc>
            </a:pPr>
            <a:r>
              <a:rPr lang="cs-CZ" sz="2000" b="1" i="1" dirty="0">
                <a:solidFill>
                  <a:srgbClr val="000099"/>
                </a:solidFill>
              </a:rPr>
              <a:t>	</a:t>
            </a:r>
            <a:r>
              <a:rPr lang="cs-CZ" sz="2000" b="1" i="1" dirty="0" smtClean="0">
                <a:solidFill>
                  <a:srgbClr val="000099"/>
                </a:solidFill>
              </a:rPr>
              <a:t>= </a:t>
            </a:r>
            <a:r>
              <a:rPr lang="cs-CZ" sz="2000" b="1" i="1" dirty="0" smtClean="0"/>
              <a:t>log</a:t>
            </a:r>
            <a:r>
              <a:rPr lang="cs-CZ" sz="2000" b="1" i="1" dirty="0" smtClean="0">
                <a:solidFill>
                  <a:srgbClr val="000099"/>
                </a:solidFill>
              </a:rPr>
              <a:t> 25.4 =</a:t>
            </a:r>
          </a:p>
          <a:p>
            <a:pPr>
              <a:lnSpc>
                <a:spcPct val="200000"/>
              </a:lnSpc>
            </a:pPr>
            <a:r>
              <a:rPr lang="cs-CZ" sz="2000" b="1" i="1" dirty="0">
                <a:solidFill>
                  <a:srgbClr val="000099"/>
                </a:solidFill>
              </a:rPr>
              <a:t>	</a:t>
            </a:r>
            <a:r>
              <a:rPr lang="cs-CZ" sz="2000" b="1" i="1" dirty="0" smtClean="0">
                <a:solidFill>
                  <a:srgbClr val="000099"/>
                </a:solidFill>
              </a:rPr>
              <a:t>= </a:t>
            </a:r>
            <a:r>
              <a:rPr lang="cs-CZ" sz="2000" b="1" i="1" dirty="0" smtClean="0"/>
              <a:t>log 100 = log 10</a:t>
            </a:r>
            <a:r>
              <a:rPr lang="cs-CZ" sz="2000" b="1" i="1" baseline="30000" dirty="0" smtClean="0"/>
              <a:t>2 </a:t>
            </a:r>
            <a:r>
              <a:rPr lang="cs-CZ" sz="2000" dirty="0" smtClean="0"/>
              <a:t>= 2</a:t>
            </a:r>
            <a:endParaRPr lang="cs-CZ" sz="2000" kern="0" dirty="0" smtClean="0"/>
          </a:p>
          <a:p>
            <a:pPr>
              <a:lnSpc>
                <a:spcPct val="200000"/>
              </a:lnSpc>
            </a:pPr>
            <a:r>
              <a:rPr lang="cs-CZ" sz="2000" kern="0" dirty="0" smtClean="0"/>
              <a:t>P(5) </a:t>
            </a:r>
            <a:r>
              <a:rPr lang="cs-CZ" sz="2000" kern="0" dirty="0"/>
              <a:t>= </a:t>
            </a:r>
            <a:r>
              <a:rPr lang="cs-CZ" sz="2000" kern="0" dirty="0" smtClean="0"/>
              <a:t>2</a:t>
            </a:r>
            <a:r>
              <a:rPr lang="cs-CZ" sz="2000" dirty="0" smtClean="0"/>
              <a:t>				</a:t>
            </a:r>
            <a:r>
              <a:rPr lang="cs-CZ" sz="2000" kern="0" dirty="0" smtClean="0"/>
              <a:t>L </a:t>
            </a:r>
            <a:r>
              <a:rPr lang="cs-CZ" sz="2000" kern="0" dirty="0"/>
              <a:t>= P  </a:t>
            </a:r>
            <a:r>
              <a:rPr lang="cs-CZ" sz="2000" kern="0" dirty="0" smtClean="0"/>
              <a:t>  </a:t>
            </a:r>
            <a:endParaRPr lang="cs-CZ" sz="2000" kern="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  <a:r>
              <a:rPr lang="cs-CZ" dirty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příklad 3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15616" y="1988840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rovnice </a:t>
            </a:r>
            <a:r>
              <a:rPr lang="cs-CZ" sz="2400" b="1" i="1" dirty="0"/>
              <a:t>  </a:t>
            </a:r>
            <a:r>
              <a:rPr lang="cs-CZ" sz="2400" b="1" i="1" dirty="0" smtClean="0"/>
              <a:t>  log</a:t>
            </a:r>
            <a:r>
              <a:rPr lang="cs-CZ" sz="2400" b="1" i="1" baseline="-25000" dirty="0" smtClean="0">
                <a:solidFill>
                  <a:srgbClr val="FF0000"/>
                </a:solidFill>
              </a:rPr>
              <a:t> </a:t>
            </a:r>
            <a:r>
              <a:rPr lang="cs-CZ" sz="2400" b="1" i="1" dirty="0" smtClean="0">
                <a:solidFill>
                  <a:srgbClr val="000099"/>
                </a:solidFill>
              </a:rPr>
              <a:t>(5x) +</a:t>
            </a:r>
            <a:r>
              <a:rPr lang="cs-CZ" sz="2400" b="1" i="1" dirty="0"/>
              <a:t> </a:t>
            </a:r>
            <a:r>
              <a:rPr lang="cs-CZ" sz="2400" b="1" i="1" dirty="0" smtClean="0"/>
              <a:t>log</a:t>
            </a:r>
            <a:r>
              <a:rPr lang="cs-CZ" sz="2400" b="1" i="1" baseline="-25000" dirty="0" smtClean="0">
                <a:solidFill>
                  <a:srgbClr val="FF0000"/>
                </a:solidFill>
              </a:rPr>
              <a:t> </a:t>
            </a:r>
            <a:r>
              <a:rPr lang="cs-CZ" sz="2400" b="1" i="1" dirty="0">
                <a:solidFill>
                  <a:srgbClr val="000099"/>
                </a:solidFill>
              </a:rPr>
              <a:t>(x - </a:t>
            </a:r>
            <a:r>
              <a:rPr lang="cs-CZ" sz="2400" b="1" i="1" dirty="0" smtClean="0">
                <a:solidFill>
                  <a:srgbClr val="000099"/>
                </a:solidFill>
              </a:rPr>
              <a:t>1) </a:t>
            </a:r>
            <a:r>
              <a:rPr lang="cs-CZ" sz="2400" b="1" i="1" baseline="30000" dirty="0" smtClean="0"/>
              <a:t> </a:t>
            </a:r>
            <a:r>
              <a:rPr lang="cs-CZ" sz="2400" b="1" i="1" dirty="0"/>
              <a:t>= </a:t>
            </a:r>
            <a:r>
              <a:rPr lang="cs-CZ" sz="2400" b="1" i="1" dirty="0" smtClean="0"/>
              <a:t>2</a:t>
            </a:r>
            <a:endParaRPr lang="cs-CZ" sz="2400" b="1" i="1" dirty="0"/>
          </a:p>
        </p:txBody>
      </p:sp>
      <p:sp>
        <p:nvSpPr>
          <p:cNvPr id="11" name="Obdélník 10"/>
          <p:cNvSpPr/>
          <p:nvPr/>
        </p:nvSpPr>
        <p:spPr>
          <a:xfrm>
            <a:off x="684772" y="2659395"/>
            <a:ext cx="13115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Zkouška:</a:t>
            </a:r>
            <a:endParaRPr lang="cs-CZ" sz="2000" dirty="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3059832" y="2661345"/>
                <a:ext cx="13847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=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𝟓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</m:t>
                      </m:r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661345"/>
                <a:ext cx="138473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441" b="-2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Šipka doprava 11"/>
          <p:cNvSpPr/>
          <p:nvPr/>
        </p:nvSpPr>
        <p:spPr>
          <a:xfrm>
            <a:off x="3943631" y="5433290"/>
            <a:ext cx="64466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89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1" grpId="0"/>
      <p:bldP spid="30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>
                <a:hlinkClick r:id="rId2"/>
              </a:rPr>
              <a:t>http://</a:t>
            </a:r>
            <a:r>
              <a:rPr lang="it-IT" sz="1800" i="1" dirty="0" smtClean="0">
                <a:hlinkClick r:id="rId2"/>
              </a:rPr>
              <a:t>www.ucebnice.krynicky.cz/Matematika</a:t>
            </a:r>
            <a:endParaRPr lang="cs-CZ" sz="1800" i="1" dirty="0" smtClean="0"/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11378</TotalTime>
  <Words>377</Words>
  <Application>Microsoft Office PowerPoint</Application>
  <PresentationFormat>Předvádění na obrazovce (4:3)</PresentationFormat>
  <Paragraphs>81</Paragraphs>
  <Slides>9</Slides>
  <Notes>7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Diseño predeterminado</vt:lpstr>
      <vt:lpstr>Rovnice</vt:lpstr>
      <vt:lpstr>Funkce 1   </vt:lpstr>
      <vt:lpstr>Co je logaritmická rovnice?</vt:lpstr>
      <vt:lpstr>Řešení logaritmické rovnice </vt:lpstr>
      <vt:lpstr>Řešení rovnice – příklad 1</vt:lpstr>
      <vt:lpstr>Řešení rovnice - příklad 2</vt:lpstr>
      <vt:lpstr>Řešení rovnice - příklad 3</vt:lpstr>
      <vt:lpstr>Řešení rovnice - příklad 3</vt:lpstr>
      <vt:lpstr>Řešení rovnice - příklad 3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Mariajose;SŠ-COPTKM</dc:creator>
  <cp:lastModifiedBy>kacerova</cp:lastModifiedBy>
  <cp:revision>764</cp:revision>
  <dcterms:created xsi:type="dcterms:W3CDTF">2010-05-23T14:28:12Z</dcterms:created>
  <dcterms:modified xsi:type="dcterms:W3CDTF">2013-11-19T22:01:27Z</dcterms:modified>
</cp:coreProperties>
</file>