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289" r:id="rId4"/>
    <p:sldId id="288" r:id="rId5"/>
    <p:sldId id="269" r:id="rId6"/>
    <p:sldId id="290" r:id="rId7"/>
    <p:sldId id="283" r:id="rId8"/>
    <p:sldId id="291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0099"/>
    <a:srgbClr val="0C788E"/>
    <a:srgbClr val="3366FF"/>
    <a:srgbClr val="FF00FF"/>
    <a:srgbClr val="422C16"/>
    <a:srgbClr val="025198"/>
    <a:srgbClr val="1C1C1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00" autoAdjust="0"/>
    <p:restoredTop sz="94652" autoAdjust="0"/>
  </p:normalViewPr>
  <p:slideViewPr>
    <p:cSldViewPr>
      <p:cViewPr varScale="1">
        <p:scale>
          <a:sx n="83" d="100"/>
          <a:sy n="83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392612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   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Vlastnosti logaritmů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VY_32_INOVACE_FCE1_16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Věty o logaritmech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781298" y="1988840"/>
                <a:ext cx="7173963" cy="40570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400" dirty="0" smtClean="0">
                    <a:solidFill>
                      <a:srgbClr val="000099"/>
                    </a:solidFill>
                  </a:rPr>
                  <a:t>Nechť a</a:t>
                </a:r>
                <a:r>
                  <a:rPr lang="cs-CZ" sz="2400" dirty="0" smtClean="0">
                    <a:solidFill>
                      <a:srgbClr val="000099"/>
                    </a:solidFill>
                    <a:sym typeface="Symbol"/>
                  </a:rPr>
                  <a:t>0 </a:t>
                </a:r>
                <a:r>
                  <a:rPr lang="cs-CZ" sz="2400" dirty="0">
                    <a:solidFill>
                      <a:srgbClr val="000099"/>
                    </a:solidFill>
                    <a:sym typeface="Symbol"/>
                  </a:rPr>
                  <a:t> a</a:t>
                </a:r>
                <a:r>
                  <a:rPr lang="cs-CZ" sz="2400" dirty="0" smtClean="0">
                    <a:solidFill>
                      <a:srgbClr val="000099"/>
                    </a:solidFill>
                    <a:sym typeface="Symbol"/>
                  </a:rPr>
                  <a:t>1 a x, y (0;) pak platí</a:t>
                </a:r>
                <a:endParaRPr lang="cs-CZ" sz="2400" dirty="0" smtClean="0"/>
              </a:p>
              <a:p>
                <a:pPr marL="900113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cs-CZ" sz="2400" i="1" dirty="0" smtClean="0"/>
                  <a:t>log</a:t>
                </a:r>
                <a:r>
                  <a:rPr lang="cs-CZ" sz="2400" i="1" baseline="-25000" dirty="0" smtClean="0"/>
                  <a:t>a</a:t>
                </a:r>
                <a:r>
                  <a:rPr lang="cs-CZ" sz="2400" i="1" dirty="0"/>
                  <a:t> (x . y) = log</a:t>
                </a:r>
                <a:r>
                  <a:rPr lang="cs-CZ" sz="2400" i="1" baseline="-25000" dirty="0"/>
                  <a:t>a</a:t>
                </a:r>
                <a:r>
                  <a:rPr lang="cs-CZ" sz="2400" i="1" dirty="0"/>
                  <a:t> x + loga y</a:t>
                </a:r>
                <a:r>
                  <a:rPr lang="cs-CZ" sz="2400" dirty="0"/>
                  <a:t> </a:t>
                </a:r>
                <a:endParaRPr lang="cs-CZ" sz="2400" dirty="0" smtClean="0"/>
              </a:p>
              <a:p>
                <a:pPr marL="900113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cs-CZ" sz="2400" i="1" dirty="0" smtClean="0"/>
                  <a:t>log</a:t>
                </a:r>
                <a:r>
                  <a:rPr lang="cs-CZ" sz="2400" i="1" baseline="-25000" dirty="0" smtClean="0"/>
                  <a:t>a</a:t>
                </a:r>
                <a:r>
                  <a:rPr lang="cs-CZ" sz="2400" i="1" dirty="0"/>
                  <a:t>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cs-CZ" sz="2400" i="1" dirty="0"/>
                  <a:t> = log</a:t>
                </a:r>
                <a:r>
                  <a:rPr lang="cs-CZ" sz="2400" i="1" baseline="-25000" dirty="0"/>
                  <a:t>a</a:t>
                </a:r>
                <a:r>
                  <a:rPr lang="cs-CZ" sz="2400" i="1" dirty="0"/>
                  <a:t> x − log</a:t>
                </a:r>
                <a:r>
                  <a:rPr lang="cs-CZ" sz="2400" i="1" baseline="-25000" dirty="0"/>
                  <a:t>a</a:t>
                </a:r>
                <a:r>
                  <a:rPr lang="cs-CZ" sz="2400" i="1" dirty="0"/>
                  <a:t> x</a:t>
                </a:r>
                <a:r>
                  <a:rPr lang="cs-CZ" sz="2400" dirty="0"/>
                  <a:t> </a:t>
                </a:r>
                <a:endParaRPr lang="cs-CZ" sz="2400" dirty="0" smtClean="0"/>
              </a:p>
              <a:p>
                <a:pPr marL="900113" lvl="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cs-CZ" sz="2400" i="1" dirty="0" smtClean="0"/>
                  <a:t>log</a:t>
                </a:r>
                <a:r>
                  <a:rPr lang="cs-CZ" sz="2400" i="1" baseline="-25000" dirty="0" smtClean="0"/>
                  <a:t>a</a:t>
                </a:r>
                <a:r>
                  <a:rPr lang="cs-CZ" sz="2400" i="1" dirty="0"/>
                  <a:t> </a:t>
                </a:r>
                <a:r>
                  <a:rPr lang="cs-CZ" sz="2400" i="1" dirty="0" err="1"/>
                  <a:t>x</a:t>
                </a:r>
                <a:r>
                  <a:rPr lang="cs-CZ" sz="2400" i="1" baseline="30000" dirty="0" err="1"/>
                  <a:t>y</a:t>
                </a:r>
                <a:r>
                  <a:rPr lang="cs-CZ" sz="2400" i="1" dirty="0"/>
                  <a:t> = y . </a:t>
                </a:r>
                <a:r>
                  <a:rPr lang="cs-CZ" sz="2400" i="1" dirty="0" smtClean="0"/>
                  <a:t>log</a:t>
                </a:r>
                <a:r>
                  <a:rPr lang="cs-CZ" sz="2400" i="1" baseline="-25000" dirty="0" smtClean="0"/>
                  <a:t>a</a:t>
                </a:r>
                <a:r>
                  <a:rPr lang="cs-CZ" sz="2400" i="1" dirty="0" smtClean="0"/>
                  <a:t> x</a:t>
                </a:r>
                <a:endParaRPr lang="cs-CZ" sz="2400" dirty="0" smtClean="0"/>
              </a:p>
              <a:p>
                <a:pPr marL="900113" lvl="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cs-CZ" sz="2400" i="1" dirty="0" smtClean="0"/>
                  <a:t>log</a:t>
                </a:r>
                <a:r>
                  <a:rPr lang="cs-CZ" sz="2400" i="1" baseline="-25000" dirty="0" smtClean="0"/>
                  <a:t>a</a:t>
                </a:r>
                <a:r>
                  <a:rPr lang="cs-CZ" sz="2400" i="1" dirty="0"/>
                  <a:t> 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cs-CZ" sz="24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sz="2400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cs-CZ" sz="24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cs-CZ" sz="2400" i="1" dirty="0"/>
                  <a:t> 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cs-CZ" sz="2400" i="1" dirty="0"/>
                  <a:t> .  log</a:t>
                </a:r>
                <a:r>
                  <a:rPr lang="cs-CZ" sz="2400" i="1" baseline="-25000" dirty="0"/>
                  <a:t>a</a:t>
                </a:r>
                <a:r>
                  <a:rPr lang="cs-CZ" sz="2400" i="1" dirty="0"/>
                  <a:t> </a:t>
                </a:r>
                <a:r>
                  <a:rPr lang="cs-CZ" sz="2400" i="1" dirty="0" smtClean="0"/>
                  <a:t>x</a:t>
                </a:r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98" y="1988840"/>
                <a:ext cx="7173963" cy="4057008"/>
              </a:xfrm>
              <a:prstGeom prst="rect">
                <a:avLst/>
              </a:prstGeom>
              <a:blipFill rotWithShape="1">
                <a:blip r:embed="rId3"/>
                <a:stretch>
                  <a:fillRect t="-12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578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Logaritmus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součinu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44907"/>
            <a:ext cx="8100392" cy="3400344"/>
          </a:xfrm>
        </p:spPr>
        <p:txBody>
          <a:bodyPr/>
          <a:lstStyle/>
          <a:p>
            <a:pPr marL="0" lvl="0" indent="0" algn="ctr">
              <a:buNone/>
            </a:pPr>
            <a:r>
              <a:rPr lang="cs-CZ" sz="2800" i="1" dirty="0" smtClean="0"/>
              <a:t>log</a:t>
            </a:r>
            <a:r>
              <a:rPr lang="cs-CZ" sz="2800" i="1" baseline="-25000" dirty="0" smtClean="0">
                <a:solidFill>
                  <a:srgbClr val="FF0000"/>
                </a:solidFill>
              </a:rPr>
              <a:t>a</a:t>
            </a:r>
            <a:r>
              <a:rPr lang="cs-CZ" sz="2800" i="1" dirty="0"/>
              <a:t> (</a:t>
            </a:r>
            <a:r>
              <a:rPr lang="cs-CZ" sz="2800" i="1" dirty="0">
                <a:solidFill>
                  <a:srgbClr val="3366FF"/>
                </a:solidFill>
              </a:rPr>
              <a:t>x</a:t>
            </a:r>
            <a:r>
              <a:rPr lang="cs-CZ" sz="2800" i="1" dirty="0"/>
              <a:t> . </a:t>
            </a:r>
            <a:r>
              <a:rPr lang="cs-CZ" sz="2800" i="1" dirty="0">
                <a:solidFill>
                  <a:srgbClr val="000099"/>
                </a:solidFill>
              </a:rPr>
              <a:t>y</a:t>
            </a:r>
            <a:r>
              <a:rPr lang="cs-CZ" sz="2800" i="1" dirty="0"/>
              <a:t>) = log</a:t>
            </a:r>
            <a:r>
              <a:rPr lang="cs-CZ" sz="2800" i="1" baseline="-25000" dirty="0">
                <a:solidFill>
                  <a:srgbClr val="FF0000"/>
                </a:solidFill>
              </a:rPr>
              <a:t>a</a:t>
            </a:r>
            <a:r>
              <a:rPr lang="cs-CZ" sz="2800" i="1" dirty="0"/>
              <a:t> </a:t>
            </a:r>
            <a:r>
              <a:rPr lang="cs-CZ" sz="2800" i="1" dirty="0">
                <a:solidFill>
                  <a:srgbClr val="3366FF"/>
                </a:solidFill>
              </a:rPr>
              <a:t>x </a:t>
            </a:r>
            <a:r>
              <a:rPr lang="cs-CZ" sz="2800" i="1" dirty="0"/>
              <a:t>+ log</a:t>
            </a:r>
            <a:r>
              <a:rPr lang="cs-CZ" sz="2800" i="1" baseline="-25000" dirty="0">
                <a:solidFill>
                  <a:srgbClr val="FF0000"/>
                </a:solidFill>
              </a:rPr>
              <a:t>a</a:t>
            </a:r>
            <a:r>
              <a:rPr lang="cs-CZ" sz="2800" i="1" dirty="0"/>
              <a:t> </a:t>
            </a:r>
            <a:r>
              <a:rPr lang="cs-CZ" sz="2800" i="1" dirty="0">
                <a:solidFill>
                  <a:srgbClr val="000099"/>
                </a:solidFill>
              </a:rPr>
              <a:t>y</a:t>
            </a:r>
            <a:r>
              <a:rPr lang="cs-CZ" sz="2800" dirty="0">
                <a:solidFill>
                  <a:srgbClr val="000099"/>
                </a:solidFill>
              </a:rPr>
              <a:t> </a:t>
            </a:r>
            <a:endParaRPr lang="cs-CZ" sz="2800" dirty="0" smtClean="0">
              <a:solidFill>
                <a:srgbClr val="000099"/>
              </a:solidFill>
            </a:endParaRPr>
          </a:p>
          <a:p>
            <a:pPr marL="0" lvl="0" indent="0">
              <a:buNone/>
            </a:pPr>
            <a:r>
              <a:rPr lang="cs-CZ" sz="2800" dirty="0" smtClean="0"/>
              <a:t>(„</a:t>
            </a:r>
            <a:r>
              <a:rPr lang="cs-CZ" sz="2800" dirty="0"/>
              <a:t>Logaritmus součinu se rovná součtu logaritmů“)</a:t>
            </a:r>
          </a:p>
          <a:p>
            <a:pPr marL="0" indent="0">
              <a:buNone/>
            </a:pP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</a:p>
          <a:p>
            <a:pPr marL="0" indent="0">
              <a:buNone/>
            </a:pPr>
            <a:r>
              <a:rPr lang="cs-CZ" sz="2400" b="1" i="1" dirty="0" smtClean="0"/>
              <a:t>např</a:t>
            </a:r>
            <a:r>
              <a:rPr lang="cs-CZ" sz="2400" b="1" i="1" dirty="0"/>
              <a:t>.</a:t>
            </a:r>
            <a:endParaRPr lang="cs-CZ" sz="2400" b="1" i="1" dirty="0" smtClean="0"/>
          </a:p>
          <a:p>
            <a:pPr marL="0" lvl="0" indent="0" algn="ctr">
              <a:buNone/>
            </a:pPr>
            <a:r>
              <a:rPr lang="cs-CZ" sz="2800" i="1" dirty="0" smtClean="0"/>
              <a:t>log</a:t>
            </a:r>
            <a:r>
              <a:rPr lang="cs-CZ" sz="2800" i="1" baseline="-25000" dirty="0" smtClean="0">
                <a:solidFill>
                  <a:srgbClr val="FF0000"/>
                </a:solidFill>
              </a:rPr>
              <a:t>5</a:t>
            </a:r>
            <a:r>
              <a:rPr lang="cs-CZ" sz="2800" i="1" dirty="0"/>
              <a:t> </a:t>
            </a:r>
            <a:r>
              <a:rPr lang="cs-CZ" sz="2800" i="1" dirty="0" smtClean="0"/>
              <a:t>(</a:t>
            </a:r>
            <a:r>
              <a:rPr lang="cs-CZ" sz="2800" i="1" dirty="0" smtClean="0">
                <a:solidFill>
                  <a:srgbClr val="3366FF"/>
                </a:solidFill>
              </a:rPr>
              <a:t>5</a:t>
            </a:r>
            <a:r>
              <a:rPr lang="cs-CZ" sz="2800" i="1" dirty="0"/>
              <a:t> . </a:t>
            </a:r>
            <a:r>
              <a:rPr lang="cs-CZ" sz="2800" i="1" dirty="0">
                <a:solidFill>
                  <a:srgbClr val="000099"/>
                </a:solidFill>
              </a:rPr>
              <a:t>z</a:t>
            </a:r>
            <a:r>
              <a:rPr lang="cs-CZ" sz="2800" i="1" dirty="0" smtClean="0"/>
              <a:t>)</a:t>
            </a:r>
            <a:r>
              <a:rPr lang="cs-CZ" sz="2800" i="1" dirty="0"/>
              <a:t> = </a:t>
            </a:r>
            <a:r>
              <a:rPr lang="cs-CZ" sz="2800" i="1" dirty="0" smtClean="0"/>
              <a:t>log</a:t>
            </a:r>
            <a:r>
              <a:rPr lang="cs-CZ" sz="2800" i="1" baseline="-25000" dirty="0" smtClean="0">
                <a:solidFill>
                  <a:srgbClr val="FF0000"/>
                </a:solidFill>
              </a:rPr>
              <a:t>5</a:t>
            </a:r>
            <a:r>
              <a:rPr lang="cs-CZ" sz="2800" i="1" dirty="0"/>
              <a:t> </a:t>
            </a:r>
            <a:r>
              <a:rPr lang="cs-CZ" sz="2800" i="1" dirty="0" smtClean="0">
                <a:solidFill>
                  <a:srgbClr val="3366FF"/>
                </a:solidFill>
              </a:rPr>
              <a:t>5</a:t>
            </a:r>
            <a:r>
              <a:rPr lang="cs-CZ" sz="2800" i="1" dirty="0">
                <a:solidFill>
                  <a:srgbClr val="3366FF"/>
                </a:solidFill>
              </a:rPr>
              <a:t> </a:t>
            </a:r>
            <a:r>
              <a:rPr lang="cs-CZ" sz="2800" i="1" dirty="0"/>
              <a:t>+ </a:t>
            </a:r>
            <a:r>
              <a:rPr lang="cs-CZ" sz="2800" i="1" dirty="0" smtClean="0"/>
              <a:t>log</a:t>
            </a:r>
            <a:r>
              <a:rPr lang="cs-CZ" sz="2800" i="1" baseline="-25000" dirty="0" smtClean="0">
                <a:solidFill>
                  <a:srgbClr val="FF0000"/>
                </a:solidFill>
              </a:rPr>
              <a:t>5</a:t>
            </a:r>
            <a:r>
              <a:rPr lang="cs-CZ" sz="2800" i="1" dirty="0"/>
              <a:t> </a:t>
            </a:r>
            <a:r>
              <a:rPr lang="cs-CZ" sz="2800" i="1" dirty="0" smtClean="0">
                <a:solidFill>
                  <a:srgbClr val="000099"/>
                </a:solidFill>
              </a:rPr>
              <a:t>z</a:t>
            </a:r>
            <a:r>
              <a:rPr lang="cs-CZ" sz="2800" dirty="0" smtClean="0">
                <a:solidFill>
                  <a:srgbClr val="000099"/>
                </a:solidFill>
              </a:rPr>
              <a:t> = </a:t>
            </a:r>
            <a:r>
              <a:rPr lang="cs-CZ" sz="2800" dirty="0" smtClean="0"/>
              <a:t>1</a:t>
            </a:r>
            <a:r>
              <a:rPr lang="cs-CZ" sz="2800" dirty="0" smtClean="0">
                <a:solidFill>
                  <a:srgbClr val="000099"/>
                </a:solidFill>
              </a:rPr>
              <a:t> +</a:t>
            </a:r>
            <a:r>
              <a:rPr lang="cs-CZ" sz="2800" i="1" dirty="0"/>
              <a:t> log</a:t>
            </a:r>
            <a:r>
              <a:rPr lang="cs-CZ" sz="2800" i="1" baseline="-25000" dirty="0">
                <a:solidFill>
                  <a:srgbClr val="FF0000"/>
                </a:solidFill>
              </a:rPr>
              <a:t>5</a:t>
            </a:r>
            <a:r>
              <a:rPr lang="cs-CZ" sz="2800" i="1" dirty="0"/>
              <a:t> </a:t>
            </a:r>
            <a:r>
              <a:rPr lang="cs-CZ" sz="2800" i="1" dirty="0">
                <a:solidFill>
                  <a:srgbClr val="000099"/>
                </a:solidFill>
              </a:rPr>
              <a:t>z</a:t>
            </a:r>
            <a:endParaRPr lang="cs-CZ" sz="2800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2800" b="1" i="1" dirty="0"/>
              <a:t> </a:t>
            </a:r>
            <a:endParaRPr lang="cs-CZ" sz="2400" b="1" i="1" dirty="0" smtClean="0">
              <a:sym typeface="Symbol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619672" y="5341278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418160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Logaritmus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podílu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4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3568" y="2144907"/>
                <a:ext cx="8100392" cy="3400344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cs-CZ" sz="2800" i="1" dirty="0" smtClean="0"/>
                  <a:t>log</a:t>
                </a:r>
                <a:r>
                  <a:rPr lang="cs-CZ" sz="2800" i="1" baseline="-25000" dirty="0">
                    <a:solidFill>
                      <a:srgbClr val="FF0000"/>
                    </a:solidFill>
                  </a:rPr>
                  <a:t>a</a:t>
                </a:r>
                <a:r>
                  <a:rPr lang="cs-CZ" sz="2800" i="1" dirty="0"/>
                  <a:t> </a:t>
                </a: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i="1" smtClean="0">
                            <a:solidFill>
                              <a:srgbClr val="0C788E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cs-CZ" sz="280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cs-CZ" sz="2800" i="1" dirty="0"/>
                  <a:t> </a:t>
                </a:r>
                <a:r>
                  <a:rPr lang="cs-CZ" sz="2800" i="1" dirty="0" smtClean="0"/>
                  <a:t>=</a:t>
                </a:r>
                <a:r>
                  <a:rPr lang="cs-CZ" sz="2800" i="1" dirty="0"/>
                  <a:t> log</a:t>
                </a:r>
                <a:r>
                  <a:rPr lang="cs-CZ" sz="2800" i="1" baseline="-25000" dirty="0">
                    <a:solidFill>
                      <a:srgbClr val="FF0000"/>
                    </a:solidFill>
                  </a:rPr>
                  <a:t>a</a:t>
                </a:r>
                <a:r>
                  <a:rPr lang="cs-CZ" sz="2800" i="1" dirty="0">
                    <a:solidFill>
                      <a:srgbClr val="FF0000"/>
                    </a:solidFill>
                  </a:rPr>
                  <a:t> </a:t>
                </a:r>
                <a:r>
                  <a:rPr lang="cs-CZ" sz="2800" i="1" dirty="0">
                    <a:solidFill>
                      <a:srgbClr val="0C788E"/>
                    </a:solidFill>
                  </a:rPr>
                  <a:t>x</a:t>
                </a:r>
                <a:r>
                  <a:rPr lang="cs-CZ" sz="2800" i="1" dirty="0"/>
                  <a:t> − log</a:t>
                </a:r>
                <a:r>
                  <a:rPr lang="cs-CZ" sz="2800" i="1" baseline="-25000" dirty="0">
                    <a:solidFill>
                      <a:srgbClr val="FF0000"/>
                    </a:solidFill>
                  </a:rPr>
                  <a:t>a</a:t>
                </a:r>
                <a:r>
                  <a:rPr lang="cs-CZ" sz="2800" i="1" dirty="0"/>
                  <a:t> </a:t>
                </a:r>
                <a:r>
                  <a:rPr lang="cs-CZ" sz="2800" i="1" dirty="0">
                    <a:solidFill>
                      <a:srgbClr val="000099"/>
                    </a:solidFill>
                  </a:rPr>
                  <a:t>x</a:t>
                </a:r>
                <a:r>
                  <a:rPr lang="cs-CZ" sz="2800" dirty="0">
                    <a:solidFill>
                      <a:srgbClr val="000099"/>
                    </a:solidFill>
                  </a:rPr>
                  <a:t> </a:t>
                </a:r>
                <a:r>
                  <a:rPr lang="cs-CZ" sz="2800" dirty="0"/>
                  <a:t>   </a:t>
                </a:r>
                <a:endParaRPr lang="cs-CZ" sz="2800" dirty="0" smtClean="0"/>
              </a:p>
              <a:p>
                <a:pPr marL="0" indent="0" algn="ctr">
                  <a:buNone/>
                </a:pPr>
                <a:r>
                  <a:rPr lang="cs-CZ" sz="2800" dirty="0" smtClean="0"/>
                  <a:t>„</a:t>
                </a:r>
                <a:r>
                  <a:rPr lang="cs-CZ" sz="2800" dirty="0"/>
                  <a:t>Logaritmus podílu se rovná rozdílu logaritmů</a:t>
                </a:r>
                <a:r>
                  <a:rPr lang="cs-CZ" sz="2800" dirty="0" smtClean="0"/>
                  <a:t>“</a:t>
                </a:r>
                <a:endParaRPr lang="cs-CZ" sz="2800" dirty="0"/>
              </a:p>
              <a:p>
                <a:pPr marL="0" indent="0" algn="ctr">
                  <a:buNone/>
                </a:pPr>
                <a:endParaRPr lang="cs-CZ" sz="2400" b="1" i="1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cs-CZ" sz="2800" i="1" dirty="0" smtClean="0"/>
                  <a:t>log</a:t>
                </a:r>
                <a:r>
                  <a:rPr lang="cs-CZ" sz="2800" i="1" dirty="0"/>
                  <a:t> </a:t>
                </a: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solidFill>
                              <a:srgbClr val="0C788E"/>
                            </a:solidFill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cs-CZ" sz="2800" b="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r>
                  <a:rPr lang="cs-CZ" sz="2800" i="1" dirty="0"/>
                  <a:t> = </a:t>
                </a:r>
                <a:r>
                  <a:rPr lang="cs-CZ" sz="2800" i="1" dirty="0" smtClean="0"/>
                  <a:t>log</a:t>
                </a:r>
                <a:r>
                  <a:rPr lang="cs-CZ" sz="2800" i="1" dirty="0">
                    <a:solidFill>
                      <a:srgbClr val="FF0000"/>
                    </a:solidFill>
                  </a:rPr>
                  <a:t> </a:t>
                </a:r>
                <a:r>
                  <a:rPr lang="cs-CZ" sz="2800" i="1" dirty="0" smtClean="0">
                    <a:solidFill>
                      <a:srgbClr val="0C788E"/>
                    </a:solidFill>
                  </a:rPr>
                  <a:t>10</a:t>
                </a:r>
                <a:r>
                  <a:rPr lang="cs-CZ" sz="2800" i="1" dirty="0"/>
                  <a:t> − </a:t>
                </a:r>
                <a:r>
                  <a:rPr lang="cs-CZ" sz="2800" i="1" dirty="0" smtClean="0"/>
                  <a:t>log</a:t>
                </a:r>
                <a:r>
                  <a:rPr lang="cs-CZ" sz="2800" i="1" dirty="0"/>
                  <a:t> </a:t>
                </a:r>
                <a:r>
                  <a:rPr lang="cs-CZ" sz="2800" i="1" dirty="0" smtClean="0">
                    <a:solidFill>
                      <a:srgbClr val="000099"/>
                    </a:solidFill>
                  </a:rPr>
                  <a:t>m</a:t>
                </a:r>
                <a:r>
                  <a:rPr lang="cs-CZ" sz="2800" dirty="0" smtClean="0">
                    <a:solidFill>
                      <a:srgbClr val="000099"/>
                    </a:solidFill>
                  </a:rPr>
                  <a:t> </a:t>
                </a:r>
                <a:r>
                  <a:rPr lang="cs-CZ" sz="2800" dirty="0" smtClean="0"/>
                  <a:t> = 1 - </a:t>
                </a:r>
                <a:r>
                  <a:rPr lang="cs-CZ" sz="2800" i="1" dirty="0"/>
                  <a:t>log </a:t>
                </a:r>
                <a:r>
                  <a:rPr lang="cs-CZ" sz="2800" i="1" dirty="0">
                    <a:solidFill>
                      <a:srgbClr val="000099"/>
                    </a:solidFill>
                  </a:rPr>
                  <a:t>m</a:t>
                </a:r>
                <a:endParaRPr lang="cs-CZ" sz="2800" dirty="0"/>
              </a:p>
              <a:p>
                <a:pPr marL="0" indent="0">
                  <a:buNone/>
                </a:pPr>
                <a:r>
                  <a:rPr lang="cs-CZ" sz="2000" b="1" i="1" dirty="0" smtClean="0">
                    <a:solidFill>
                      <a:srgbClr val="FF0000"/>
                    </a:solidFill>
                  </a:rPr>
                  <a:t>		</a:t>
                </a:r>
                <a:endParaRPr lang="cs-CZ" sz="2000" dirty="0" smtClean="0"/>
              </a:p>
            </p:txBody>
          </p:sp>
        </mc:Choice>
        <mc:Fallback xmlns="">
          <p:sp>
            <p:nvSpPr>
              <p:cNvPr id="1064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3568" y="2144907"/>
                <a:ext cx="8100392" cy="3400344"/>
              </a:xfrm>
              <a:blipFill rotWithShape="1">
                <a:blip r:embed="rId3"/>
                <a:stretch>
                  <a:fillRect t="-5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bdélník 6"/>
          <p:cNvSpPr/>
          <p:nvPr/>
        </p:nvSpPr>
        <p:spPr>
          <a:xfrm>
            <a:off x="1619672" y="5341278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  <p:sp>
        <p:nvSpPr>
          <p:cNvPr id="2" name="Ovál 1"/>
          <p:cNvSpPr/>
          <p:nvPr/>
        </p:nvSpPr>
        <p:spPr>
          <a:xfrm>
            <a:off x="2483768" y="3789040"/>
            <a:ext cx="648072" cy="372616"/>
          </a:xfrm>
          <a:prstGeom prst="ellipse">
            <a:avLst/>
          </a:prstGeom>
          <a:noFill/>
          <a:ln w="1905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851920" y="3975348"/>
            <a:ext cx="648072" cy="533772"/>
          </a:xfrm>
          <a:prstGeom prst="ellipse">
            <a:avLst/>
          </a:prstGeom>
          <a:noFill/>
          <a:ln w="1905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483768" y="4242234"/>
            <a:ext cx="648072" cy="372616"/>
          </a:xfrm>
          <a:prstGeom prst="ellipse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5220072" y="4038580"/>
            <a:ext cx="648072" cy="372616"/>
          </a:xfrm>
          <a:prstGeom prst="ellipse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9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2" grpId="0" animBg="1"/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Logaritmus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mocniny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44907"/>
            <a:ext cx="8100392" cy="3400344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i="1" dirty="0"/>
              <a:t>log</a:t>
            </a:r>
            <a:r>
              <a:rPr lang="cs-CZ" sz="2800" b="1" i="1" baseline="-25000" dirty="0">
                <a:solidFill>
                  <a:srgbClr val="FF0000"/>
                </a:solidFill>
              </a:rPr>
              <a:t>a</a:t>
            </a:r>
            <a:r>
              <a:rPr lang="cs-CZ" sz="2800" b="1" i="1" dirty="0"/>
              <a:t> </a:t>
            </a:r>
            <a:r>
              <a:rPr lang="cs-CZ" sz="2800" b="1" i="1" dirty="0" err="1">
                <a:solidFill>
                  <a:srgbClr val="0C788E"/>
                </a:solidFill>
              </a:rPr>
              <a:t>x</a:t>
            </a:r>
            <a:r>
              <a:rPr lang="cs-CZ" sz="2800" b="1" i="1" baseline="30000" dirty="0" err="1">
                <a:solidFill>
                  <a:srgbClr val="000099"/>
                </a:solidFill>
              </a:rPr>
              <a:t>y</a:t>
            </a:r>
            <a:r>
              <a:rPr lang="cs-CZ" sz="2800" b="1" i="1" dirty="0"/>
              <a:t> = </a:t>
            </a:r>
            <a:r>
              <a:rPr lang="cs-CZ" sz="2800" b="1" i="1" dirty="0">
                <a:solidFill>
                  <a:srgbClr val="000099"/>
                </a:solidFill>
              </a:rPr>
              <a:t>y</a:t>
            </a:r>
            <a:r>
              <a:rPr lang="cs-CZ" sz="2800" b="1" i="1" dirty="0"/>
              <a:t> . log</a:t>
            </a:r>
            <a:r>
              <a:rPr lang="cs-CZ" sz="2800" b="1" i="1" baseline="-25000" dirty="0">
                <a:solidFill>
                  <a:srgbClr val="FF0000"/>
                </a:solidFill>
              </a:rPr>
              <a:t>a</a:t>
            </a:r>
            <a:r>
              <a:rPr lang="cs-CZ" sz="2800" b="1" i="1" dirty="0"/>
              <a:t> </a:t>
            </a:r>
            <a:r>
              <a:rPr lang="cs-CZ" sz="2800" b="1" i="1" dirty="0">
                <a:solidFill>
                  <a:srgbClr val="0C788E"/>
                </a:solidFill>
              </a:rPr>
              <a:t>x</a:t>
            </a:r>
            <a:endParaRPr lang="cs-CZ" sz="2800" b="1" dirty="0">
              <a:solidFill>
                <a:srgbClr val="0C788E"/>
              </a:solidFill>
            </a:endParaRPr>
          </a:p>
          <a:p>
            <a:pPr marL="0" lvl="0" indent="0" algn="ctr">
              <a:buNone/>
            </a:pPr>
            <a:endParaRPr lang="cs-CZ" sz="2800" dirty="0" smtClean="0"/>
          </a:p>
          <a:p>
            <a:pPr marL="0" lvl="0" indent="0" algn="ctr">
              <a:buNone/>
            </a:pPr>
            <a:r>
              <a:rPr lang="cs-CZ" sz="2800" dirty="0" smtClean="0"/>
              <a:t>„</a:t>
            </a:r>
            <a:r>
              <a:rPr lang="cs-CZ" sz="2800" dirty="0"/>
              <a:t>Logaritmus </a:t>
            </a:r>
            <a:r>
              <a:rPr lang="cs-CZ" sz="2800" dirty="0" smtClean="0"/>
              <a:t>mocniny </a:t>
            </a:r>
            <a:r>
              <a:rPr lang="cs-CZ" sz="2800" dirty="0"/>
              <a:t>se rovná </a:t>
            </a:r>
            <a:r>
              <a:rPr lang="cs-CZ" sz="2800" dirty="0" smtClean="0"/>
              <a:t>součinu exponentu a logaritmu základu“</a:t>
            </a:r>
            <a:endParaRPr lang="cs-CZ" sz="2800" dirty="0"/>
          </a:p>
          <a:p>
            <a:pPr marL="0" indent="0">
              <a:buNone/>
            </a:pP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FF0000"/>
                </a:solidFill>
              </a:rPr>
              <a:t>	</a:t>
            </a:r>
            <a:r>
              <a:rPr lang="cs-CZ" sz="2400" b="1" i="1" dirty="0" smtClean="0">
                <a:solidFill>
                  <a:srgbClr val="FF0000"/>
                </a:solidFill>
              </a:rPr>
              <a:t> </a:t>
            </a:r>
            <a:r>
              <a:rPr lang="cs-CZ" sz="2800" i="1" dirty="0" err="1" smtClean="0"/>
              <a:t>ln</a:t>
            </a:r>
            <a:r>
              <a:rPr lang="cs-CZ" sz="2800" i="1" dirty="0"/>
              <a:t> </a:t>
            </a:r>
            <a:r>
              <a:rPr lang="cs-CZ" sz="2800" i="1" dirty="0" smtClean="0">
                <a:solidFill>
                  <a:srgbClr val="0C788E"/>
                </a:solidFill>
              </a:rPr>
              <a:t>e </a:t>
            </a:r>
            <a:r>
              <a:rPr lang="cs-CZ" sz="2800" i="1" baseline="30000" dirty="0" smtClean="0">
                <a:solidFill>
                  <a:srgbClr val="000099"/>
                </a:solidFill>
              </a:rPr>
              <a:t>y</a:t>
            </a:r>
            <a:r>
              <a:rPr lang="cs-CZ" sz="2800" i="1" dirty="0"/>
              <a:t> = </a:t>
            </a:r>
            <a:r>
              <a:rPr lang="cs-CZ" sz="2800" i="1" dirty="0">
                <a:solidFill>
                  <a:srgbClr val="000099"/>
                </a:solidFill>
              </a:rPr>
              <a:t>y</a:t>
            </a:r>
            <a:r>
              <a:rPr lang="cs-CZ" sz="2800" i="1" dirty="0"/>
              <a:t> . </a:t>
            </a:r>
            <a:r>
              <a:rPr lang="cs-CZ" sz="2800" i="1" dirty="0" err="1" smtClean="0"/>
              <a:t>ln</a:t>
            </a:r>
            <a:r>
              <a:rPr lang="cs-CZ" sz="2800" i="1" dirty="0" smtClean="0"/>
              <a:t> </a:t>
            </a:r>
            <a:r>
              <a:rPr lang="cs-CZ" sz="2800" i="1" dirty="0" smtClean="0">
                <a:solidFill>
                  <a:srgbClr val="0C788E"/>
                </a:solidFill>
              </a:rPr>
              <a:t>e = </a:t>
            </a:r>
            <a:r>
              <a:rPr lang="cs-CZ" sz="2800" i="1" dirty="0" smtClean="0">
                <a:solidFill>
                  <a:srgbClr val="000099"/>
                </a:solidFill>
              </a:rPr>
              <a:t>y</a:t>
            </a:r>
            <a:r>
              <a:rPr lang="cs-CZ" sz="2800" i="1" dirty="0" smtClean="0">
                <a:solidFill>
                  <a:srgbClr val="0C788E"/>
                </a:solidFill>
              </a:rPr>
              <a:t> . 1 = </a:t>
            </a:r>
            <a:r>
              <a:rPr lang="cs-CZ" sz="2800" i="1" dirty="0" smtClean="0">
                <a:solidFill>
                  <a:srgbClr val="000099"/>
                </a:solidFill>
              </a:rPr>
              <a:t>y</a:t>
            </a:r>
            <a:endParaRPr lang="cs-CZ" sz="2800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/>
              <a:t>	</a:t>
            </a:r>
          </a:p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		</a:t>
            </a:r>
            <a:endParaRPr lang="cs-CZ" sz="20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1619672" y="5341278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  <p:sp>
        <p:nvSpPr>
          <p:cNvPr id="5" name="Ovál 4"/>
          <p:cNvSpPr/>
          <p:nvPr/>
        </p:nvSpPr>
        <p:spPr>
          <a:xfrm>
            <a:off x="3851920" y="4533106"/>
            <a:ext cx="324036" cy="372616"/>
          </a:xfrm>
          <a:prstGeom prst="ellipse">
            <a:avLst/>
          </a:prstGeom>
          <a:noFill/>
          <a:ln w="2222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605906" y="4719414"/>
            <a:ext cx="324036" cy="372616"/>
          </a:xfrm>
          <a:prstGeom prst="ellipse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5292080" y="4656514"/>
            <a:ext cx="324036" cy="372616"/>
          </a:xfrm>
          <a:prstGeom prst="ellipse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427984" y="4601606"/>
            <a:ext cx="324036" cy="500678"/>
          </a:xfrm>
          <a:prstGeom prst="ellipse">
            <a:avLst/>
          </a:prstGeom>
          <a:noFill/>
          <a:ln w="2222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2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5" grpId="0" animBg="1"/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Logaritmus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odmocniny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4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3568" y="2144907"/>
                <a:ext cx="8100392" cy="3400344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cs-CZ" sz="2800" b="1" i="1" dirty="0" smtClean="0"/>
                  <a:t>log</a:t>
                </a:r>
                <a:r>
                  <a:rPr lang="cs-CZ" sz="2800" b="1" i="1" baseline="-25000" dirty="0">
                    <a:solidFill>
                      <a:srgbClr val="FF0000"/>
                    </a:solidFill>
                  </a:rPr>
                  <a:t>a</a:t>
                </a:r>
                <a:r>
                  <a:rPr lang="cs-CZ" sz="2800" i="1" dirty="0"/>
                  <a:t> 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cs-CZ" sz="28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sz="2800" i="1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cs-CZ" sz="2800" i="1" smtClean="0">
                            <a:solidFill>
                              <a:srgbClr val="0C788E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cs-CZ" sz="2800" i="1" dirty="0"/>
                  <a:t> 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800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cs-CZ" sz="2800" i="1" dirty="0"/>
                  <a:t> . </a:t>
                </a:r>
                <a:r>
                  <a:rPr lang="cs-CZ" sz="2800" i="1" dirty="0" smtClean="0"/>
                  <a:t>log</a:t>
                </a:r>
                <a:r>
                  <a:rPr lang="cs-CZ" sz="2800" b="1" i="1" baseline="-25000" dirty="0" smtClean="0">
                    <a:solidFill>
                      <a:srgbClr val="FF0000"/>
                    </a:solidFill>
                  </a:rPr>
                  <a:t>a</a:t>
                </a:r>
                <a:r>
                  <a:rPr lang="cs-CZ" sz="2800" i="1" dirty="0" smtClean="0"/>
                  <a:t> </a:t>
                </a:r>
                <a:r>
                  <a:rPr lang="cs-CZ" sz="2800" i="1" dirty="0">
                    <a:solidFill>
                      <a:srgbClr val="0C788E"/>
                    </a:solidFill>
                  </a:rPr>
                  <a:t>x</a:t>
                </a:r>
                <a:endParaRPr lang="cs-CZ" sz="2800" dirty="0">
                  <a:solidFill>
                    <a:srgbClr val="0C788E"/>
                  </a:solidFill>
                </a:endParaRPr>
              </a:p>
              <a:p>
                <a:pPr marL="0" lvl="0" indent="0" algn="ctr">
                  <a:buNone/>
                </a:pPr>
                <a:endParaRPr lang="cs-CZ" sz="2800" dirty="0"/>
              </a:p>
              <a:p>
                <a:pPr marL="0" lvl="0" indent="0" algn="ctr">
                  <a:buNone/>
                </a:pPr>
                <a:r>
                  <a:rPr lang="cs-CZ" sz="2800" dirty="0" smtClean="0"/>
                  <a:t>„</a:t>
                </a:r>
                <a:r>
                  <a:rPr lang="cs-CZ" sz="2800" dirty="0"/>
                  <a:t>Logaritmus </a:t>
                </a:r>
                <a:r>
                  <a:rPr lang="cs-CZ" sz="2800" dirty="0" smtClean="0"/>
                  <a:t>odmocniny </a:t>
                </a:r>
                <a:r>
                  <a:rPr lang="cs-CZ" sz="2800" dirty="0"/>
                  <a:t>se rovná </a:t>
                </a:r>
                <a:r>
                  <a:rPr lang="cs-CZ" sz="2800" dirty="0" smtClean="0"/>
                  <a:t>součinu odmocnitele a logaritmu základu“</a:t>
                </a:r>
                <a:endParaRPr lang="cs-CZ" sz="2800" dirty="0"/>
              </a:p>
              <a:p>
                <a:pPr marL="0" indent="0">
                  <a:buNone/>
                </a:pPr>
                <a:r>
                  <a:rPr lang="cs-CZ" sz="2400" b="1" i="1" dirty="0"/>
                  <a:t>	</a:t>
                </a:r>
                <a:r>
                  <a:rPr lang="cs-CZ" sz="2400" b="1" i="1" dirty="0" smtClean="0"/>
                  <a:t>	</a:t>
                </a:r>
              </a:p>
              <a:p>
                <a:pPr marL="0" indent="0" algn="ctr">
                  <a:buNone/>
                </a:pPr>
                <a:r>
                  <a:rPr lang="cs-CZ" sz="2400" b="1" i="1" dirty="0" smtClean="0"/>
                  <a:t>log</a:t>
                </a:r>
                <a:r>
                  <a:rPr lang="cs-CZ" sz="2400" b="1" i="1" baseline="-25000" dirty="0" smtClean="0">
                    <a:solidFill>
                      <a:srgbClr val="FF0000"/>
                    </a:solidFill>
                  </a:rPr>
                  <a:t>3</a:t>
                </a:r>
                <a:r>
                  <a:rPr lang="cs-CZ" sz="2400" i="1" dirty="0"/>
                  <a:t> 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cs-CZ" sz="24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sz="2400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cs-CZ" sz="2400" b="0" i="1" smtClean="0">
                            <a:solidFill>
                              <a:srgbClr val="0C788E"/>
                            </a:solidFill>
                            <a:latin typeface="Cambria Math"/>
                          </a:rPr>
                          <m:t>81</m:t>
                        </m:r>
                      </m:e>
                    </m:rad>
                  </m:oMath>
                </a14:m>
                <a:r>
                  <a:rPr lang="cs-CZ" sz="2400" i="1" dirty="0"/>
                  <a:t> 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sz="2400" i="1" dirty="0"/>
                  <a:t> . </a:t>
                </a:r>
                <a:r>
                  <a:rPr lang="cs-CZ" sz="2400" i="1" dirty="0" smtClean="0"/>
                  <a:t>log</a:t>
                </a:r>
                <a:r>
                  <a:rPr lang="cs-CZ" sz="2400" b="1" i="1" baseline="-25000" dirty="0" smtClean="0">
                    <a:solidFill>
                      <a:srgbClr val="FF0000"/>
                    </a:solidFill>
                  </a:rPr>
                  <a:t>3</a:t>
                </a:r>
                <a:r>
                  <a:rPr lang="cs-CZ" sz="2400" i="1" dirty="0" smtClean="0"/>
                  <a:t> </a:t>
                </a:r>
                <a:r>
                  <a:rPr lang="cs-CZ" sz="2400" i="1" dirty="0" smtClean="0">
                    <a:solidFill>
                      <a:srgbClr val="0C788E"/>
                    </a:solidFill>
                  </a:rPr>
                  <a:t>81 </a:t>
                </a:r>
                <a:r>
                  <a:rPr lang="cs-CZ" sz="2400" i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sz="2400" i="1" dirty="0"/>
                  <a:t>  log</a:t>
                </a:r>
                <a:r>
                  <a:rPr lang="cs-CZ" sz="2400" b="1" i="1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cs-CZ" sz="2400" i="1" dirty="0"/>
                  <a:t> </a:t>
                </a:r>
                <a:r>
                  <a:rPr lang="cs-CZ" sz="2400" i="1" dirty="0" smtClean="0">
                    <a:solidFill>
                      <a:srgbClr val="0C788E"/>
                    </a:solidFill>
                  </a:rPr>
                  <a:t>3</a:t>
                </a:r>
                <a:r>
                  <a:rPr lang="cs-CZ" sz="2400" i="1" baseline="30000" dirty="0" smtClean="0">
                    <a:solidFill>
                      <a:srgbClr val="0C788E"/>
                    </a:solidFill>
                  </a:rPr>
                  <a:t>4</a:t>
                </a:r>
                <a:r>
                  <a:rPr lang="cs-CZ" sz="2400" i="1" dirty="0">
                    <a:solidFill>
                      <a:srgbClr val="0C788E"/>
                    </a:solidFill>
                  </a:rPr>
                  <a:t> </a:t>
                </a:r>
                <a:r>
                  <a:rPr lang="cs-CZ" sz="2400" i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sz="2400" dirty="0" smtClean="0"/>
                  <a:t> . 4 = 1</a:t>
                </a:r>
                <a:endParaRPr lang="cs-CZ" sz="2400" dirty="0"/>
              </a:p>
              <a:p>
                <a:pPr marL="0" indent="0" algn="ctr">
                  <a:buNone/>
                </a:pPr>
                <a:r>
                  <a:rPr lang="cs-CZ" sz="2400" b="1" i="1" dirty="0" smtClean="0">
                    <a:solidFill>
                      <a:srgbClr val="FF0000"/>
                    </a:solidFill>
                  </a:rPr>
                  <a:t>	 </a:t>
                </a:r>
                <a:r>
                  <a:rPr lang="cs-CZ" sz="2400" b="1" i="1" dirty="0" smtClean="0"/>
                  <a:t>	</a:t>
                </a:r>
              </a:p>
              <a:p>
                <a:pPr marL="0" indent="0">
                  <a:buNone/>
                </a:pPr>
                <a:r>
                  <a:rPr lang="cs-CZ" sz="2000" b="1" i="1" dirty="0" smtClean="0">
                    <a:solidFill>
                      <a:srgbClr val="FF0000"/>
                    </a:solidFill>
                  </a:rPr>
                  <a:t>		</a:t>
                </a:r>
                <a:endParaRPr lang="cs-CZ" sz="2000" dirty="0" smtClean="0"/>
              </a:p>
            </p:txBody>
          </p:sp>
        </mc:Choice>
        <mc:Fallback xmlns="">
          <p:sp>
            <p:nvSpPr>
              <p:cNvPr id="1064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3568" y="2144907"/>
                <a:ext cx="8100392" cy="3400344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bdélník 6"/>
          <p:cNvSpPr/>
          <p:nvPr/>
        </p:nvSpPr>
        <p:spPr>
          <a:xfrm>
            <a:off x="1619672" y="5341278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  <p:sp>
        <p:nvSpPr>
          <p:cNvPr id="5" name="Ovál 4"/>
          <p:cNvSpPr/>
          <p:nvPr/>
        </p:nvSpPr>
        <p:spPr>
          <a:xfrm>
            <a:off x="2411760" y="4714810"/>
            <a:ext cx="324036" cy="372616"/>
          </a:xfrm>
          <a:prstGeom prst="ellipse">
            <a:avLst/>
          </a:prstGeom>
          <a:noFill/>
          <a:ln w="2222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298158" y="4753586"/>
            <a:ext cx="324036" cy="667679"/>
          </a:xfrm>
          <a:prstGeom prst="ellipse">
            <a:avLst/>
          </a:prstGeom>
          <a:noFill/>
          <a:ln w="2222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44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1</a:t>
            </a:r>
          </a:p>
        </p:txBody>
      </p:sp>
      <p:sp>
        <p:nvSpPr>
          <p:cNvPr id="7" name="Obdélník 6"/>
          <p:cNvSpPr/>
          <p:nvPr/>
        </p:nvSpPr>
        <p:spPr>
          <a:xfrm>
            <a:off x="1120949" y="1988840"/>
            <a:ext cx="7173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	</a:t>
            </a:r>
            <a:r>
              <a:rPr lang="cs-CZ" sz="2400" b="1" dirty="0" smtClean="0"/>
              <a:t>Logaritmujte </a:t>
            </a:r>
            <a:r>
              <a:rPr lang="cs-CZ" sz="2400" b="1" i="1" dirty="0"/>
              <a:t> </a:t>
            </a:r>
            <a:r>
              <a:rPr lang="cs-CZ" sz="2400" b="1" dirty="0" smtClean="0"/>
              <a:t>výrazy </a:t>
            </a:r>
            <a:r>
              <a:rPr lang="cs-CZ" sz="2400" dirty="0" smtClean="0"/>
              <a:t>pro platné hodnoty</a:t>
            </a:r>
            <a:r>
              <a:rPr lang="cs-CZ" sz="2400" i="1" dirty="0" smtClean="0"/>
              <a:t> </a:t>
            </a:r>
            <a:r>
              <a:rPr lang="cs-CZ" sz="2400" b="1" i="1" dirty="0"/>
              <a:t> 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1278851" y="3789040"/>
                <a:ext cx="7061549" cy="9887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82563" lvl="1"/>
                <a:r>
                  <a:rPr lang="cs-CZ" sz="2400" b="1" i="1" dirty="0" smtClean="0"/>
                  <a:t>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kern="0" smtClean="0">
                            <a:latin typeface="Cambria Math"/>
                          </a:rPr>
                          <m:t>𝟑</m:t>
                        </m:r>
                        <m:r>
                          <a:rPr lang="cs-CZ" sz="2400" b="1" i="1" kern="0" smtClean="0">
                            <a:latin typeface="Cambria Math"/>
                          </a:rPr>
                          <m:t>𝒙</m:t>
                        </m:r>
                        <m:sSup>
                          <m:sSupPr>
                            <m:ctrlPr>
                              <a:rPr lang="cs-CZ" sz="2400" b="1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400" b="1" i="1" kern="0" smtClean="0"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cs-CZ" sz="2400" b="1" i="1" kern="0" smtClean="0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cs-CZ" sz="2400" b="1" i="1" kern="0">
                            <a:latin typeface="Cambria Math"/>
                          </a:rPr>
                          <m:t>𝟐</m:t>
                        </m:r>
                        <m:r>
                          <a:rPr lang="cs-CZ" sz="2400" b="1" i="1" kern="0" smtClean="0">
                            <a:latin typeface="Cambria Math"/>
                          </a:rPr>
                          <m:t>𝒂</m:t>
                        </m:r>
                        <m:r>
                          <a:rPr lang="cs-CZ" sz="2400" b="1" i="1" kern="0" baseline="30000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000" dirty="0"/>
                  <a:t> </a:t>
                </a:r>
                <a:r>
                  <a:rPr lang="cs-CZ" sz="2000" dirty="0" smtClean="0"/>
                  <a:t>= </a:t>
                </a:r>
              </a:p>
              <a:p>
                <a:pPr lvl="1"/>
                <a:r>
                  <a:rPr lang="cs-CZ" sz="2000" dirty="0"/>
                  <a:t>	</a:t>
                </a:r>
                <a:r>
                  <a:rPr lang="cs-CZ" sz="2000" dirty="0" smtClean="0"/>
                  <a:t>	= </a:t>
                </a:r>
                <a:r>
                  <a:rPr lang="cs-CZ" sz="2000" b="1" dirty="0" smtClean="0">
                    <a:solidFill>
                      <a:srgbClr val="000099"/>
                    </a:solidFill>
                  </a:rPr>
                  <a:t>log 3 + log x + 3 log y – (log 2 + 2 log a) </a:t>
                </a:r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851" y="3789040"/>
                <a:ext cx="7061549" cy="988797"/>
              </a:xfrm>
              <a:prstGeom prst="rect">
                <a:avLst/>
              </a:prstGeom>
              <a:blipFill rotWithShape="1">
                <a:blip r:embed="rId3"/>
                <a:stretch>
                  <a:fillRect b="-104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1412032" y="2739943"/>
            <a:ext cx="66883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i="1" dirty="0" smtClean="0"/>
              <a:t>log</a:t>
            </a:r>
            <a:r>
              <a:rPr lang="cs-CZ" sz="2400" b="1" i="1" baseline="-25000" dirty="0" smtClean="0"/>
              <a:t>2</a:t>
            </a:r>
            <a:r>
              <a:rPr lang="cs-CZ" sz="2400" b="1" i="1" dirty="0" smtClean="0"/>
              <a:t> 5x</a:t>
            </a:r>
            <a:r>
              <a:rPr lang="cs-CZ" sz="2400" b="1" i="1" baseline="30000" dirty="0" smtClean="0"/>
              <a:t>4</a:t>
            </a:r>
            <a:r>
              <a:rPr lang="cs-CZ" sz="2400" b="1" i="1" dirty="0" smtClean="0"/>
              <a:t>a</a:t>
            </a:r>
            <a:r>
              <a:rPr lang="cs-CZ" sz="2400" b="1" i="1" baseline="30000" dirty="0" smtClean="0"/>
              <a:t>3  </a:t>
            </a:r>
            <a:r>
              <a:rPr lang="cs-CZ" sz="2000" b="1" i="1" dirty="0" smtClean="0"/>
              <a:t>=</a:t>
            </a:r>
          </a:p>
          <a:p>
            <a:r>
              <a:rPr lang="cs-CZ" sz="2000" b="1" i="1" dirty="0"/>
              <a:t>	</a:t>
            </a:r>
            <a:r>
              <a:rPr lang="cs-CZ" sz="2000" b="1" i="1" dirty="0" smtClean="0"/>
              <a:t>	 </a:t>
            </a:r>
            <a:r>
              <a:rPr lang="cs-CZ" sz="2000" dirty="0" smtClean="0"/>
              <a:t>=</a:t>
            </a:r>
            <a:r>
              <a:rPr lang="cs-CZ" sz="2000" b="1" i="1" dirty="0" smtClean="0"/>
              <a:t> </a:t>
            </a:r>
            <a:r>
              <a:rPr lang="cs-CZ" sz="2000" b="1" dirty="0" smtClean="0">
                <a:solidFill>
                  <a:srgbClr val="000099"/>
                </a:solidFill>
              </a:rPr>
              <a:t>log</a:t>
            </a:r>
            <a:r>
              <a:rPr lang="cs-CZ" sz="2000" b="1" baseline="-25000" dirty="0" smtClean="0">
                <a:solidFill>
                  <a:srgbClr val="000099"/>
                </a:solidFill>
              </a:rPr>
              <a:t>2</a:t>
            </a:r>
            <a:r>
              <a:rPr lang="cs-CZ" sz="2000" b="1" dirty="0" smtClean="0">
                <a:solidFill>
                  <a:srgbClr val="000099"/>
                </a:solidFill>
              </a:rPr>
              <a:t> 5 + 4 log</a:t>
            </a:r>
            <a:r>
              <a:rPr lang="cs-CZ" sz="2000" b="1" baseline="-25000" dirty="0" smtClean="0">
                <a:solidFill>
                  <a:srgbClr val="000099"/>
                </a:solidFill>
              </a:rPr>
              <a:t>2</a:t>
            </a:r>
            <a:r>
              <a:rPr lang="cs-CZ" sz="2000" b="1" dirty="0" smtClean="0">
                <a:solidFill>
                  <a:srgbClr val="000099"/>
                </a:solidFill>
              </a:rPr>
              <a:t> x + 3 log</a:t>
            </a:r>
            <a:r>
              <a:rPr lang="cs-CZ" sz="2000" b="1" baseline="-25000" dirty="0" smtClean="0">
                <a:solidFill>
                  <a:srgbClr val="000099"/>
                </a:solidFill>
              </a:rPr>
              <a:t>2</a:t>
            </a:r>
            <a:r>
              <a:rPr lang="cs-CZ" sz="2000" b="1" dirty="0" smtClean="0">
                <a:solidFill>
                  <a:srgbClr val="000099"/>
                </a:solidFill>
              </a:rPr>
              <a:t> a</a:t>
            </a:r>
            <a:endParaRPr lang="cs-CZ" sz="2000" dirty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1412032" y="4777837"/>
                <a:ext cx="7569701" cy="1175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lvl="1"/>
                <a:r>
                  <a:rPr lang="cs-CZ" sz="2400" b="1" i="1" dirty="0" smtClean="0"/>
                  <a:t>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kern="0" smtClean="0">
                            <a:latin typeface="Cambria Math"/>
                          </a:rPr>
                          <m:t>𝟕</m:t>
                        </m:r>
                        <m:sSup>
                          <m:sSupPr>
                            <m:ctrlPr>
                              <a:rPr lang="cs-CZ" sz="2400" b="1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400" b="1" i="1" kern="0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cs-CZ" sz="2400" b="1" i="1" kern="0" smtClean="0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  <m:rad>
                          <m:radPr>
                            <m:ctrlPr>
                              <a:rPr lang="cs-CZ" sz="2400" b="1" i="1" kern="0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cs-CZ" sz="2400" b="1" i="1" kern="0" smtClean="0">
                                <a:latin typeface="Cambria Math"/>
                              </a:rPr>
                              <m:t>𝟒</m:t>
                            </m:r>
                          </m:deg>
                          <m:e>
                            <m:r>
                              <a:rPr lang="cs-CZ" sz="2400" b="1" i="1" kern="0" smtClean="0">
                                <a:latin typeface="Cambria Math"/>
                              </a:rPr>
                              <m:t>𝒃</m:t>
                            </m:r>
                          </m:e>
                        </m:rad>
                      </m:num>
                      <m:den>
                        <m:r>
                          <a:rPr lang="cs-CZ" sz="2400" b="1" i="1" kern="0">
                            <a:latin typeface="Cambria Math"/>
                          </a:rPr>
                          <m:t>𝟐</m:t>
                        </m:r>
                        <m:r>
                          <a:rPr lang="cs-CZ" sz="2400" b="1" i="1" kern="0" smtClean="0">
                            <a:latin typeface="Cambria Math"/>
                          </a:rPr>
                          <m:t>𝒃</m:t>
                        </m:r>
                        <m:r>
                          <a:rPr lang="cs-CZ" sz="2400" b="1" i="1" kern="0" baseline="30000" smtClean="0">
                            <a:latin typeface="Cambria Math"/>
                          </a:rPr>
                          <m:t>𝟐</m:t>
                        </m:r>
                        <m:r>
                          <a:rPr lang="cs-CZ" sz="2400" b="1" i="1" kern="0" baseline="30000" smtClean="0">
                            <a:latin typeface="Cambria Math"/>
                          </a:rPr>
                          <m:t> </m:t>
                        </m:r>
                        <m:r>
                          <a:rPr lang="cs-CZ" sz="2400" b="1" i="1" kern="0" baseline="30000" smtClean="0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sz="2400" b="1" i="1" ker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400" b="1" i="1" kern="0">
                                <a:latin typeface="Cambria Math"/>
                              </a:rPr>
                              <m:t>𝒃</m:t>
                            </m:r>
                            <m:r>
                              <a:rPr lang="cs-CZ" sz="2400" b="1" i="1" kern="0" baseline="30000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den>
                    </m:f>
                  </m:oMath>
                </a14:m>
                <a:r>
                  <a:rPr lang="cs-CZ" sz="2400" dirty="0"/>
                  <a:t> </a:t>
                </a:r>
                <a:r>
                  <a:rPr lang="cs-CZ" sz="2000" dirty="0" smtClean="0"/>
                  <a:t>=</a:t>
                </a:r>
                <a:r>
                  <a:rPr lang="cs-CZ" sz="2000" b="1" dirty="0"/>
                  <a:t> </a:t>
                </a:r>
                <a:endParaRPr lang="cs-CZ" sz="2000" b="1" dirty="0" smtClean="0"/>
              </a:p>
              <a:p>
                <a:pPr lvl="1"/>
                <a:r>
                  <a:rPr lang="cs-CZ" sz="2000" b="1" dirty="0"/>
                  <a:t>	</a:t>
                </a:r>
                <a:r>
                  <a:rPr lang="cs-CZ" sz="2000" dirty="0"/>
                  <a:t>=</a:t>
                </a:r>
                <a:r>
                  <a:rPr lang="cs-CZ" sz="2000" b="1" dirty="0" smtClean="0"/>
                  <a:t> </a:t>
                </a:r>
                <a:r>
                  <a:rPr lang="cs-CZ" sz="2000" b="1" dirty="0" smtClean="0">
                    <a:solidFill>
                      <a:srgbClr val="000099"/>
                    </a:solidFill>
                  </a:rPr>
                  <a:t>log 7 + 3log a + </a:t>
                </a:r>
                <a:r>
                  <a:rPr lang="cs-CZ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sz="2000" b="1" dirty="0" smtClean="0">
                    <a:solidFill>
                      <a:srgbClr val="000099"/>
                    </a:solidFill>
                  </a:rPr>
                  <a:t> log b –  (log 2 + 2 log b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000" b="1" dirty="0">
                    <a:solidFill>
                      <a:srgbClr val="000099"/>
                    </a:solidFill>
                  </a:rPr>
                  <a:t> log b </a:t>
                </a:r>
                <a:r>
                  <a:rPr lang="cs-CZ" sz="2000" b="1" dirty="0" smtClean="0">
                    <a:solidFill>
                      <a:srgbClr val="000099"/>
                    </a:solidFill>
                  </a:rPr>
                  <a:t>) </a:t>
                </a:r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032" y="4777837"/>
                <a:ext cx="7569701" cy="1175771"/>
              </a:xfrm>
              <a:prstGeom prst="rect">
                <a:avLst/>
              </a:prstGeom>
              <a:blipFill rotWithShape="1">
                <a:blip r:embed="rId4"/>
                <a:stretch>
                  <a:fillRect l="-1289" b="-25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141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</a:t>
            </a:r>
            <a:r>
              <a:rPr lang="cs-CZ" dirty="0">
                <a:solidFill>
                  <a:schemeClr val="bg1"/>
                </a:solidFill>
              </a:rPr>
              <a:t>2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150635" y="2115440"/>
            <a:ext cx="71739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indent="-719138"/>
            <a:r>
              <a:rPr lang="cs-CZ" sz="2400" dirty="0" smtClean="0"/>
              <a:t>	</a:t>
            </a:r>
            <a:r>
              <a:rPr lang="cs-CZ" sz="2400" b="1" dirty="0" smtClean="0"/>
              <a:t>Odlogaritmujte výrazy </a:t>
            </a:r>
            <a:r>
              <a:rPr lang="cs-CZ" sz="2400" dirty="0" smtClean="0"/>
              <a:t>pro platné hodnoty</a:t>
            </a:r>
            <a:r>
              <a:rPr lang="cs-CZ" sz="2400" b="1" dirty="0" smtClean="0"/>
              <a:t>	</a:t>
            </a:r>
            <a:r>
              <a:rPr lang="cs-CZ" sz="2400" dirty="0" smtClean="0"/>
              <a:t>	</a:t>
            </a:r>
            <a:r>
              <a:rPr lang="cs-CZ" sz="2400" b="1" i="1" dirty="0"/>
              <a:t>  </a:t>
            </a:r>
            <a:endParaRPr lang="cs-CZ" sz="2400" dirty="0"/>
          </a:p>
        </p:txBody>
      </p:sp>
      <p:sp>
        <p:nvSpPr>
          <p:cNvPr id="11" name="Obdélník 10"/>
          <p:cNvSpPr/>
          <p:nvPr/>
        </p:nvSpPr>
        <p:spPr>
          <a:xfrm>
            <a:off x="1431250" y="3645024"/>
            <a:ext cx="69125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000" b="1" dirty="0" err="1" smtClean="0">
                <a:solidFill>
                  <a:srgbClr val="000099"/>
                </a:solidFill>
              </a:rPr>
              <a:t>ln</a:t>
            </a:r>
            <a:r>
              <a:rPr lang="cs-CZ" sz="2000" b="1" dirty="0" smtClean="0">
                <a:solidFill>
                  <a:srgbClr val="000099"/>
                </a:solidFill>
              </a:rPr>
              <a:t> </a:t>
            </a:r>
            <a:r>
              <a:rPr lang="cs-CZ" sz="2000" b="1" dirty="0">
                <a:solidFill>
                  <a:srgbClr val="000099"/>
                </a:solidFill>
              </a:rPr>
              <a:t>9</a:t>
            </a:r>
            <a:r>
              <a:rPr lang="cs-CZ" sz="2000" b="1" dirty="0" smtClean="0">
                <a:solidFill>
                  <a:srgbClr val="000099"/>
                </a:solidFill>
              </a:rPr>
              <a:t> + </a:t>
            </a:r>
            <a:r>
              <a:rPr lang="cs-CZ" sz="2000" b="1" dirty="0" err="1" smtClean="0">
                <a:solidFill>
                  <a:srgbClr val="000099"/>
                </a:solidFill>
              </a:rPr>
              <a:t>ln</a:t>
            </a:r>
            <a:r>
              <a:rPr lang="cs-CZ" sz="2000" b="1" dirty="0" smtClean="0">
                <a:solidFill>
                  <a:srgbClr val="000099"/>
                </a:solidFill>
              </a:rPr>
              <a:t> </a:t>
            </a:r>
            <a:r>
              <a:rPr lang="cs-CZ" sz="2000" b="1" dirty="0">
                <a:solidFill>
                  <a:srgbClr val="000099"/>
                </a:solidFill>
              </a:rPr>
              <a:t>z</a:t>
            </a:r>
            <a:r>
              <a:rPr lang="cs-CZ" sz="2000" b="1" dirty="0" smtClean="0">
                <a:solidFill>
                  <a:srgbClr val="000099"/>
                </a:solidFill>
              </a:rPr>
              <a:t> + 2 </a:t>
            </a:r>
            <a:r>
              <a:rPr lang="cs-CZ" sz="2000" b="1" dirty="0" err="1" smtClean="0">
                <a:solidFill>
                  <a:srgbClr val="000099"/>
                </a:solidFill>
              </a:rPr>
              <a:t>ln</a:t>
            </a:r>
            <a:r>
              <a:rPr lang="cs-CZ" sz="2000" b="1" dirty="0" smtClean="0">
                <a:solidFill>
                  <a:srgbClr val="000099"/>
                </a:solidFill>
              </a:rPr>
              <a:t> c – (</a:t>
            </a:r>
            <a:r>
              <a:rPr lang="cs-CZ" sz="2000" b="1" dirty="0" err="1" smtClean="0">
                <a:solidFill>
                  <a:srgbClr val="000099"/>
                </a:solidFill>
              </a:rPr>
              <a:t>ln</a:t>
            </a:r>
            <a:r>
              <a:rPr lang="cs-CZ" sz="2000" b="1" dirty="0" smtClean="0">
                <a:solidFill>
                  <a:srgbClr val="000099"/>
                </a:solidFill>
              </a:rPr>
              <a:t> 5 + 5 </a:t>
            </a:r>
            <a:r>
              <a:rPr lang="cs-CZ" sz="2000" b="1" dirty="0" err="1" smtClean="0">
                <a:solidFill>
                  <a:srgbClr val="000099"/>
                </a:solidFill>
              </a:rPr>
              <a:t>ln</a:t>
            </a:r>
            <a:r>
              <a:rPr lang="cs-CZ" sz="2000" b="1" dirty="0" smtClean="0">
                <a:solidFill>
                  <a:srgbClr val="000099"/>
                </a:solidFill>
              </a:rPr>
              <a:t> a) =</a:t>
            </a:r>
            <a:endParaRPr lang="cs-CZ" sz="2400" b="1" dirty="0" smtClean="0">
              <a:solidFill>
                <a:srgbClr val="000099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150635" y="2888397"/>
            <a:ext cx="71931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indent="-719138"/>
            <a:r>
              <a:rPr lang="cs-CZ" sz="2000" b="1" i="1" dirty="0" smtClean="0">
                <a:solidFill>
                  <a:srgbClr val="000099"/>
                </a:solidFill>
              </a:rPr>
              <a:t>	</a:t>
            </a:r>
            <a:r>
              <a:rPr lang="cs-CZ" sz="2000" b="1" dirty="0" smtClean="0">
                <a:solidFill>
                  <a:srgbClr val="000099"/>
                </a:solidFill>
              </a:rPr>
              <a:t>log</a:t>
            </a:r>
            <a:r>
              <a:rPr lang="cs-CZ" sz="2000" b="1" baseline="-25000" dirty="0" smtClean="0">
                <a:solidFill>
                  <a:srgbClr val="000099"/>
                </a:solidFill>
              </a:rPr>
              <a:t>5</a:t>
            </a:r>
            <a:r>
              <a:rPr lang="cs-CZ" sz="2000" b="1" dirty="0" smtClean="0">
                <a:solidFill>
                  <a:srgbClr val="000099"/>
                </a:solidFill>
              </a:rPr>
              <a:t> 8 + 3 log</a:t>
            </a:r>
            <a:r>
              <a:rPr lang="cs-CZ" sz="2000" b="1" baseline="-25000" dirty="0" smtClean="0">
                <a:solidFill>
                  <a:srgbClr val="000099"/>
                </a:solidFill>
              </a:rPr>
              <a:t>5</a:t>
            </a:r>
            <a:r>
              <a:rPr lang="cs-CZ" sz="2000" b="1" dirty="0" smtClean="0">
                <a:solidFill>
                  <a:srgbClr val="000099"/>
                </a:solidFill>
              </a:rPr>
              <a:t> y + 4 log</a:t>
            </a:r>
            <a:r>
              <a:rPr lang="cs-CZ" sz="2000" b="1" baseline="-25000" dirty="0" smtClean="0">
                <a:solidFill>
                  <a:srgbClr val="000099"/>
                </a:solidFill>
              </a:rPr>
              <a:t>5</a:t>
            </a:r>
            <a:r>
              <a:rPr lang="cs-CZ" sz="2000" b="1" dirty="0" smtClean="0">
                <a:solidFill>
                  <a:srgbClr val="000099"/>
                </a:solidFill>
              </a:rPr>
              <a:t> a =</a:t>
            </a:r>
            <a:endParaRPr lang="cs-CZ" sz="2400" dirty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1416452" y="4365104"/>
                <a:ext cx="7534435" cy="10951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:r>
                  <a:rPr lang="cs-CZ" sz="2000" b="1" dirty="0" smtClean="0">
                    <a:solidFill>
                      <a:srgbClr val="000099"/>
                    </a:solidFill>
                  </a:rPr>
                  <a:t>log 7 + 2 log (a-1) + </a:t>
                </a:r>
                <a:r>
                  <a:rPr lang="cs-CZ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000" b="1" dirty="0" smtClean="0">
                    <a:solidFill>
                      <a:srgbClr val="000099"/>
                    </a:solidFill>
                  </a:rPr>
                  <a:t> log v – 2(log 2 + 3 log c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000" b="1" dirty="0">
                    <a:solidFill>
                      <a:srgbClr val="000099"/>
                    </a:solidFill>
                  </a:rPr>
                  <a:t> log </a:t>
                </a:r>
                <a:r>
                  <a:rPr lang="cs-CZ" sz="2000" b="1" dirty="0" smtClean="0">
                    <a:solidFill>
                      <a:srgbClr val="000099"/>
                    </a:solidFill>
                  </a:rPr>
                  <a:t>v ) =</a:t>
                </a:r>
              </a:p>
              <a:p>
                <a:pPr lvl="1"/>
                <a:r>
                  <a:rPr lang="cs-CZ" sz="2400" b="1" i="1" dirty="0" smtClean="0"/>
                  <a:t>				</a:t>
                </a:r>
                <a:r>
                  <a:rPr lang="cs-CZ" sz="2000" b="1" i="1" dirty="0" smtClean="0"/>
                  <a:t>=log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 i="1" kern="0">
                            <a:latin typeface="Cambria Math"/>
                          </a:rPr>
                          <m:t>𝟕</m:t>
                        </m:r>
                        <m:sSup>
                          <m:sSupPr>
                            <m:ctrlPr>
                              <a:rPr lang="cs-CZ" sz="2000" b="1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000" b="1" i="1" kern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sz="2000" b="1" i="1" kern="0">
                                <a:latin typeface="Cambria Math"/>
                              </a:rPr>
                              <m:t>𝒂</m:t>
                            </m:r>
                            <m:r>
                              <a:rPr lang="cs-CZ" sz="2000" b="1" i="1" kern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sz="2000" b="1" i="1" kern="0" smtClean="0">
                                <a:latin typeface="Cambria Math"/>
                              </a:rPr>
                              <m:t>𝟏</m:t>
                            </m:r>
                            <m:r>
                              <a:rPr lang="cs-CZ" sz="2000" b="1" i="1" kern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sz="2000" b="1" i="1" kern="0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ad>
                          <m:radPr>
                            <m:ctrlPr>
                              <a:rPr lang="cs-CZ" sz="2000" b="1" i="1" ker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cs-CZ" sz="2000" b="1" i="1" kern="0" smtClean="0">
                                <a:latin typeface="Cambria Math"/>
                              </a:rPr>
                              <m:t>𝟑</m:t>
                            </m:r>
                          </m:deg>
                          <m:e>
                            <m:r>
                              <a:rPr lang="cs-CZ" sz="2000" b="1" i="1" kern="0" smtClean="0">
                                <a:latin typeface="Cambria Math"/>
                              </a:rPr>
                              <m:t>𝒗</m:t>
                            </m:r>
                            <m:r>
                              <a:rPr lang="cs-CZ" sz="2000" b="1" i="1" kern="0" smtClean="0">
                                <a:latin typeface="Cambria Math"/>
                              </a:rPr>
                              <m:t>  </m:t>
                            </m:r>
                          </m:e>
                        </m:rad>
                      </m:num>
                      <m:den>
                        <m:d>
                          <m:dPr>
                            <m:ctrlPr>
                              <a:rPr lang="cs-CZ" sz="2000" b="1" i="1" kern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000" b="1" i="1" kern="0">
                                <a:latin typeface="Cambria Math"/>
                              </a:rPr>
                              <m:t>𝟐</m:t>
                            </m:r>
                            <m:r>
                              <a:rPr lang="cs-CZ" sz="2000" b="1" i="1" kern="0" smtClean="0">
                                <a:latin typeface="Cambria Math"/>
                              </a:rPr>
                              <m:t>𝒄</m:t>
                            </m:r>
                            <m:r>
                              <a:rPr lang="cs-CZ" sz="2000" b="1" i="1" kern="0" baseline="30000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cs-CZ" sz="2000" b="1" i="1" kern="0" baseline="30000">
                                <a:latin typeface="Cambria Math"/>
                              </a:rPr>
                              <m:t> </m:t>
                            </m:r>
                            <m:r>
                              <a:rPr lang="cs-CZ" sz="2000" b="1" i="1" kern="0" baseline="30000" smtClean="0">
                                <a:latin typeface="Cambria Math"/>
                              </a:rPr>
                              <m:t> </m:t>
                            </m:r>
                            <m:r>
                              <a:rPr lang="cs-CZ" sz="2000" b="1" i="1" kern="0" baseline="30000">
                                <a:latin typeface="Cambria Math"/>
                              </a:rPr>
                              <m:t>𝟑</m:t>
                            </m:r>
                            <m:rad>
                              <m:radPr>
                                <m:degHide m:val="on"/>
                                <m:ctrlPr>
                                  <a:rPr lang="cs-CZ" sz="2000" b="1" i="1" ker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sz="2000" b="1" i="1" kern="0" smtClean="0">
                                    <a:latin typeface="Cambria Math"/>
                                  </a:rPr>
                                  <m:t>𝒗</m:t>
                                </m:r>
                                <m:r>
                                  <a:rPr lang="cs-CZ" sz="2000" b="1" i="1" kern="0" baseline="30000">
                                    <a:latin typeface="Cambria Math"/>
                                  </a:rPr>
                                  <m:t>𝟐</m:t>
                                </m:r>
                              </m:e>
                            </m:rad>
                            <m:r>
                              <a:rPr lang="cs-CZ" sz="2000" b="1" i="1" kern="0" baseline="30000" smtClean="0">
                                <a:latin typeface="Cambria Math"/>
                              </a:rPr>
                              <m:t> </m:t>
                            </m:r>
                          </m:e>
                        </m:d>
                      </m:den>
                    </m:f>
                  </m:oMath>
                </a14:m>
                <a:r>
                  <a:rPr lang="cs-CZ" sz="2000" dirty="0"/>
                  <a:t> </a:t>
                </a:r>
                <a:endParaRPr lang="cs-CZ" sz="2000" b="1" dirty="0" smtClean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452" y="4365104"/>
                <a:ext cx="7534435" cy="109517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/>
          <p:cNvSpPr/>
          <p:nvPr/>
        </p:nvSpPr>
        <p:spPr>
          <a:xfrm>
            <a:off x="5406360" y="2888397"/>
            <a:ext cx="1518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19138" indent="-719138"/>
            <a:r>
              <a:rPr lang="cs-CZ" sz="2000" b="1" dirty="0"/>
              <a:t>log</a:t>
            </a:r>
            <a:r>
              <a:rPr lang="cs-CZ" sz="2000" b="1" baseline="-25000" dirty="0"/>
              <a:t>5</a:t>
            </a:r>
            <a:r>
              <a:rPr lang="cs-CZ" sz="2000" b="1" dirty="0"/>
              <a:t> 8y</a:t>
            </a:r>
            <a:r>
              <a:rPr lang="cs-CZ" sz="2000" b="1" baseline="30000" dirty="0"/>
              <a:t>3</a:t>
            </a:r>
            <a:r>
              <a:rPr lang="cs-CZ" sz="2000" b="1" dirty="0"/>
              <a:t>a</a:t>
            </a:r>
            <a:r>
              <a:rPr lang="cs-CZ" sz="2000" b="1" baseline="30000" dirty="0"/>
              <a:t>4  </a:t>
            </a:r>
            <a:r>
              <a:rPr lang="cs-CZ" sz="2000" b="1" dirty="0"/>
              <a:t> </a:t>
            </a:r>
            <a:endParaRPr lang="cs-CZ" sz="2000" dirty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5831540" y="3553589"/>
                <a:ext cx="1416413" cy="5829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:r>
                  <a:rPr lang="cs-CZ" sz="2000" b="1" dirty="0"/>
                  <a:t>ln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 kern="0">
                            <a:latin typeface="Cambria Math"/>
                          </a:rPr>
                          <m:t>𝟗𝐳</m:t>
                        </m:r>
                        <m:sSup>
                          <m:sSupPr>
                            <m:ctrlPr>
                              <a:rPr lang="cs-CZ" sz="2000" b="1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000" b="1" kern="0">
                                <a:latin typeface="Cambria Math"/>
                              </a:rPr>
                              <m:t>𝐜</m:t>
                            </m:r>
                          </m:e>
                          <m:sup>
                            <m:r>
                              <a:rPr lang="cs-CZ" sz="2000" b="1" ker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cs-CZ" sz="2000" b="1" kern="0">
                            <a:latin typeface="Cambria Math"/>
                          </a:rPr>
                          <m:t>𝟓𝐚</m:t>
                        </m:r>
                        <m:r>
                          <a:rPr lang="cs-CZ" sz="2000" b="1" kern="0" baseline="3000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cs-CZ" sz="2000" b="1" dirty="0"/>
                  <a:t> </a:t>
                </a:r>
                <a:endParaRPr lang="cs-CZ" sz="2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540" y="3553589"/>
                <a:ext cx="1416413" cy="582980"/>
              </a:xfrm>
              <a:prstGeom prst="rect">
                <a:avLst/>
              </a:prstGeom>
              <a:blipFill rotWithShape="1">
                <a:blip r:embed="rId4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771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HUDCOVÁ</a:t>
            </a:r>
            <a:r>
              <a:rPr lang="cs-CZ" sz="1800" dirty="0"/>
              <a:t>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</a:t>
            </a:r>
            <a:r>
              <a:rPr lang="cs-CZ" sz="1800" dirty="0" smtClean="0"/>
              <a:t>PROMETHEUS</a:t>
            </a:r>
            <a:r>
              <a:rPr lang="cs-CZ" sz="1800" dirty="0"/>
              <a:t>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pPr marL="0" indent="0">
              <a:buNone/>
            </a:pPr>
            <a:endParaRPr lang="cs-CZ" sz="1800" dirty="0" smtClean="0"/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11405</TotalTime>
  <Words>236</Words>
  <Application>Microsoft Office PowerPoint</Application>
  <PresentationFormat>Předvádění na obrazovce (4:3)</PresentationFormat>
  <Paragraphs>70</Paragraphs>
  <Slides>9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Diseño predeterminado</vt:lpstr>
      <vt:lpstr>Funkce 1   </vt:lpstr>
      <vt:lpstr>Věty o logaritmech </vt:lpstr>
      <vt:lpstr>Logaritmus součinu</vt:lpstr>
      <vt:lpstr>Logaritmus podílu</vt:lpstr>
      <vt:lpstr>Logaritmus mocniny</vt:lpstr>
      <vt:lpstr>Logaritmus odmocniny</vt:lpstr>
      <vt:lpstr>Příklad 1</vt:lpstr>
      <vt:lpstr>Příklad 2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Mariajose;SŠ-COPTKM</dc:creator>
  <cp:lastModifiedBy>kacerova</cp:lastModifiedBy>
  <cp:revision>763</cp:revision>
  <dcterms:created xsi:type="dcterms:W3CDTF">2010-05-23T14:28:12Z</dcterms:created>
  <dcterms:modified xsi:type="dcterms:W3CDTF">2013-11-19T22:01:49Z</dcterms:modified>
</cp:coreProperties>
</file>