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88" r:id="rId4"/>
    <p:sldId id="293" r:id="rId5"/>
    <p:sldId id="291" r:id="rId6"/>
    <p:sldId id="289" r:id="rId7"/>
    <p:sldId id="283" r:id="rId8"/>
    <p:sldId id="290" r:id="rId9"/>
    <p:sldId id="292" r:id="rId10"/>
    <p:sldId id="284" r:id="rId11"/>
    <p:sldId id="264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6600"/>
    <a:srgbClr val="3366FF"/>
    <a:srgbClr val="0C788E"/>
    <a:srgbClr val="000099"/>
    <a:srgbClr val="422C16"/>
    <a:srgbClr val="025198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0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78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ebnice.krynicky.cz/Matematik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VY_32_INOVACE_FCE1_15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4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15617" y="1988840"/>
            <a:ext cx="3960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hodnotu výrazu </a:t>
            </a:r>
            <a:r>
              <a:rPr lang="cs-CZ" sz="2400" b="1" i="1" dirty="0"/>
              <a:t> 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607375" y="2610620"/>
                <a:ext cx="7118384" cy="7592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y =  </a:t>
                </a:r>
                <a:r>
                  <a:rPr lang="cs-CZ" sz="2000" b="1" i="1" kern="0" dirty="0" smtClean="0"/>
                  <a:t>log</a:t>
                </a:r>
                <a:r>
                  <a:rPr lang="cs-CZ" sz="2000" b="1" i="1" kern="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b="1" i="1" kern="0" baseline="-25000" dirty="0" smtClean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cs-CZ" sz="20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𝟐𝟒𝟑</m:t>
                    </m:r>
                  </m:oMath>
                </a14:m>
                <a:r>
                  <a:rPr lang="cs-CZ" sz="2000" b="1" i="1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1" i="1" kern="0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 smtClean="0"/>
                  <a:t> </a:t>
                </a:r>
                <a:r>
                  <a:rPr lang="cs-CZ" sz="2000" b="1" i="1" kern="0" dirty="0" smtClean="0"/>
                  <a:t>log </a:t>
                </a:r>
                <a:r>
                  <a:rPr lang="cs-CZ" sz="2000" b="1" i="1" kern="0" baseline="-25000" dirty="0" smtClean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𝟐𝟓𝟔</m:t>
                        </m:r>
                      </m:den>
                    </m:f>
                  </m:oMath>
                </a14:m>
                <a:r>
                  <a:rPr lang="cs-CZ" sz="2000" b="1" i="1" kern="0" dirty="0">
                    <a:solidFill>
                      <a:srgbClr val="00B0F0"/>
                    </a:solidFill>
                  </a:rPr>
                  <a:t> </a:t>
                </a:r>
                <a:r>
                  <a:rPr lang="cs-CZ" sz="2000" b="1" i="1" kern="0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000" b="1" i="1" kern="0" dirty="0" smtClean="0"/>
                  <a:t>+</a:t>
                </a:r>
                <a:r>
                  <a:rPr lang="cs-CZ" sz="2000" b="1" i="1" kern="0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000" b="1" i="1" kern="0" dirty="0" smtClean="0"/>
                  <a:t>log</a:t>
                </a:r>
                <a:r>
                  <a:rPr lang="cs-CZ" sz="2000" b="1" i="1" kern="0" baseline="-25000" dirty="0" smtClean="0">
                    <a:solidFill>
                      <a:srgbClr val="FF0000"/>
                    </a:solidFill>
                  </a:rPr>
                  <a:t>0,2 </a:t>
                </a:r>
                <a14:m>
                  <m:oMath xmlns:m="http://schemas.openxmlformats.org/officeDocument/2006/math">
                    <m:r>
                      <a:rPr lang="cs-CZ" sz="20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𝟎</m:t>
                    </m:r>
                    <m:r>
                      <a:rPr lang="cs-CZ" sz="20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,</m:t>
                    </m:r>
                    <m:r>
                      <a:rPr lang="cs-CZ" sz="20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𝟎𝟒</m:t>
                    </m:r>
                  </m:oMath>
                </a14:m>
                <a:r>
                  <a:rPr lang="cs-CZ" sz="2000" b="1" i="1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1" i="1" kern="0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/>
                  <a:t> </a:t>
                </a:r>
                <a:r>
                  <a:rPr lang="cs-CZ" sz="2000" b="1" i="1" kern="0" dirty="0" smtClean="0"/>
                  <a:t>log</a:t>
                </a:r>
                <a:r>
                  <a:rPr lang="cs-CZ" sz="2000" b="1" i="1" kern="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b="1" i="1" kern="0" baseline="-25000" dirty="0" smtClean="0">
                    <a:solidFill>
                      <a:srgbClr val="FF0000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cs-CZ" sz="20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𝟔𝟐𝟓</m:t>
                    </m:r>
                  </m:oMath>
                </a14:m>
                <a:endParaRPr lang="cs-CZ" sz="20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" y="2610620"/>
                <a:ext cx="7118384" cy="7592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607375" y="3534413"/>
                <a:ext cx="4302781" cy="418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 dirty="0"/>
                      <m:t>Ř</m:t>
                    </m:r>
                    <m:r>
                      <m:rPr>
                        <m:nor/>
                      </m:rPr>
                      <a:rPr lang="cs-CZ" sz="2000" b="1" dirty="0"/>
                      <m:t>e</m:t>
                    </m:r>
                    <m:r>
                      <m:rPr>
                        <m:nor/>
                      </m:rPr>
                      <a:rPr lang="cs-CZ" sz="2000" b="1" dirty="0"/>
                      <m:t>š</m:t>
                    </m:r>
                    <m:r>
                      <m:rPr>
                        <m:nor/>
                      </m:rPr>
                      <a:rPr lang="cs-CZ" sz="2000" b="1" dirty="0"/>
                      <m:t>en</m:t>
                    </m:r>
                    <m:r>
                      <m:rPr>
                        <m:nor/>
                      </m:rPr>
                      <a:rPr lang="cs-CZ" sz="2000" b="1" dirty="0"/>
                      <m:t>í:</m:t>
                    </m:r>
                    <m:r>
                      <a:rPr lang="cs-CZ" sz="2000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dirty="0" smtClean="0"/>
                  <a:t> Podle definice vypočteme</a:t>
                </a:r>
                <a:endParaRPr lang="cs-CZ" sz="20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" y="3534413"/>
                <a:ext cx="4302781" cy="418704"/>
              </a:xfrm>
              <a:prstGeom prst="rect">
                <a:avLst/>
              </a:prstGeom>
              <a:blipFill rotWithShape="1">
                <a:blip r:embed="rId4"/>
                <a:stretch>
                  <a:fillRect l="-709" t="-1471" b="-27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813812" y="3978811"/>
                <a:ext cx="6192688" cy="1186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y =  </a:t>
                </a:r>
                <a:r>
                  <a:rPr lang="cs-CZ" sz="2000" kern="0" dirty="0" smtClean="0"/>
                  <a:t>log</a:t>
                </a:r>
                <a:r>
                  <a:rPr lang="cs-CZ" sz="2000" kern="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kern="0" baseline="-25000" dirty="0" smtClean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cs-CZ" sz="2000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0" kern="0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 smtClean="0"/>
                  <a:t> </a:t>
                </a:r>
                <a:r>
                  <a:rPr lang="cs-CZ" sz="2000" kern="0" dirty="0" smtClean="0"/>
                  <a:t>log </a:t>
                </a:r>
                <a:r>
                  <a:rPr lang="cs-CZ" sz="2000" kern="0" baseline="-25000" dirty="0" smtClean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cs-CZ" sz="2000" kern="0" dirty="0" smtClean="0"/>
                  <a:t> + log</a:t>
                </a:r>
                <a:r>
                  <a:rPr lang="cs-CZ" sz="2000" kern="0" baseline="-25000" dirty="0" smtClean="0">
                    <a:solidFill>
                      <a:srgbClr val="FF0000"/>
                    </a:solidFill>
                  </a:rPr>
                  <a:t>0,2 </a:t>
                </a:r>
                <a14:m>
                  <m:oMath xmlns:m="http://schemas.openxmlformats.org/officeDocument/2006/math">
                    <m:r>
                      <a:rPr lang="cs-CZ" sz="2000" b="0" i="0" kern="0" smtClean="0">
                        <a:solidFill>
                          <a:srgbClr val="00B0F0"/>
                        </a:solidFill>
                        <a:latin typeface="Cambria Math"/>
                      </a:rPr>
                      <m:t>0,</m:t>
                    </m:r>
                  </m:oMath>
                </a14:m>
                <a:r>
                  <a:rPr lang="cs-CZ" sz="2000" kern="0" dirty="0" smtClean="0">
                    <a:solidFill>
                      <a:srgbClr val="00B0F0"/>
                    </a:solidFill>
                  </a:rPr>
                  <a:t>2</a:t>
                </a:r>
                <a:r>
                  <a:rPr lang="cs-CZ" sz="2000" kern="0" baseline="30000" dirty="0" smtClean="0">
                    <a:solidFill>
                      <a:srgbClr val="00B0F0"/>
                    </a:solidFill>
                  </a:rPr>
                  <a:t>2</a:t>
                </a:r>
                <a:r>
                  <a:rPr lang="cs-CZ" sz="2000" kern="0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0" kern="0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/>
                  <a:t> </a:t>
                </a:r>
                <a:r>
                  <a:rPr lang="cs-CZ" sz="2000" kern="0" dirty="0" smtClean="0"/>
                  <a:t>log</a:t>
                </a:r>
                <a:r>
                  <a:rPr lang="cs-CZ" sz="2000" kern="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kern="0" baseline="-25000" dirty="0" smtClean="0">
                    <a:solidFill>
                      <a:srgbClr val="FF0000"/>
                    </a:solidFill>
                  </a:rPr>
                  <a:t>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cs-CZ" sz="2000" b="0" i="0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cs-CZ" sz="2000" kern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200000"/>
                  </a:lnSpc>
                  <a:tabLst>
                    <a:tab pos="981075" algn="ctr"/>
                  </a:tabLst>
                </a:pPr>
                <a:r>
                  <a:rPr lang="cs-CZ" sz="2000" dirty="0" smtClean="0">
                    <a:solidFill>
                      <a:srgbClr val="FF00FF"/>
                    </a:solidFill>
                  </a:rPr>
                  <a:t> 	</a:t>
                </a:r>
                <a:r>
                  <a:rPr lang="cs-CZ" sz="2000" dirty="0" smtClean="0"/>
                  <a:t>y =  5 + (-4) + 2 + 4 = </a:t>
                </a:r>
                <a:r>
                  <a:rPr lang="cs-CZ" sz="2000" b="1" dirty="0" smtClean="0"/>
                  <a:t>7 </a:t>
                </a:r>
                <a:endParaRPr lang="cs-CZ" sz="2000" b="1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812" y="3978811"/>
                <a:ext cx="6192688" cy="11868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3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3"/>
              </a:rPr>
              <a:t>http://</a:t>
            </a:r>
            <a:r>
              <a:rPr lang="it-IT" sz="1800" i="1" dirty="0" smtClean="0">
                <a:hlinkClick r:id="rId3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</a:t>
            </a:r>
            <a:r>
              <a:rPr lang="cs-CZ" smtClean="0">
                <a:solidFill>
                  <a:schemeClr val="bg1"/>
                </a:solidFill>
              </a:rPr>
              <a:t>je logaritmus?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Logaritmus </a:t>
            </a:r>
            <a:r>
              <a:rPr lang="cs-CZ" sz="2800" dirty="0" smtClean="0"/>
              <a:t>kladného čísla </a:t>
            </a:r>
            <a:r>
              <a:rPr lang="cs-CZ" sz="2800" dirty="0" smtClean="0">
                <a:solidFill>
                  <a:srgbClr val="00B0F0"/>
                </a:solidFill>
              </a:rPr>
              <a:t>x</a:t>
            </a:r>
            <a:r>
              <a:rPr lang="cs-CZ" sz="2800" dirty="0" smtClean="0"/>
              <a:t> při základu </a:t>
            </a:r>
            <a:r>
              <a:rPr lang="cs-CZ" sz="2800" dirty="0">
                <a:solidFill>
                  <a:srgbClr val="FF0000"/>
                </a:solidFill>
              </a:rPr>
              <a:t>a 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je exponent </a:t>
            </a:r>
            <a:r>
              <a:rPr lang="cs-CZ" sz="2800" dirty="0">
                <a:solidFill>
                  <a:srgbClr val="FF00FF"/>
                </a:solidFill>
              </a:rPr>
              <a:t>y</a:t>
            </a:r>
            <a:r>
              <a:rPr lang="cs-CZ" sz="2800" dirty="0" smtClean="0"/>
              <a:t>, </a:t>
            </a:r>
            <a:r>
              <a:rPr lang="cs-CZ" sz="2800" dirty="0"/>
              <a:t>kterým </a:t>
            </a:r>
            <a:r>
              <a:rPr lang="cs-CZ" sz="2800" dirty="0" smtClean="0"/>
              <a:t>musíme umocnit </a:t>
            </a:r>
            <a:r>
              <a:rPr lang="cs-CZ" sz="2800" dirty="0"/>
              <a:t>základ,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abychom získali argument </a:t>
            </a:r>
            <a:r>
              <a:rPr lang="cs-CZ" sz="2800" dirty="0" smtClean="0">
                <a:solidFill>
                  <a:srgbClr val="00B0F0"/>
                </a:solidFill>
              </a:rPr>
              <a:t>x</a:t>
            </a:r>
            <a:endParaRPr lang="cs-CZ" sz="24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endParaRPr lang="cs-CZ" sz="2400" b="1" i="1" dirty="0" smtClean="0"/>
          </a:p>
          <a:p>
            <a:pPr marL="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	</a:t>
            </a:r>
            <a:r>
              <a:rPr lang="cs-CZ" sz="2800" b="1" i="1" dirty="0" smtClean="0">
                <a:solidFill>
                  <a:srgbClr val="FF00FF"/>
                </a:solidFill>
              </a:rPr>
              <a:t>y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= 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log</a:t>
            </a:r>
            <a:r>
              <a:rPr lang="cs-CZ" sz="2800" b="1" i="1" baseline="-25000" dirty="0" smtClean="0">
                <a:solidFill>
                  <a:srgbClr val="FF0000"/>
                </a:solidFill>
              </a:rPr>
              <a:t>a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>
                <a:solidFill>
                  <a:srgbClr val="00B0F0"/>
                </a:solidFill>
              </a:rPr>
              <a:t>x</a:t>
            </a:r>
            <a:r>
              <a:rPr lang="cs-CZ" sz="2800" b="1" i="1" dirty="0" smtClean="0">
                <a:solidFill>
                  <a:srgbClr val="0C788E"/>
                </a:solidFill>
              </a:rPr>
              <a:t>		</a:t>
            </a:r>
            <a:endParaRPr lang="cs-CZ" sz="2400" b="1" i="1" dirty="0" smtClean="0"/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5652120" y="4552890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err="1" smtClean="0">
                <a:solidFill>
                  <a:srgbClr val="FF0000"/>
                </a:solidFill>
              </a:rPr>
              <a:t>a</a:t>
            </a:r>
            <a:r>
              <a:rPr lang="cs-CZ" sz="2800" b="1" i="1" baseline="30000" dirty="0" err="1" smtClean="0">
                <a:solidFill>
                  <a:srgbClr val="FF00FF"/>
                </a:solidFill>
              </a:rPr>
              <a:t>y</a:t>
            </a:r>
            <a:r>
              <a:rPr lang="cs-CZ" sz="2800" b="1" i="1" baseline="30000" dirty="0" smtClean="0"/>
              <a:t> </a:t>
            </a:r>
            <a:r>
              <a:rPr lang="cs-CZ" sz="2800" b="1" i="1" dirty="0"/>
              <a:t>= </a:t>
            </a:r>
            <a:r>
              <a:rPr lang="cs-CZ" sz="2800" b="1" i="1" dirty="0" smtClean="0"/>
              <a:t> x </a:t>
            </a:r>
            <a:endParaRPr lang="cs-CZ" sz="2800" dirty="0"/>
          </a:p>
        </p:txBody>
      </p:sp>
      <p:sp>
        <p:nvSpPr>
          <p:cNvPr id="3" name="Obousměrná vodorovná šipka 2"/>
          <p:cNvSpPr/>
          <p:nvPr/>
        </p:nvSpPr>
        <p:spPr>
          <a:xfrm>
            <a:off x="4521144" y="4699084"/>
            <a:ext cx="808558" cy="230833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515101" y="5517232"/>
            <a:ext cx="20120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dirty="0" err="1">
                <a:solidFill>
                  <a:srgbClr val="FF0000"/>
                </a:solidFill>
              </a:rPr>
              <a:t>a</a:t>
            </a:r>
            <a:r>
              <a:rPr lang="cs-CZ" sz="2000" dirty="0" err="1">
                <a:sym typeface="Symbol"/>
              </a:rPr>
              <a:t>R</a:t>
            </a:r>
            <a:r>
              <a:rPr lang="cs-CZ" sz="2000" baseline="30000" dirty="0">
                <a:sym typeface="Symbol"/>
              </a:rPr>
              <a:t>+ </a:t>
            </a:r>
            <a:r>
              <a:rPr lang="cs-CZ" sz="2000" dirty="0">
                <a:sym typeface="Symbol"/>
              </a:rPr>
              <a:t>-1</a:t>
            </a:r>
            <a:r>
              <a:rPr lang="cs-CZ" sz="2000" dirty="0" smtClean="0">
                <a:sym typeface="Symbol"/>
              </a:rPr>
              <a:t>, </a:t>
            </a:r>
            <a:r>
              <a:rPr lang="cs-CZ" sz="2000" dirty="0" smtClean="0">
                <a:solidFill>
                  <a:srgbClr val="00B0F0"/>
                </a:solidFill>
                <a:sym typeface="Symbol"/>
              </a:rPr>
              <a:t>x</a:t>
            </a:r>
            <a:r>
              <a:rPr lang="cs-CZ" sz="2000" dirty="0" smtClean="0">
                <a:sym typeface="Symbol"/>
              </a:rPr>
              <a:t>  0</a:t>
            </a:r>
            <a:endParaRPr lang="cs-CZ" sz="20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je exponent, </a:t>
            </a:r>
            <a:r>
              <a:rPr lang="cs-CZ" sz="2800" dirty="0"/>
              <a:t>kterým </a:t>
            </a:r>
            <a:r>
              <a:rPr lang="cs-CZ" sz="2800" dirty="0" smtClean="0"/>
              <a:t>musíme umocnit </a:t>
            </a:r>
            <a:r>
              <a:rPr lang="cs-CZ" sz="2800" dirty="0"/>
              <a:t>základ,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abychom získali logaritmované číslo</a:t>
            </a:r>
            <a:endParaRPr lang="cs-CZ" sz="24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endParaRPr lang="cs-CZ" sz="2400" b="1" i="1" dirty="0" smtClean="0"/>
          </a:p>
          <a:p>
            <a:pPr marL="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	</a:t>
            </a:r>
            <a:r>
              <a:rPr lang="cs-CZ" sz="2800" b="1" i="1" dirty="0" smtClean="0">
                <a:solidFill>
                  <a:srgbClr val="0C788E"/>
                </a:solidFill>
              </a:rPr>
              <a:t>		</a:t>
            </a: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051597" y="3939644"/>
                <a:ext cx="2608758" cy="687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3200" b="1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3200" b="1" i="1" dirty="0">
                            <a:solidFill>
                              <a:srgbClr val="00B0F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3200" b="1" i="1" dirty="0">
                            <a:solidFill>
                              <a:srgbClr val="00B0F0"/>
                            </a:solidFill>
                          </a:rPr>
                          <m:t> =</m:t>
                        </m:r>
                        <m:r>
                          <a:rPr lang="cs-CZ" sz="3200" b="1" i="0" dirty="0" smtClean="0">
                            <a:latin typeface="Cambria Math"/>
                          </a:rPr>
                          <m:t>   </m:t>
                        </m:r>
                        <m:r>
                          <a:rPr lang="cs-CZ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3200" b="1" i="1" dirty="0"/>
                          <m:t>log</m:t>
                        </m:r>
                        <m:r>
                          <m:rPr>
                            <m:nor/>
                          </m:rPr>
                          <a:rPr lang="cs-CZ" sz="3200" b="1" i="1" baseline="-25000" dirty="0">
                            <a:solidFill>
                              <a:srgbClr val="FF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cs-CZ" sz="3200" b="1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3200" b="1" i="1" dirty="0">
                            <a:solidFill>
                              <a:srgbClr val="00B0F0"/>
                            </a:solidFill>
                          </a:rPr>
                          <m:t>x</m:t>
                        </m:r>
                      </m:sup>
                    </m:sSup>
                  </m:oMath>
                </a14:m>
                <a:r>
                  <a:rPr lang="cs-CZ" sz="3200" b="1" i="1" dirty="0" smtClean="0"/>
                  <a:t> </a:t>
                </a:r>
                <a:endParaRPr lang="cs-CZ" sz="32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597" y="3939644"/>
                <a:ext cx="2608758" cy="6876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0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Úprava logaritmů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dirty="0" smtClean="0"/>
                  <a:t>	na jiný  základ</a:t>
                </a:r>
                <a:endParaRPr lang="cs-CZ" sz="2400" i="1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r>
                  <a:rPr lang="cs-CZ" sz="2400" b="1" i="1" dirty="0"/>
                  <a:t>	</a:t>
                </a:r>
                <a:r>
                  <a:rPr lang="cs-CZ" sz="2400" b="1" i="1" dirty="0" smtClean="0"/>
                  <a:t>	</a:t>
                </a:r>
              </a:p>
              <a:p>
                <a:pPr marL="0" indent="0">
                  <a:buNone/>
                  <a:tabLst>
                    <a:tab pos="1885950" algn="l"/>
                  </a:tabLst>
                </a:pPr>
                <a:r>
                  <a:rPr lang="cs-CZ" sz="2400" b="1" i="1" dirty="0"/>
                  <a:t>	 </a:t>
                </a:r>
                <a:r>
                  <a:rPr lang="cs-CZ" sz="2400" b="1" i="1" dirty="0" smtClean="0"/>
                  <a:t>   </a:t>
                </a:r>
                <a:r>
                  <a:rPr lang="cs-CZ" sz="2800" b="1" i="1" dirty="0" smtClean="0"/>
                  <a:t>log</a:t>
                </a:r>
                <a:r>
                  <a:rPr lang="cs-CZ" sz="2800" b="1" i="1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cs-CZ" sz="2800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800" b="1" i="1" dirty="0" smtClean="0">
                    <a:solidFill>
                      <a:srgbClr val="00B0F0"/>
                    </a:solidFill>
                  </a:rPr>
                  <a:t>x  </a:t>
                </a:r>
                <a:r>
                  <a:rPr lang="cs-CZ" sz="2800" b="1" i="1" dirty="0" smtClean="0"/>
                  <a:t>=</a:t>
                </a:r>
                <a:r>
                  <a:rPr lang="cs-CZ" sz="2800" b="1" i="1" dirty="0" smtClean="0">
                    <a:solidFill>
                      <a:srgbClr val="00B0F0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b="1" i="1" dirty="0">
                            <a:solidFill>
                              <a:schemeClr val="tx1"/>
                            </a:solidFill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cs-CZ" sz="2800" b="1" i="1" baseline="-25000" dirty="0" smtClean="0">
                            <a:solidFill>
                              <a:srgbClr val="CC6600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cs-CZ" sz="2800" b="1" i="1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1" i="1" dirty="0" smtClean="0">
                            <a:solidFill>
                              <a:srgbClr val="00B0F0"/>
                            </a:solidFill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b="1" i="1" dirty="0">
                            <a:solidFill>
                              <a:schemeClr val="tx1"/>
                            </a:solidFill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cs-CZ" sz="2800" b="1" i="1" baseline="-25000" dirty="0" smtClean="0">
                            <a:solidFill>
                              <a:srgbClr val="CC6600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cs-CZ" sz="2800" b="1" i="1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1" i="1" dirty="0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den>
                    </m:f>
                  </m:oMath>
                </a14:m>
                <a:endParaRPr lang="cs-CZ" sz="2800" b="1" i="1" dirty="0" smtClean="0"/>
              </a:p>
              <a:p>
                <a:pPr marL="0" indent="0">
                  <a:buNone/>
                </a:pPr>
                <a:r>
                  <a:rPr lang="cs-CZ" sz="2400" b="1" i="1" dirty="0">
                    <a:solidFill>
                      <a:srgbClr val="FF0000"/>
                    </a:solidFill>
                  </a:rPr>
                  <a:t>	</a:t>
                </a:r>
                <a:r>
                  <a:rPr lang="cs-CZ" sz="2400" b="1" i="1" dirty="0" smtClean="0">
                    <a:solidFill>
                      <a:srgbClr val="FF0000"/>
                    </a:solidFill>
                  </a:rPr>
                  <a:t>	</a:t>
                </a:r>
                <a:r>
                  <a:rPr lang="cs-CZ" sz="2800" b="1" i="1" dirty="0" smtClean="0">
                    <a:solidFill>
                      <a:srgbClr val="0C788E"/>
                    </a:solidFill>
                  </a:rPr>
                  <a:t>	</a:t>
                </a:r>
              </a:p>
              <a:p>
                <a:pPr marL="0" indent="0">
                  <a:buNone/>
                </a:pPr>
                <a:r>
                  <a:rPr lang="cs-CZ" sz="2800" b="1" i="1" dirty="0">
                    <a:solidFill>
                      <a:srgbClr val="0C788E"/>
                    </a:solidFill>
                  </a:rPr>
                  <a:t>	</a:t>
                </a:r>
                <a:r>
                  <a:rPr lang="cs-CZ" sz="2800" b="1" i="1" dirty="0" smtClean="0">
                    <a:solidFill>
                      <a:srgbClr val="0C788E"/>
                    </a:solidFill>
                  </a:rPr>
                  <a:t>		</a:t>
                </a:r>
                <a:r>
                  <a:rPr lang="cs-CZ" sz="2800" b="1" i="1" dirty="0" smtClean="0">
                    <a:solidFill>
                      <a:srgbClr val="00B0F0"/>
                    </a:solidFill>
                  </a:rPr>
                  <a:t>x</a:t>
                </a:r>
                <a:r>
                  <a:rPr lang="cs-CZ" sz="2800" b="1" i="1" dirty="0" smtClean="0">
                    <a:sym typeface="Symbol"/>
                  </a:rPr>
                  <a:t> R</a:t>
                </a:r>
                <a:r>
                  <a:rPr lang="cs-CZ" sz="2800" b="1" i="1" baseline="30000" dirty="0" smtClean="0">
                    <a:sym typeface="Symbol"/>
                  </a:rPr>
                  <a:t>+</a:t>
                </a:r>
                <a:r>
                  <a:rPr lang="cs-CZ" sz="2800" b="1" i="1" dirty="0" smtClean="0">
                    <a:sym typeface="Symbol"/>
                  </a:rPr>
                  <a:t>, </a:t>
                </a:r>
                <a:r>
                  <a:rPr lang="cs-CZ" sz="2800" b="1" i="1" dirty="0" err="1" smtClean="0">
                    <a:sym typeface="Symbol"/>
                  </a:rPr>
                  <a:t>a,b</a:t>
                </a:r>
                <a:r>
                  <a:rPr lang="cs-CZ" sz="2800" dirty="0" err="1">
                    <a:sym typeface="Symbol"/>
                  </a:rPr>
                  <a:t>R</a:t>
                </a:r>
                <a:r>
                  <a:rPr lang="cs-CZ" sz="2800" baseline="30000" dirty="0">
                    <a:sym typeface="Symbol"/>
                  </a:rPr>
                  <a:t>+ </a:t>
                </a:r>
                <a:r>
                  <a:rPr lang="cs-CZ" sz="2800" dirty="0">
                    <a:sym typeface="Symbol"/>
                  </a:rPr>
                  <a:t>-1</a:t>
                </a:r>
              </a:p>
              <a:p>
                <a:pPr marL="0" indent="0">
                  <a:buNone/>
                </a:pPr>
                <a:r>
                  <a:rPr lang="cs-CZ" sz="2800" b="1" i="1" dirty="0" smtClean="0">
                    <a:sym typeface="Symbol"/>
                  </a:rPr>
                  <a:t>  </a:t>
                </a:r>
                <a:r>
                  <a:rPr lang="cs-CZ" sz="2000" b="1" i="1" dirty="0" smtClean="0">
                    <a:solidFill>
                      <a:srgbClr val="FF0000"/>
                    </a:solidFill>
                  </a:rPr>
                  <a:t>		</a:t>
                </a:r>
                <a:endParaRPr lang="cs-CZ" sz="20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144907"/>
                <a:ext cx="8100392" cy="3400344"/>
              </a:xfrm>
              <a:blipFill rotWithShape="1">
                <a:blip r:embed="rId3"/>
                <a:stretch>
                  <a:fillRect t="-17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051597" y="5445224"/>
            <a:ext cx="2608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i="1" dirty="0" smtClean="0"/>
              <a:t>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383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01" y="4404129"/>
            <a:ext cx="3087094" cy="1863751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49200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Platí:</a:t>
            </a: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cs-CZ" sz="2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solidFill>
                  <a:srgbClr val="FF0000"/>
                </a:solidFill>
              </a:rPr>
              <a:t> 	</a:t>
            </a:r>
            <a:r>
              <a:rPr lang="cs-CZ" sz="2800" b="1" i="1" dirty="0" smtClean="0">
                <a:solidFill>
                  <a:srgbClr val="0C788E"/>
                </a:solidFill>
              </a:rPr>
              <a:t>	</a:t>
            </a:r>
            <a:endParaRPr lang="cs-CZ" sz="2400" b="1" i="1" dirty="0" smtClean="0"/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5076056" y="2974745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a</a:t>
            </a:r>
            <a:r>
              <a:rPr lang="cs-CZ" sz="2800" b="1" i="1" baseline="30000" dirty="0" smtClean="0"/>
              <a:t>1 </a:t>
            </a:r>
            <a:r>
              <a:rPr lang="cs-CZ" sz="2800" b="1" i="1" dirty="0"/>
              <a:t>= </a:t>
            </a:r>
            <a:r>
              <a:rPr lang="cs-CZ" sz="2800" b="1" i="1" dirty="0" smtClean="0"/>
              <a:t> a </a:t>
            </a:r>
            <a:endParaRPr lang="cs-CZ" sz="2800" dirty="0"/>
          </a:p>
        </p:txBody>
      </p:sp>
      <p:sp>
        <p:nvSpPr>
          <p:cNvPr id="3" name="Obousměrná vodorovná šipka 2"/>
          <p:cNvSpPr/>
          <p:nvPr/>
        </p:nvSpPr>
        <p:spPr>
          <a:xfrm>
            <a:off x="3950885" y="3178647"/>
            <a:ext cx="688816" cy="11541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696362" y="3880909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800" b="1" i="1" dirty="0"/>
              <a:t>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 smtClean="0">
                <a:solidFill>
                  <a:srgbClr val="00B0F0"/>
                </a:solidFill>
              </a:rPr>
              <a:t>1 </a:t>
            </a:r>
            <a:r>
              <a:rPr lang="cs-CZ" sz="2800" b="1" i="1" dirty="0" smtClean="0"/>
              <a:t> </a:t>
            </a:r>
            <a:r>
              <a:rPr lang="cs-CZ" sz="2800" b="1" i="1" dirty="0"/>
              <a:t>=  </a:t>
            </a:r>
            <a:r>
              <a:rPr lang="cs-CZ" sz="2800" b="1" i="1" dirty="0" smtClean="0"/>
              <a:t>0</a:t>
            </a:r>
            <a:r>
              <a:rPr lang="cs-CZ" sz="2800" b="1" i="1" dirty="0">
                <a:solidFill>
                  <a:srgbClr val="0C788E"/>
                </a:solidFill>
              </a:rPr>
              <a:t>	</a:t>
            </a:r>
            <a:endParaRPr lang="cs-CZ" sz="2800" b="1" i="1" dirty="0"/>
          </a:p>
        </p:txBody>
      </p:sp>
      <p:sp>
        <p:nvSpPr>
          <p:cNvPr id="7" name="Obousměrná vodorovná šipka 6"/>
          <p:cNvSpPr/>
          <p:nvPr/>
        </p:nvSpPr>
        <p:spPr>
          <a:xfrm>
            <a:off x="3950885" y="4094708"/>
            <a:ext cx="688816" cy="11541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079474" y="3880909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a</a:t>
            </a:r>
            <a:r>
              <a:rPr lang="cs-CZ" sz="2800" b="1" i="1" baseline="30000" dirty="0" smtClean="0"/>
              <a:t>0 </a:t>
            </a:r>
            <a:r>
              <a:rPr lang="cs-CZ" sz="2800" b="1" i="1" dirty="0"/>
              <a:t>= </a:t>
            </a:r>
            <a:r>
              <a:rPr lang="cs-CZ" sz="2800" b="1" i="1" dirty="0" smtClean="0"/>
              <a:t> 1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1763688" y="2974745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i="1" dirty="0"/>
              <a:t>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>
                <a:solidFill>
                  <a:srgbClr val="00B0F0"/>
                </a:solidFill>
              </a:rPr>
              <a:t>a </a:t>
            </a:r>
            <a:r>
              <a:rPr lang="cs-CZ" sz="2800" b="1" i="1" dirty="0"/>
              <a:t> =  1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133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 animBg="1"/>
      <p:bldP spid="4" grpId="0"/>
      <p:bldP spid="7" grpId="0" animBg="1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Logaritmus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56401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400" b="1" dirty="0" smtClean="0"/>
              <a:t>dekadický </a:t>
            </a:r>
            <a:r>
              <a:rPr lang="cs-CZ" sz="2400" dirty="0" smtClean="0"/>
              <a:t>má základ roven číslu 10</a:t>
            </a:r>
            <a:endParaRPr lang="cs-CZ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178193" y="5517232"/>
                <a:ext cx="260875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 tj.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400" b="1" i="1" dirty="0">
                            <a:solidFill>
                              <a:srgbClr val="00B0F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400" b="1" i="1" dirty="0">
                            <a:solidFill>
                              <a:srgbClr val="00B0F0"/>
                            </a:solidFill>
                          </a:rPr>
                          <m:t> =</m:t>
                        </m:r>
                        <m:r>
                          <a:rPr lang="cs-CZ" sz="2400" b="1" i="0" dirty="0" smtClean="0">
                            <a:latin typeface="Cambria Math"/>
                          </a:rPr>
                          <m:t>   </m:t>
                        </m:r>
                        <m:r>
                          <a:rPr lang="cs-CZ" sz="24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400" b="1" i="1" dirty="0"/>
                          <m:t>l</m:t>
                        </m:r>
                        <m:r>
                          <m:rPr>
                            <m:nor/>
                          </m:rPr>
                          <a:rPr lang="cs-CZ" sz="2400" b="1" i="1" dirty="0" smtClean="0"/>
                          <m:t>n</m:t>
                        </m:r>
                        <m:r>
                          <m:rPr>
                            <m:nor/>
                          </m:rPr>
                          <a:rPr lang="cs-CZ" sz="2400" b="1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 b="1" i="1" dirty="0">
                            <a:solidFill>
                              <a:srgbClr val="00B0F0"/>
                            </a:solidFill>
                          </a:rPr>
                          <m:t>x</m:t>
                        </m:r>
                      </m:sup>
                    </m:sSup>
                  </m:oMath>
                </a14:m>
                <a:r>
                  <a:rPr lang="cs-CZ" sz="3200" b="1" i="1" dirty="0" smtClean="0"/>
                  <a:t> </a:t>
                </a:r>
                <a:endParaRPr lang="cs-CZ" sz="3200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193" y="5517232"/>
                <a:ext cx="2608758" cy="584775"/>
              </a:xfrm>
              <a:prstGeom prst="rect">
                <a:avLst/>
              </a:prstGeom>
              <a:blipFill rotWithShape="1">
                <a:blip r:embed="rId3"/>
                <a:stretch>
                  <a:fillRect b="-197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2699792" y="2819108"/>
            <a:ext cx="3565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FF00FF"/>
                </a:solidFill>
              </a:rPr>
              <a:t>y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/>
              <a:t>= 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log</a:t>
            </a:r>
            <a:r>
              <a:rPr lang="cs-CZ" sz="2800" b="1" i="1" baseline="-25000" dirty="0" smtClean="0">
                <a:solidFill>
                  <a:srgbClr val="FF0000"/>
                </a:solidFill>
              </a:rPr>
              <a:t>10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>
                <a:solidFill>
                  <a:srgbClr val="00B0F0"/>
                </a:solidFill>
              </a:rPr>
              <a:t>x  </a:t>
            </a:r>
            <a:r>
              <a:rPr lang="cs-CZ" sz="2800" b="1" i="1" dirty="0" smtClean="0"/>
              <a:t>=   log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>
                <a:solidFill>
                  <a:srgbClr val="00B0F0"/>
                </a:solidFill>
              </a:rPr>
              <a:t>x </a:t>
            </a:r>
            <a:endParaRPr lang="cs-CZ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4055" y="3465942"/>
            <a:ext cx="8100392" cy="114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800" kern="0" dirty="0" smtClean="0"/>
              <a:t> </a:t>
            </a:r>
            <a:r>
              <a:rPr lang="cs-CZ" sz="2400" b="1" kern="0" dirty="0" smtClean="0"/>
              <a:t>přirozený </a:t>
            </a:r>
            <a:r>
              <a:rPr lang="cs-CZ" sz="2400" kern="0" dirty="0" smtClean="0"/>
              <a:t>má základ roven číslu </a:t>
            </a:r>
            <a:r>
              <a:rPr lang="cs-CZ" sz="2400" kern="0" dirty="0" smtClean="0">
                <a:solidFill>
                  <a:srgbClr val="FF0000"/>
                </a:solidFill>
              </a:rPr>
              <a:t>e </a:t>
            </a:r>
          </a:p>
          <a:p>
            <a:pPr marL="0" indent="0">
              <a:buFontTx/>
              <a:buNone/>
            </a:pPr>
            <a:r>
              <a:rPr lang="cs-CZ" sz="2400" kern="0" dirty="0"/>
              <a:t>	</a:t>
            </a:r>
            <a:r>
              <a:rPr lang="cs-CZ" sz="2000" dirty="0" smtClean="0"/>
              <a:t>Eulerovo </a:t>
            </a:r>
            <a:r>
              <a:rPr lang="cs-CZ" sz="2000" dirty="0"/>
              <a:t>[</a:t>
            </a:r>
            <a:r>
              <a:rPr lang="cs-CZ" sz="2000" dirty="0" err="1"/>
              <a:t>ojlerovo</a:t>
            </a:r>
            <a:r>
              <a:rPr lang="cs-CZ" sz="2000" dirty="0"/>
              <a:t>] </a:t>
            </a:r>
            <a:r>
              <a:rPr lang="cs-CZ" sz="2000" dirty="0" smtClean="0"/>
              <a:t>číslo  = 2,71828…</a:t>
            </a:r>
            <a:r>
              <a:rPr lang="cs-CZ" sz="2400" kern="0" dirty="0" smtClean="0"/>
              <a:t> </a:t>
            </a:r>
            <a:endParaRPr lang="cs-CZ" sz="2400" b="1" i="1" kern="0" dirty="0" smtClean="0">
              <a:solidFill>
                <a:srgbClr val="00B0F0"/>
              </a:solidFill>
            </a:endParaRPr>
          </a:p>
          <a:p>
            <a:pPr marL="0" indent="0">
              <a:buFontTx/>
              <a:buNone/>
            </a:pPr>
            <a:r>
              <a:rPr lang="cs-CZ" sz="2400" b="1" i="1" kern="0" dirty="0" smtClean="0"/>
              <a:t>		</a:t>
            </a:r>
          </a:p>
          <a:p>
            <a:pPr marL="0" indent="0">
              <a:buFontTx/>
              <a:buNone/>
            </a:pPr>
            <a:endParaRPr lang="cs-CZ" sz="2400" b="1" i="1" kern="0" dirty="0" smtClean="0"/>
          </a:p>
          <a:p>
            <a:pPr marL="0" indent="0">
              <a:buFontTx/>
              <a:buNone/>
            </a:pPr>
            <a:r>
              <a:rPr lang="cs-CZ" sz="2400" b="1" i="1" kern="0" dirty="0" smtClean="0">
                <a:solidFill>
                  <a:srgbClr val="FF0000"/>
                </a:solidFill>
              </a:rPr>
              <a:t>		</a:t>
            </a:r>
            <a:r>
              <a:rPr lang="cs-CZ" sz="2800" b="1" i="1" kern="0" dirty="0" smtClean="0">
                <a:solidFill>
                  <a:srgbClr val="0C788E"/>
                </a:solidFill>
              </a:rPr>
              <a:t>		</a:t>
            </a:r>
            <a:r>
              <a:rPr lang="cs-CZ" sz="2000" b="1" i="1" kern="0" dirty="0" smtClean="0">
                <a:solidFill>
                  <a:srgbClr val="FF0000"/>
                </a:solidFill>
              </a:rPr>
              <a:t>		</a:t>
            </a:r>
            <a:endParaRPr lang="cs-CZ" sz="2000" kern="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2699792" y="4606019"/>
            <a:ext cx="3565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>
                <a:solidFill>
                  <a:srgbClr val="FF00FF"/>
                </a:solidFill>
              </a:rPr>
              <a:t>y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/>
              <a:t>= </a:t>
            </a:r>
            <a:r>
              <a:rPr lang="cs-CZ" sz="2800" b="1" i="1" dirty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log</a:t>
            </a:r>
            <a:r>
              <a:rPr lang="cs-CZ" sz="2800" b="1" i="1" baseline="-25000" dirty="0" smtClean="0">
                <a:solidFill>
                  <a:srgbClr val="FF0000"/>
                </a:solidFill>
              </a:rPr>
              <a:t>e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>
                <a:solidFill>
                  <a:srgbClr val="00B0F0"/>
                </a:solidFill>
              </a:rPr>
              <a:t>x  </a:t>
            </a:r>
            <a:r>
              <a:rPr lang="cs-CZ" sz="2800" b="1" i="1" dirty="0" smtClean="0"/>
              <a:t>=   </a:t>
            </a:r>
            <a:r>
              <a:rPr lang="cs-CZ" sz="2800" b="1" i="1" dirty="0" err="1" smtClean="0"/>
              <a:t>ln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>
                <a:solidFill>
                  <a:srgbClr val="00B0F0"/>
                </a:solidFill>
              </a:rPr>
              <a:t>x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313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/>
      <p:bldP spid="6" grpId="0" uiExpand="1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921116" y="3629307"/>
                <a:ext cx="6963252" cy="12120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endParaRPr lang="cs-CZ" sz="2400" b="1" i="1" kern="0" dirty="0" smtClean="0"/>
              </a:p>
              <a:p>
                <a:pPr marL="0" indent="0">
                  <a:buNone/>
                </a:pP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	</a:t>
                </a:r>
                <a:r>
                  <a:rPr lang="cs-CZ" sz="2800" b="1" i="1" kern="0" dirty="0" smtClean="0"/>
                  <a:t>log</a:t>
                </a:r>
                <a:r>
                  <a:rPr lang="cs-CZ" sz="2800" b="1" i="1" kern="0" baseline="-25000" dirty="0" smtClean="0">
                    <a:solidFill>
                      <a:srgbClr val="FF0000"/>
                    </a:solidFill>
                  </a:rPr>
                  <a:t>9</a:t>
                </a:r>
                <a:r>
                  <a:rPr lang="cs-CZ" sz="28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800" b="1" i="1" kern="0" dirty="0">
                    <a:solidFill>
                      <a:srgbClr val="00B0F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cs-CZ" sz="2800" b="1" i="1" ker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ker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ker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800" dirty="0">
                    <a:solidFill>
                      <a:srgbClr val="FF00FF"/>
                    </a:solidFill>
                  </a:rPr>
                  <a:t> </a:t>
                </a:r>
                <a:endParaRPr lang="cs-CZ" sz="2800" dirty="0"/>
              </a:p>
              <a:p>
                <a:pPr marL="0" indent="0">
                  <a:buFontTx/>
                  <a:buNone/>
                </a:pPr>
                <a:r>
                  <a:rPr lang="cs-CZ" sz="2800" b="1" i="1" kern="0" dirty="0" smtClean="0">
                    <a:solidFill>
                      <a:srgbClr val="0C788E"/>
                    </a:solidFill>
                  </a:rPr>
                  <a:t>		</a:t>
                </a:r>
                <a:endParaRPr lang="cs-CZ" sz="2400" b="1" i="1" kern="0" dirty="0" smtClean="0"/>
              </a:p>
              <a:p>
                <a:pPr marL="0" indent="0">
                  <a:buFontTx/>
                  <a:buNone/>
                </a:pPr>
                <a:r>
                  <a:rPr lang="cs-CZ" sz="2000" b="1" i="1" kern="0" dirty="0" smtClean="0">
                    <a:solidFill>
                      <a:srgbClr val="FF0000"/>
                    </a:solidFill>
                  </a:rPr>
                  <a:t>		</a:t>
                </a:r>
                <a:endParaRPr lang="cs-CZ" sz="2000" kern="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1116" y="3629307"/>
                <a:ext cx="6963252" cy="1212085"/>
              </a:xfrm>
              <a:prstGeom prst="rect">
                <a:avLst/>
              </a:prstGeom>
              <a:blipFill rotWithShape="1">
                <a:blip r:embed="rId3"/>
                <a:stretch>
                  <a:fillRect b="-45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643876" y="4144858"/>
                <a:ext cx="2240492" cy="1057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b="1" i="1" dirty="0" smtClean="0"/>
                  <a:t>9</a:t>
                </a:r>
                <a:r>
                  <a:rPr lang="cs-CZ" sz="2800" b="1" kern="0" dirty="0" smtClean="0">
                    <a:solidFill>
                      <a:srgbClr val="FF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kern="0" baseline="3000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kern="0" baseline="30000">
                            <a:solidFill>
                              <a:srgbClr val="FF00FF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kern="0" baseline="30000">
                            <a:solidFill>
                              <a:srgbClr val="FF00FF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800" b="1" i="1" baseline="30000" dirty="0" smtClean="0"/>
                  <a:t> </a:t>
                </a:r>
                <a:r>
                  <a:rPr lang="cs-CZ" sz="2800" b="1" i="1" dirty="0"/>
                  <a:t>= </a:t>
                </a:r>
                <a:r>
                  <a:rPr lang="cs-CZ" sz="2800" b="1" i="1" dirty="0" smtClean="0"/>
                  <a:t> </a:t>
                </a:r>
                <a:r>
                  <a:rPr lang="cs-CZ" sz="2800" b="1" i="1" dirty="0" smtClean="0">
                    <a:solidFill>
                      <a:srgbClr val="00B0F0"/>
                    </a:solidFill>
                  </a:rPr>
                  <a:t>x</a:t>
                </a:r>
              </a:p>
              <a:p>
                <a:r>
                  <a:rPr lang="cs-CZ" sz="2400" b="1" i="1" dirty="0" smtClean="0">
                    <a:solidFill>
                      <a:srgbClr val="00B0F0"/>
                    </a:solidFill>
                  </a:rPr>
                  <a:t>  X </a:t>
                </a:r>
                <a:r>
                  <a:rPr lang="cs-CZ" sz="2400" b="1" i="1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1" i="1" smtClean="0">
                            <a:latin typeface="Cambria Math"/>
                          </a:rPr>
                          <m:t>𝟗</m:t>
                        </m:r>
                      </m:e>
                    </m:rad>
                  </m:oMath>
                </a14:m>
                <a:r>
                  <a:rPr lang="cs-CZ" sz="2400" b="1" i="1" dirty="0" smtClean="0"/>
                  <a:t> = 3 </a:t>
                </a:r>
                <a:endParaRPr lang="cs-CZ" sz="24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876" y="4144858"/>
                <a:ext cx="2240492" cy="1057854"/>
              </a:xfrm>
              <a:prstGeom prst="rect">
                <a:avLst/>
              </a:prstGeom>
              <a:blipFill rotWithShape="1">
                <a:blip r:embed="rId4"/>
                <a:stretch>
                  <a:fillRect l="-5722" t="-11561" b="-132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ousměrná vodorovná šipka 12"/>
          <p:cNvSpPr/>
          <p:nvPr/>
        </p:nvSpPr>
        <p:spPr>
          <a:xfrm>
            <a:off x="4228066" y="4358240"/>
            <a:ext cx="789782" cy="230833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62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Vypočtěte neznámou</a:t>
                </a:r>
                <a:r>
                  <a:rPr lang="cs-CZ" sz="2400" b="1" i="1" dirty="0"/>
                  <a:t>  </a:t>
                </a:r>
                <a:r>
                  <a:rPr lang="cs-CZ" sz="2400" b="1" i="1" dirty="0" smtClean="0"/>
                  <a:t> </a:t>
                </a:r>
                <a:r>
                  <a:rPr lang="cs-CZ" sz="2400" b="1" i="1" kern="0" dirty="0" smtClean="0"/>
                  <a:t> 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i="1" kern="0" dirty="0" smtClean="0"/>
                  <a:t>log</a:t>
                </a:r>
                <a:r>
                  <a:rPr lang="cs-CZ" sz="2400" b="1" i="1" kern="0" baseline="-25000" dirty="0" smtClean="0">
                    <a:solidFill>
                      <a:srgbClr val="FF0000"/>
                    </a:solidFill>
                  </a:rPr>
                  <a:t>9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i="1" kern="0" dirty="0" smtClean="0">
                    <a:solidFill>
                      <a:srgbClr val="00B0F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cs-CZ" sz="2400" b="1" i="1" kern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624082"/>
              </a:xfrm>
              <a:prstGeom prst="rect">
                <a:avLst/>
              </a:prstGeom>
              <a:blipFill rotWithShape="1">
                <a:blip r:embed="rId5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2837615"/>
                <a:ext cx="7678019" cy="791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 dirty="0" smtClean="0"/>
                      <m:t>Ř</m:t>
                    </m:r>
                    <m:r>
                      <m:rPr>
                        <m:nor/>
                      </m:rPr>
                      <a:rPr lang="cs-CZ" sz="2400" b="1" dirty="0" smtClean="0"/>
                      <m:t>e</m:t>
                    </m:r>
                    <m:r>
                      <m:rPr>
                        <m:nor/>
                      </m:rPr>
                      <a:rPr lang="cs-CZ" sz="2400" b="1" dirty="0" smtClean="0"/>
                      <m:t>š</m:t>
                    </m:r>
                    <m:r>
                      <m:rPr>
                        <m:nor/>
                      </m:rPr>
                      <a:rPr lang="cs-CZ" sz="2400" b="1" dirty="0" smtClean="0"/>
                      <m:t>en</m:t>
                    </m:r>
                    <m:r>
                      <m:rPr>
                        <m:nor/>
                      </m:rPr>
                      <a:rPr lang="cs-CZ" sz="2400" b="1" dirty="0" smtClean="0"/>
                      <m:t>í:</m:t>
                    </m:r>
                    <m:r>
                      <a:rPr lang="cs-CZ" sz="2400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dirty="0" smtClean="0"/>
                  <a:t>  výpočet argumentu</a:t>
                </a:r>
              </a:p>
              <a:p>
                <a:pPr algn="ctr"/>
                <a:r>
                  <a:rPr lang="cs-CZ" sz="2000" dirty="0" smtClean="0"/>
                  <a:t>Upravíme podle definice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37615"/>
                <a:ext cx="7678019" cy="791692"/>
              </a:xfrm>
              <a:prstGeom prst="rect">
                <a:avLst/>
              </a:prstGeom>
              <a:blipFill rotWithShape="1">
                <a:blip r:embed="rId6"/>
                <a:stretch>
                  <a:fillRect b="-1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4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307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1288233" y="3629307"/>
                <a:ext cx="2664296" cy="9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b="1" i="1" kern="0" dirty="0" smtClean="0"/>
                  <a:t>log</a:t>
                </a:r>
                <a:r>
                  <a:rPr lang="cs-CZ" sz="2800" b="1" i="1" kern="0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sz="28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800" b="1" kern="0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ker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𝟑𝟐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800" b="1" i="1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 kern="0">
                        <a:latin typeface="Cambria Math"/>
                      </a:rPr>
                      <m:t>=</m:t>
                    </m:r>
                    <m:r>
                      <a:rPr lang="cs-CZ" sz="2800" b="1" i="1" kern="0" smtClean="0">
                        <a:solidFill>
                          <a:srgbClr val="FF00FF"/>
                        </a:solidFill>
                        <a:latin typeface="Cambria Math"/>
                      </a:rPr>
                      <m:t>𝒚</m:t>
                    </m:r>
                  </m:oMath>
                </a14:m>
                <a:endParaRPr lang="cs-CZ" sz="2800" dirty="0">
                  <a:solidFill>
                    <a:srgbClr val="FF00FF"/>
                  </a:solidFill>
                </a:endParaRPr>
              </a:p>
              <a:p>
                <a:pPr marL="0" indent="0">
                  <a:buFontTx/>
                  <a:buNone/>
                </a:pPr>
                <a:r>
                  <a:rPr lang="cs-CZ" sz="2800" b="1" i="1" kern="0" dirty="0" smtClean="0">
                    <a:solidFill>
                      <a:srgbClr val="0C788E"/>
                    </a:solidFill>
                  </a:rPr>
                  <a:t>		</a:t>
                </a:r>
                <a:endParaRPr lang="cs-CZ" sz="2400" b="1" i="1" kern="0" dirty="0" smtClean="0"/>
              </a:p>
              <a:p>
                <a:pPr marL="0" indent="0">
                  <a:buFontTx/>
                  <a:buNone/>
                </a:pPr>
                <a:r>
                  <a:rPr lang="cs-CZ" sz="2000" b="1" i="1" kern="0" dirty="0" smtClean="0">
                    <a:solidFill>
                      <a:srgbClr val="FF0000"/>
                    </a:solidFill>
                  </a:rPr>
                  <a:t>		</a:t>
                </a:r>
                <a:endParaRPr lang="cs-CZ" sz="2000" kern="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8233" y="3629307"/>
                <a:ext cx="2664296" cy="939211"/>
              </a:xfrm>
              <a:prstGeom prst="rect">
                <a:avLst/>
              </a:prstGeom>
              <a:blipFill rotWithShape="1">
                <a:blip r:embed="rId3"/>
                <a:stretch>
                  <a:fillRect l="-45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654092" y="3707705"/>
                <a:ext cx="2240492" cy="1721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r>
                  <a:rPr lang="cs-CZ" sz="2800" b="1" i="1" dirty="0" smtClean="0"/>
                  <a:t> </a:t>
                </a:r>
                <a:r>
                  <a:rPr lang="cs-CZ" sz="2800" b="1" i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ker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ker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𝟑𝟐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800" b="1" i="1" kern="0" dirty="0">
                    <a:solidFill>
                      <a:srgbClr val="00B0F0"/>
                    </a:solidFill>
                  </a:rPr>
                  <a:t> </a:t>
                </a:r>
                <a:endParaRPr lang="cs-CZ" sz="2800" b="1" i="1" dirty="0" smtClean="0">
                  <a:solidFill>
                    <a:srgbClr val="00B0F0"/>
                  </a:solidFill>
                </a:endParaRPr>
              </a:p>
              <a:p>
                <a:r>
                  <a:rPr lang="cs-CZ" sz="2400" b="1" kern="0" dirty="0" smtClean="0">
                    <a:solidFill>
                      <a:srgbClr val="FF00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ker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sz="2400" b="1" i="1" ker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sz="2400" b="1" i="1" kern="0">
                            <a:solidFill>
                              <a:srgbClr val="FF00FF"/>
                            </a:solidFill>
                            <a:latin typeface="Cambria Math"/>
                          </a:rPr>
                          <m:t>𝒚</m:t>
                        </m:r>
                      </m:sup>
                    </m:sSup>
                  </m:oMath>
                </a14:m>
                <a:r>
                  <a:rPr lang="cs-CZ" sz="2400" b="1" i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400" b="1" i="1" dirty="0" smtClean="0"/>
                  <a:t>= </a:t>
                </a:r>
                <a:r>
                  <a:rPr lang="cs-CZ" sz="2400" b="1" kern="0" dirty="0" smtClean="0">
                    <a:solidFill>
                      <a:srgbClr val="FF00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1" i="1" ker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sz="24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cs-CZ" sz="2400" b="1" i="1" kern="0" dirty="0" smtClean="0">
                  <a:solidFill>
                    <a:srgbClr val="00B0F0"/>
                  </a:solidFill>
                  <a:latin typeface="Cambria Math"/>
                </a:endParaRPr>
              </a:p>
              <a:p>
                <a:r>
                  <a:rPr lang="cs-CZ" sz="2400" b="1" kern="0" dirty="0">
                    <a:solidFill>
                      <a:srgbClr val="00B0F0"/>
                    </a:solidFill>
                  </a:rPr>
                  <a:t> </a:t>
                </a:r>
                <a:r>
                  <a:rPr lang="cs-CZ" sz="2400" b="1" kern="0" dirty="0" smtClean="0">
                    <a:solidFill>
                      <a:srgbClr val="00B0F0"/>
                    </a:solidFill>
                  </a:rPr>
                  <a:t>   </a:t>
                </a:r>
                <a:r>
                  <a:rPr lang="cs-CZ" sz="2400" b="1" kern="0" dirty="0" smtClean="0">
                    <a:solidFill>
                      <a:srgbClr val="FF00FF"/>
                    </a:solidFill>
                  </a:rPr>
                  <a:t>y</a:t>
                </a:r>
                <a:r>
                  <a:rPr lang="cs-CZ" sz="2400" b="1" kern="0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400" b="1" i="1" dirty="0" smtClean="0"/>
                  <a:t>=  </a:t>
                </a:r>
                <a:r>
                  <a:rPr lang="cs-CZ" sz="2400" b="1" i="1" dirty="0" smtClean="0">
                    <a:solidFill>
                      <a:srgbClr val="00B0F0"/>
                    </a:solidFill>
                  </a:rPr>
                  <a:t>5</a:t>
                </a:r>
                <a:endParaRPr lang="cs-CZ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092" y="3707705"/>
                <a:ext cx="2240492" cy="1721625"/>
              </a:xfrm>
              <a:prstGeom prst="rect">
                <a:avLst/>
              </a:prstGeom>
              <a:blipFill rotWithShape="1">
                <a:blip r:embed="rId4"/>
                <a:stretch>
                  <a:fillRect b="-70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ousměrná vodorovná šipka 12"/>
          <p:cNvSpPr/>
          <p:nvPr/>
        </p:nvSpPr>
        <p:spPr>
          <a:xfrm>
            <a:off x="4307706" y="4098913"/>
            <a:ext cx="789782" cy="204944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</a:t>
            </a:r>
            <a:r>
              <a:rPr lang="cs-CZ" dirty="0">
                <a:solidFill>
                  <a:schemeClr val="bg1"/>
                </a:solidFill>
              </a:rPr>
              <a:t>2</a:t>
            </a:r>
            <a:endParaRPr lang="cs-CZ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843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Vypočtěte neznámou</a:t>
                </a:r>
                <a:r>
                  <a:rPr lang="cs-CZ" sz="2400" b="1" i="1" dirty="0"/>
                  <a:t>  </a:t>
                </a:r>
                <a:r>
                  <a:rPr lang="cs-CZ" sz="2400" b="1" i="1" dirty="0" smtClean="0"/>
                  <a:t> </a:t>
                </a:r>
                <a:r>
                  <a:rPr lang="cs-CZ" sz="2400" b="1" i="1" kern="0" dirty="0" smtClean="0"/>
                  <a:t> 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i="1" kern="0" dirty="0" smtClean="0"/>
                  <a:t>log</a:t>
                </a:r>
                <a:r>
                  <a:rPr lang="cs-CZ" sz="2400" b="1" i="1" kern="0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b="1" i="1" kern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400" b="1" i="1" kern="0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kern="0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400" b="1" i="1" kern="0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𝟑𝟐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400" b="1" i="1" kern="0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1" kern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 smtClean="0">
                    <a:solidFill>
                      <a:srgbClr val="FF00FF"/>
                    </a:solidFill>
                  </a:rPr>
                  <a:t>y</a:t>
                </a:r>
                <a:endParaRPr lang="cs-CZ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8438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2837615"/>
                <a:ext cx="7678019" cy="791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 dirty="0" smtClean="0"/>
                      <m:t>Ř</m:t>
                    </m:r>
                    <m:r>
                      <m:rPr>
                        <m:nor/>
                      </m:rPr>
                      <a:rPr lang="cs-CZ" sz="2400" b="1" dirty="0" smtClean="0"/>
                      <m:t>e</m:t>
                    </m:r>
                    <m:r>
                      <m:rPr>
                        <m:nor/>
                      </m:rPr>
                      <a:rPr lang="cs-CZ" sz="2400" b="1" dirty="0" smtClean="0"/>
                      <m:t>š</m:t>
                    </m:r>
                    <m:r>
                      <m:rPr>
                        <m:nor/>
                      </m:rPr>
                      <a:rPr lang="cs-CZ" sz="2400" b="1" dirty="0" smtClean="0"/>
                      <m:t>en</m:t>
                    </m:r>
                    <m:r>
                      <m:rPr>
                        <m:nor/>
                      </m:rPr>
                      <a:rPr lang="cs-CZ" sz="2400" b="1" dirty="0" smtClean="0"/>
                      <m:t>í:</m:t>
                    </m:r>
                    <m:r>
                      <a:rPr lang="cs-CZ" sz="2400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dirty="0" smtClean="0"/>
                  <a:t>   výpočet logaritmu</a:t>
                </a:r>
              </a:p>
              <a:p>
                <a:pPr algn="ctr"/>
                <a:r>
                  <a:rPr lang="cs-CZ" sz="2000" dirty="0" smtClean="0"/>
                  <a:t>Upravíme podle definice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37615"/>
                <a:ext cx="7678019" cy="791692"/>
              </a:xfrm>
              <a:prstGeom prst="rect">
                <a:avLst/>
              </a:prstGeom>
              <a:blipFill rotWithShape="1">
                <a:blip r:embed="rId6"/>
                <a:stretch>
                  <a:fillRect b="-1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969514" y="4730887"/>
            <a:ext cx="2694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Exponenciální rovnice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8400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animBg="1"/>
      <p:bldP spid="3074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1406008" y="4205845"/>
                <a:ext cx="2664296" cy="9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b="1" i="1" kern="0" dirty="0" smtClean="0"/>
                  <a:t>log </a:t>
                </a:r>
                <a:r>
                  <a:rPr lang="cs-CZ" sz="2800" b="1" i="1" kern="0" baseline="-25000" dirty="0" smtClean="0">
                    <a:solidFill>
                      <a:srgbClr val="FF0000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cs-CZ" sz="28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𝟏𝟔</m:t>
                    </m:r>
                  </m:oMath>
                </a14:m>
                <a:r>
                  <a:rPr lang="cs-CZ" sz="2800" b="1" i="1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 kern="0">
                        <a:latin typeface="Cambria Math"/>
                      </a:rPr>
                      <m:t>=</m:t>
                    </m:r>
                  </m:oMath>
                </a14:m>
                <a:r>
                  <a:rPr lang="cs-CZ" sz="2800" dirty="0"/>
                  <a:t> </a:t>
                </a:r>
                <a:r>
                  <a:rPr lang="cs-CZ" sz="2800" dirty="0">
                    <a:solidFill>
                      <a:srgbClr val="FF00FF"/>
                    </a:solidFill>
                  </a:rPr>
                  <a:t>-</a:t>
                </a:r>
                <a:r>
                  <a:rPr lang="cs-CZ" sz="2800" b="1" kern="0" dirty="0"/>
                  <a:t> </a:t>
                </a:r>
                <a14:m>
                  <m:oMath xmlns:m="http://schemas.openxmlformats.org/officeDocument/2006/math">
                    <m:r>
                      <a:rPr lang="cs-CZ" sz="2800" b="1" kern="0" smtClean="0">
                        <a:solidFill>
                          <a:srgbClr val="FF00FF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sz="2800" dirty="0" smtClean="0">
                  <a:solidFill>
                    <a:srgbClr val="FF00FF"/>
                  </a:solidFill>
                </a:endParaRPr>
              </a:p>
              <a:p>
                <a:pPr marL="0" indent="0">
                  <a:buFontTx/>
                  <a:buNone/>
                </a:pPr>
                <a:r>
                  <a:rPr lang="cs-CZ" sz="2800" b="1" i="1" kern="0" dirty="0" smtClean="0">
                    <a:solidFill>
                      <a:srgbClr val="0C788E"/>
                    </a:solidFill>
                  </a:rPr>
                  <a:t>		</a:t>
                </a:r>
                <a:endParaRPr lang="cs-CZ" sz="2400" b="1" i="1" kern="0" dirty="0" smtClean="0"/>
              </a:p>
              <a:p>
                <a:pPr marL="0" indent="0">
                  <a:buFontTx/>
                  <a:buNone/>
                </a:pPr>
                <a:r>
                  <a:rPr lang="cs-CZ" sz="2000" b="1" i="1" kern="0" dirty="0" smtClean="0">
                    <a:solidFill>
                      <a:srgbClr val="FF0000"/>
                    </a:solidFill>
                  </a:rPr>
                  <a:t>		</a:t>
                </a:r>
                <a:endParaRPr lang="cs-CZ" sz="2000" kern="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6008" y="4205845"/>
                <a:ext cx="2664296" cy="939211"/>
              </a:xfrm>
              <a:prstGeom prst="rect">
                <a:avLst/>
              </a:prstGeom>
              <a:blipFill rotWithShape="1">
                <a:blip r:embed="rId3"/>
                <a:stretch>
                  <a:fillRect l="-4805" t="-64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804238" y="4205845"/>
                <a:ext cx="2240492" cy="1277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kern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cs-CZ" sz="2800" b="1" i="1" dirty="0" smtClean="0"/>
                  <a:t> =  </a:t>
                </a:r>
                <a:r>
                  <a:rPr lang="cs-CZ" sz="2800" b="1" i="1" kern="0" dirty="0" smtClean="0">
                    <a:solidFill>
                      <a:srgbClr val="00B0F0"/>
                    </a:solidFill>
                  </a:rPr>
                  <a:t>16 </a:t>
                </a:r>
                <a:endParaRPr lang="cs-CZ" sz="2800" b="1" i="1" dirty="0" smtClean="0">
                  <a:solidFill>
                    <a:srgbClr val="00B0F0"/>
                  </a:solidFill>
                </a:endParaRPr>
              </a:p>
              <a:p>
                <a:r>
                  <a:rPr lang="cs-CZ" sz="2400" b="1" kern="0" dirty="0" smtClean="0">
                    <a:solidFill>
                      <a:srgbClr val="FF00FF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kern="0">
                            <a:solidFill>
                              <a:srgbClr val="FF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sz="2400" b="1" i="1" kern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24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400" b="1" i="1" kern="0" smtClean="0">
                            <a:solidFill>
                              <a:srgbClr val="FF00FF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cs-CZ" sz="2400" b="1" i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400" b="1" i="1" dirty="0" smtClean="0"/>
                  <a:t>= </a:t>
                </a:r>
                <a:r>
                  <a:rPr lang="cs-CZ" sz="2400" b="1" kern="0" dirty="0" smtClean="0">
                    <a:solidFill>
                      <a:srgbClr val="FF00FF"/>
                    </a:solidFill>
                  </a:rPr>
                  <a:t> </a:t>
                </a:r>
                <a:r>
                  <a:rPr lang="cs-CZ" sz="2400" b="1" kern="0" dirty="0" smtClean="0">
                    <a:solidFill>
                      <a:srgbClr val="00B0F0"/>
                    </a:solidFill>
                    <a:latin typeface="Cambria Math"/>
                  </a:rPr>
                  <a:t>2</a:t>
                </a:r>
                <a:r>
                  <a:rPr lang="cs-CZ" sz="2400" b="1" kern="0" baseline="30000" dirty="0" smtClean="0">
                    <a:solidFill>
                      <a:srgbClr val="00B0F0"/>
                    </a:solidFill>
                    <a:latin typeface="Cambria Math"/>
                  </a:rPr>
                  <a:t>4</a:t>
                </a:r>
              </a:p>
              <a:p>
                <a:r>
                  <a:rPr lang="cs-CZ" sz="2400" b="1" kern="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0" kern="0" smtClean="0">
                        <a:solidFill>
                          <a:srgbClr val="FF0000"/>
                        </a:solidFill>
                        <a:latin typeface="Cambria Math"/>
                      </a:rPr>
                      <m:t>      </m:t>
                    </m:r>
                    <m:r>
                      <a:rPr lang="cs-CZ" sz="2400" b="1" i="1" ker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cs-CZ" sz="24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cs-CZ" sz="2400" b="1" dirty="0" smtClean="0"/>
                  <a:t>=  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0,5</a:t>
                </a:r>
                <a:endParaRPr lang="cs-CZ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238" y="4205845"/>
                <a:ext cx="2240492" cy="1277786"/>
              </a:xfrm>
              <a:prstGeom prst="rect">
                <a:avLst/>
              </a:prstGeom>
              <a:blipFill rotWithShape="1">
                <a:blip r:embed="rId4"/>
                <a:stretch>
                  <a:fillRect t="-428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ousměrná vodorovná šipka 12"/>
          <p:cNvSpPr/>
          <p:nvPr/>
        </p:nvSpPr>
        <p:spPr>
          <a:xfrm>
            <a:off x="4448253" y="4405963"/>
            <a:ext cx="789782" cy="204944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Vypočtěte neznámou</a:t>
                </a:r>
                <a:r>
                  <a:rPr lang="cs-CZ" sz="2400" b="1" i="1" dirty="0"/>
                  <a:t>  </a:t>
                </a:r>
                <a:r>
                  <a:rPr lang="cs-CZ" sz="2400" b="1" i="1" dirty="0" smtClean="0"/>
                  <a:t> </a:t>
                </a:r>
                <a:r>
                  <a:rPr lang="cs-CZ" sz="2400" b="1" i="1" kern="0" dirty="0" smtClean="0"/>
                  <a:t> </a:t>
                </a:r>
                <a:r>
                  <a:rPr lang="cs-CZ" sz="2400" b="1" i="1" kern="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i="1" kern="0" dirty="0" smtClean="0"/>
                  <a:t>log</a:t>
                </a:r>
                <a:r>
                  <a:rPr lang="cs-CZ" sz="2400" b="1" kern="0" dirty="0"/>
                  <a:t> </a:t>
                </a:r>
                <a:r>
                  <a:rPr lang="cs-CZ" sz="2400" b="1" i="1" kern="0" baseline="-25000" dirty="0" smtClean="0">
                    <a:solidFill>
                      <a:srgbClr val="FF0000"/>
                    </a:solidFill>
                  </a:rPr>
                  <a:t>0,5 </a:t>
                </a:r>
                <a14:m>
                  <m:oMath xmlns:m="http://schemas.openxmlformats.org/officeDocument/2006/math">
                    <m:r>
                      <a:rPr lang="cs-CZ" sz="2400" b="1" i="1" kern="0" smtClean="0">
                        <a:solidFill>
                          <a:srgbClr val="00B0F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cs-CZ" sz="2400" b="1" i="1" kern="0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1" i="1" kern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 smtClean="0">
                    <a:solidFill>
                      <a:srgbClr val="FF00FF"/>
                    </a:solidFill>
                  </a:rPr>
                  <a:t>-</a:t>
                </a:r>
                <a:r>
                  <a:rPr lang="cs-CZ" sz="2400" b="1" kern="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1" i="0" kern="0" smtClean="0">
                        <a:solidFill>
                          <a:srgbClr val="FF00FF"/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cs-CZ" sz="24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2837615"/>
                <a:ext cx="7678019" cy="1099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1" dirty="0" smtClean="0"/>
                      <m:t>Ř</m:t>
                    </m:r>
                    <m:r>
                      <m:rPr>
                        <m:nor/>
                      </m:rPr>
                      <a:rPr lang="cs-CZ" sz="2400" b="1" dirty="0" smtClean="0"/>
                      <m:t>e</m:t>
                    </m:r>
                    <m:r>
                      <m:rPr>
                        <m:nor/>
                      </m:rPr>
                      <a:rPr lang="cs-CZ" sz="2400" b="1" dirty="0" smtClean="0"/>
                      <m:t>š</m:t>
                    </m:r>
                    <m:r>
                      <m:rPr>
                        <m:nor/>
                      </m:rPr>
                      <a:rPr lang="cs-CZ" sz="2400" b="1" dirty="0" smtClean="0"/>
                      <m:t>en</m:t>
                    </m:r>
                    <m:r>
                      <m:rPr>
                        <m:nor/>
                      </m:rPr>
                      <a:rPr lang="cs-CZ" sz="2400" b="1" dirty="0" smtClean="0"/>
                      <m:t>í:</m:t>
                    </m:r>
                    <m:r>
                      <a:rPr lang="cs-CZ" sz="2400" b="1" i="1" dirty="0" smtClean="0">
                        <a:latin typeface="Cambria Math"/>
                      </a:rPr>
                      <m:t>     </m:t>
                    </m:r>
                  </m:oMath>
                </a14:m>
                <a:r>
                  <a:rPr lang="cs-CZ" sz="2000" dirty="0" smtClean="0"/>
                  <a:t>výpočet základu</a:t>
                </a:r>
              </a:p>
              <a:p>
                <a:endParaRPr lang="cs-CZ" sz="2000" dirty="0" smtClean="0"/>
              </a:p>
              <a:p>
                <a:pPr algn="ctr"/>
                <a:r>
                  <a:rPr lang="cs-CZ" sz="2000" dirty="0" smtClean="0"/>
                  <a:t>Upravíme podle definice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37615"/>
                <a:ext cx="7678019" cy="1099468"/>
              </a:xfrm>
              <a:prstGeom prst="rect">
                <a:avLst/>
              </a:prstGeom>
              <a:blipFill rotWithShape="1">
                <a:blip r:embed="rId6"/>
                <a:stretch>
                  <a:fillRect b="-88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9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animBg="1"/>
      <p:bldP spid="3074" grpId="0"/>
      <p:bldP spid="7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11537</TotalTime>
  <Words>404</Words>
  <Application>Microsoft Office PowerPoint</Application>
  <PresentationFormat>Předvádění na obrazovce (4:3)</PresentationFormat>
  <Paragraphs>104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Diseño predeterminado</vt:lpstr>
      <vt:lpstr>Funkce 1   </vt:lpstr>
      <vt:lpstr>Co je logaritmus?</vt:lpstr>
      <vt:lpstr>Logaritmus</vt:lpstr>
      <vt:lpstr>Úprava logaritmů</vt:lpstr>
      <vt:lpstr>Logaritmus</vt:lpstr>
      <vt:lpstr>Logaritmus</vt:lpstr>
      <vt:lpstr>Příklad 1</vt:lpstr>
      <vt:lpstr>Příklad 2</vt:lpstr>
      <vt:lpstr>Příklad 3</vt:lpstr>
      <vt:lpstr>Příklad 4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766</cp:revision>
  <dcterms:created xsi:type="dcterms:W3CDTF">2010-05-23T14:28:12Z</dcterms:created>
  <dcterms:modified xsi:type="dcterms:W3CDTF">2013-11-19T22:02:09Z</dcterms:modified>
</cp:coreProperties>
</file>