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8" r:id="rId4"/>
    <p:sldId id="283" r:id="rId5"/>
    <p:sldId id="284" r:id="rId6"/>
    <p:sldId id="285" r:id="rId7"/>
    <p:sldId id="286" r:id="rId8"/>
    <p:sldId id="288" r:id="rId9"/>
    <p:sldId id="282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0C788E"/>
    <a:srgbClr val="FF00FF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0" autoAdjust="0"/>
    <p:restoredTop sz="94652" autoAdjust="0"/>
  </p:normalViewPr>
  <p:slideViewPr>
    <p:cSldViewPr>
      <p:cViewPr varScale="1">
        <p:scale>
          <a:sx n="83" d="100"/>
          <a:sy n="83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image" Target="../media/image1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1.png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5.tmp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kce.eu/exponencialni_koeficienty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Exponenciální rovnice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VY_32_INOVACE_FCE1_14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</a:p>
          <a:p>
            <a:r>
              <a:rPr lang="cs-CZ" sz="1800" dirty="0"/>
              <a:t>STRNAD, Václav. </a:t>
            </a:r>
            <a:r>
              <a:rPr lang="cs-CZ" sz="1800" i="1" dirty="0"/>
              <a:t>Matematika pro střední školy</a:t>
            </a:r>
            <a:r>
              <a:rPr lang="cs-CZ" sz="1800" dirty="0"/>
              <a:t> [online]. [cit. 2013-11-11]. Dostupné </a:t>
            </a:r>
            <a:r>
              <a:rPr lang="cs-CZ" sz="1800" dirty="0" smtClean="0"/>
              <a:t>z: </a:t>
            </a:r>
            <a:r>
              <a:rPr lang="cs-CZ" sz="1800" i="1" dirty="0" smtClean="0"/>
              <a:t>http://www.funkce.eu/exponencialni_koeficienty.php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exponenciální rovnice?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Exponenciální rovnicí o základu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</a:t>
            </a:r>
            <a:r>
              <a:rPr lang="cs-CZ" sz="2400" dirty="0" smtClean="0"/>
              <a:t>se nazývá  rovnice s proměnnou </a:t>
            </a:r>
            <a:r>
              <a:rPr lang="cs-CZ" sz="2400" dirty="0" err="1" smtClean="0"/>
              <a:t>x</a:t>
            </a:r>
            <a:r>
              <a:rPr lang="cs-CZ" sz="2400" dirty="0" err="1" smtClean="0">
                <a:sym typeface="Symbol"/>
              </a:rPr>
              <a:t></a:t>
            </a:r>
            <a:r>
              <a:rPr lang="cs-CZ" sz="2400" dirty="0" err="1">
                <a:sym typeface="Symbol"/>
              </a:rPr>
              <a:t>R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/>
              <a:t>v exponentu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FF0000"/>
                </a:solidFill>
              </a:rPr>
              <a:t>	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smtClean="0">
                <a:solidFill>
                  <a:srgbClr val="FF0000"/>
                </a:solidFill>
              </a:rPr>
              <a:t>a </a:t>
            </a:r>
            <a:r>
              <a:rPr lang="cs-CZ" sz="2800" b="1" i="1" baseline="30000" dirty="0" smtClean="0">
                <a:solidFill>
                  <a:srgbClr val="000099"/>
                </a:solidFill>
              </a:rPr>
              <a:t>f(x)</a:t>
            </a:r>
            <a:r>
              <a:rPr lang="cs-CZ" sz="2800" b="1" i="1" baseline="30000" dirty="0" smtClean="0"/>
              <a:t> </a:t>
            </a:r>
            <a:r>
              <a:rPr lang="cs-CZ" sz="2800" b="1" i="1" dirty="0" smtClean="0"/>
              <a:t>=</a:t>
            </a:r>
            <a:r>
              <a:rPr lang="cs-CZ" sz="2800" b="1" i="1" dirty="0"/>
              <a:t> </a:t>
            </a:r>
            <a:r>
              <a:rPr lang="cs-CZ" sz="2800" b="1" i="1" dirty="0" smtClean="0">
                <a:solidFill>
                  <a:srgbClr val="FF0000"/>
                </a:solidFill>
              </a:rPr>
              <a:t>a </a:t>
            </a:r>
            <a:r>
              <a:rPr lang="cs-CZ" sz="2800" b="1" i="1" baseline="30000" dirty="0" smtClean="0">
                <a:solidFill>
                  <a:srgbClr val="0C788E"/>
                </a:solidFill>
              </a:rPr>
              <a:t>g(x</a:t>
            </a:r>
            <a:r>
              <a:rPr lang="cs-CZ" sz="2800" b="1" i="1" baseline="30000" dirty="0"/>
              <a:t>) </a:t>
            </a:r>
            <a:r>
              <a:rPr lang="cs-CZ" sz="2800" b="1" i="1" dirty="0"/>
              <a:t> </a:t>
            </a:r>
            <a:r>
              <a:rPr lang="cs-CZ" sz="2800" b="1" i="1" dirty="0" smtClean="0"/>
              <a:t>    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baseline="30000" dirty="0" smtClean="0">
                <a:sym typeface="Symbol"/>
              </a:rPr>
              <a:t>+ </a:t>
            </a:r>
            <a:r>
              <a:rPr lang="cs-CZ" sz="2400" dirty="0" smtClean="0">
                <a:sym typeface="Symbol"/>
              </a:rPr>
              <a:t>-1</a:t>
            </a:r>
          </a:p>
          <a:p>
            <a:pPr marL="0" indent="0">
              <a:buNone/>
            </a:pPr>
            <a:r>
              <a:rPr lang="cs-CZ" sz="2000" dirty="0" smtClean="0"/>
              <a:t>Řešíme porovnáním exponentů </a:t>
            </a:r>
            <a:endParaRPr lang="cs-CZ" sz="2000" dirty="0"/>
          </a:p>
          <a:p>
            <a:pPr marL="0" indent="0">
              <a:buNone/>
            </a:pPr>
            <a:r>
              <a:rPr lang="cs-CZ" sz="2400" b="1" i="1" dirty="0" smtClean="0"/>
              <a:t>			</a:t>
            </a:r>
            <a:r>
              <a:rPr lang="cs-CZ" sz="2400" b="1" i="1" dirty="0" smtClean="0">
                <a:solidFill>
                  <a:srgbClr val="000099"/>
                </a:solidFill>
              </a:rPr>
              <a:t>f(x)</a:t>
            </a:r>
            <a:r>
              <a:rPr lang="cs-CZ" sz="2400" b="1" i="1" dirty="0">
                <a:solidFill>
                  <a:srgbClr val="000099"/>
                </a:solidFill>
              </a:rPr>
              <a:t> </a:t>
            </a:r>
            <a:r>
              <a:rPr lang="cs-CZ" sz="2400" b="1" i="1" dirty="0" smtClean="0"/>
              <a:t>=  </a:t>
            </a:r>
            <a:r>
              <a:rPr lang="cs-CZ" sz="2400" b="1" i="1" dirty="0" smtClean="0">
                <a:solidFill>
                  <a:srgbClr val="0C788E"/>
                </a:solidFill>
              </a:rPr>
              <a:t>g(x)   </a:t>
            </a:r>
          </a:p>
          <a:p>
            <a:pPr marL="0" indent="0">
              <a:buNone/>
            </a:pPr>
            <a:r>
              <a:rPr lang="cs-CZ" sz="2400" b="1" i="1" dirty="0" smtClean="0"/>
              <a:t>       </a:t>
            </a:r>
            <a:endParaRPr lang="cs-CZ" sz="2400" b="1" i="1" dirty="0" smtClean="0">
              <a:sym typeface="Symbol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sym typeface="Symbol"/>
              </a:rPr>
              <a:t>D(f) = R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exponenciální rovnice </a:t>
            </a:r>
          </a:p>
        </p:txBody>
      </p:sp>
      <p:sp>
        <p:nvSpPr>
          <p:cNvPr id="7" name="Obdélník 6"/>
          <p:cNvSpPr/>
          <p:nvPr/>
        </p:nvSpPr>
        <p:spPr>
          <a:xfrm>
            <a:off x="781298" y="1988840"/>
            <a:ext cx="71739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rgbClr val="000099"/>
                </a:solidFill>
              </a:rPr>
              <a:t>Podle typu můžeme řešit</a:t>
            </a:r>
          </a:p>
          <a:p>
            <a:pPr algn="ctr"/>
            <a:endParaRPr lang="cs-CZ" sz="2400" dirty="0" smtClean="0"/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Základní exponenciální rovnice</a:t>
            </a:r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Rovnice řešené vytýkáním</a:t>
            </a:r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Substitucí</a:t>
            </a:r>
          </a:p>
          <a:p>
            <a:pPr marL="900113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L</a:t>
            </a:r>
            <a:r>
              <a:rPr lang="cs-CZ" sz="2400" dirty="0" smtClean="0"/>
              <a:t>ogaritmováním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57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– 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62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Vypočtěte rovnici </a:t>
                </a:r>
                <a:r>
                  <a:rPr lang="cs-CZ" sz="2400" b="1" i="1" dirty="0"/>
                  <a:t>  </a:t>
                </a:r>
                <a:r>
                  <a:rPr lang="cs-CZ" sz="2400" b="1" i="1" dirty="0" smtClean="0"/>
                  <a:t>   2</a:t>
                </a:r>
                <a:r>
                  <a:rPr lang="cs-CZ" sz="2400" b="1" i="1" baseline="30000" dirty="0" smtClean="0"/>
                  <a:t>2x-5 </a:t>
                </a:r>
                <a:r>
                  <a:rPr lang="cs-CZ" sz="2400" b="1" i="1" dirty="0"/>
                  <a:t> </a:t>
                </a:r>
                <a:r>
                  <a:rPr lang="cs-CZ" sz="2400" b="1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4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624082"/>
              </a:xfrm>
              <a:prstGeom prst="rect">
                <a:avLst/>
              </a:prstGeom>
              <a:blipFill rotWithShape="1"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619672" y="3120677"/>
                <a:ext cx="2808312" cy="2868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cs-CZ" sz="24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4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cs-CZ" sz="2400" kern="0" dirty="0">
                    <a:latin typeface="+mn-lt"/>
                  </a:rPr>
                  <a:t> </a:t>
                </a:r>
                <a:r>
                  <a:rPr lang="cs-CZ" sz="24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 </m:t>
                        </m:r>
                        <m:r>
                          <a:rPr lang="cs-CZ" sz="2400" i="1" kern="0">
                            <a:solidFill>
                              <a:srgbClr val="000099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cs-CZ" sz="2400" kern="0" dirty="0" smtClean="0">
                  <a:latin typeface="+mn-lt"/>
                </a:endParaRP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latin typeface="+mn-lt"/>
                  </a:rPr>
                  <a:t>    </a:t>
                </a: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2x - 5 = -1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latin typeface="+mn-lt"/>
                  </a:rPr>
                  <a:t>         	</a:t>
                </a: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2x = -1+5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	         2x = 4      </a:t>
                </a:r>
                <a:r>
                  <a:rPr lang="cs-CZ" sz="2400" kern="0" dirty="0" smtClean="0">
                    <a:latin typeface="+mn-lt"/>
                    <a:sym typeface="Symbol"/>
                  </a:rPr>
                  <a:t>:2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400" kern="0" dirty="0">
                    <a:latin typeface="+mn-lt"/>
                  </a:rPr>
                  <a:t> </a:t>
                </a:r>
                <a:r>
                  <a:rPr lang="cs-CZ" sz="2400" kern="0" dirty="0" smtClean="0">
                    <a:latin typeface="+mn-lt"/>
                  </a:rPr>
                  <a:t>          </a:t>
                </a:r>
                <a:r>
                  <a:rPr lang="cs-CZ" sz="2400" kern="0" dirty="0" smtClean="0">
                    <a:solidFill>
                      <a:srgbClr val="000099"/>
                    </a:solidFill>
                    <a:latin typeface="+mn-lt"/>
                  </a:rPr>
                  <a:t>x = 2</a:t>
                </a:r>
                <a:endParaRPr lang="cs-CZ" sz="2400" kern="0" dirty="0">
                  <a:solidFill>
                    <a:srgbClr val="000099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120677"/>
                <a:ext cx="2808312" cy="2868606"/>
              </a:xfrm>
              <a:prstGeom prst="rect">
                <a:avLst/>
              </a:prstGeom>
              <a:blipFill rotWithShape="1">
                <a:blip r:embed="rId4"/>
                <a:stretch>
                  <a:fillRect r="-435" b="-19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5310268" y="3356992"/>
                <a:ext cx="2836482" cy="1969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Zkouška:</a:t>
                </a:r>
              </a:p>
              <a:p>
                <a:r>
                  <a:rPr lang="cs-CZ" sz="2000" kern="0" dirty="0" smtClean="0">
                    <a:latin typeface="+mn-lt"/>
                  </a:rPr>
                  <a:t>L(2)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  <m:r>
                          <a:rPr lang="cs-CZ" sz="2000" b="1" i="1" kern="0">
                            <a:latin typeface="Cambria Math"/>
                          </a:rPr>
                          <m:t> </m:t>
                        </m:r>
                        <m:r>
                          <a:rPr lang="cs-CZ" sz="2000" b="1" i="1" kern="0" smtClean="0">
                            <a:latin typeface="Cambria Math"/>
                          </a:rPr>
                          <m:t>.</m:t>
                        </m:r>
                        <m:r>
                          <a:rPr lang="cs-CZ" sz="2000" b="1" i="1" kern="0" smtClean="0">
                            <a:latin typeface="Cambria Math"/>
                          </a:rPr>
                          <m:t>𝟐</m:t>
                        </m:r>
                        <m:r>
                          <a:rPr lang="cs-CZ" sz="20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0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</a:t>
                </a:r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P(2)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         L = P  </a:t>
                </a: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268" y="3356992"/>
                <a:ext cx="2836482" cy="1969642"/>
              </a:xfrm>
              <a:prstGeom prst="rect">
                <a:avLst/>
              </a:prstGeom>
              <a:blipFill rotWithShape="1">
                <a:blip r:embed="rId5"/>
                <a:stretch>
                  <a:fillRect l="-2151" t="-1238" b="-18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684772" y="2659395"/>
            <a:ext cx="4689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základní exponenciální rovnice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211960" y="5743734"/>
                <a:ext cx="130593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b="1" u="dbl" kern="0" dirty="0" smtClean="0"/>
                  <a:t>K</a:t>
                </a:r>
                <a14:m>
                  <m:oMath xmlns:m="http://schemas.openxmlformats.org/officeDocument/2006/math">
                    <m:r>
                      <a:rPr lang="cs-CZ" sz="2400" b="1" i="1" u="dbl" kern="0" smtClean="0">
                        <a:latin typeface="Cambria Math"/>
                      </a:rPr>
                      <m:t>=</m:t>
                    </m:r>
                    <m:r>
                      <a:rPr lang="cs-CZ" sz="2400" b="1" i="1" u="dbl" kern="0" smtClean="0">
                        <a:latin typeface="Cambria Math"/>
                        <a:sym typeface="Symbol"/>
                      </a:rPr>
                      <m:t></m:t>
                    </m:r>
                    <m:r>
                      <a:rPr lang="cs-CZ" sz="2400" b="1" i="1" u="dbl" kern="0" smtClean="0">
                        <a:latin typeface="Cambria Math"/>
                        <a:sym typeface="Symbol"/>
                      </a:rPr>
                      <m:t>𝟐</m:t>
                    </m:r>
                    <m:r>
                      <a:rPr lang="cs-CZ" sz="2400" b="1" i="1" u="dbl" kern="0" smtClean="0">
                        <a:latin typeface="Cambria Math"/>
                        <a:sym typeface="Symbol"/>
                      </a:rPr>
                      <m:t></m:t>
                    </m:r>
                  </m:oMath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743734"/>
                <a:ext cx="130593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71" t="-9211" b="-302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41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2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</a:t>
            </a:r>
            <a:r>
              <a:rPr lang="cs-CZ" sz="2400" b="1" i="1" dirty="0"/>
              <a:t>  2</a:t>
            </a:r>
            <a:r>
              <a:rPr lang="cs-CZ" sz="2400" b="1" i="1" baseline="30000" dirty="0"/>
              <a:t>3x – 1 </a:t>
            </a:r>
            <a:r>
              <a:rPr lang="cs-CZ" sz="2400" b="1" i="1" dirty="0"/>
              <a:t>. 4 = 8 </a:t>
            </a:r>
            <a:r>
              <a:rPr lang="cs-CZ" sz="2400" b="1" i="1" baseline="30000" dirty="0"/>
              <a:t>x + </a:t>
            </a:r>
            <a:r>
              <a:rPr lang="cs-CZ" sz="2400" b="1" i="1" baseline="30000" dirty="0" smtClean="0"/>
              <a:t>1</a:t>
            </a:r>
            <a:endParaRPr lang="cs-CZ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619672" y="3120677"/>
                <a:ext cx="2808312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cs-CZ" sz="20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0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  <m:r>
                          <a:rPr lang="cs-CZ" sz="2000" b="1" i="1" ker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3</m:t>
                        </m:r>
                        <m:r>
                          <a:rPr lang="cs-CZ" sz="200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cs-CZ" sz="2000" b="0" i="1" kern="0" smtClean="0">
                        <a:latin typeface="Cambria Math"/>
                      </a:rPr>
                      <m:t>)</m:t>
                    </m:r>
                  </m:oMath>
                </a14:m>
                <a:r>
                  <a:rPr lang="cs-CZ" sz="2000" kern="0" baseline="30000" dirty="0" smtClean="0">
                    <a:latin typeface="+mn-lt"/>
                  </a:rPr>
                  <a:t>x+1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 3</a:t>
                </a:r>
                <a:r>
                  <a:rPr lang="cs-CZ" sz="2000" kern="0" dirty="0" smtClean="0">
                    <a:solidFill>
                      <a:srgbClr val="000099"/>
                    </a:solidFill>
                    <a:latin typeface="+mn-lt"/>
                  </a:rPr>
                  <a:t>x -1 + 2 = 3(x+1)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      </a:t>
                </a:r>
                <a:r>
                  <a:rPr lang="cs-CZ" sz="2000" kern="0" dirty="0" smtClean="0">
                    <a:solidFill>
                      <a:srgbClr val="000099"/>
                    </a:solidFill>
                    <a:latin typeface="+mn-lt"/>
                  </a:rPr>
                  <a:t>3x –1 = 3x+3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solidFill>
                      <a:srgbClr val="000099"/>
                    </a:solidFill>
                    <a:latin typeface="+mn-lt"/>
                  </a:rPr>
                  <a:t>	         -1 = 3      </a:t>
                </a:r>
                <a:r>
                  <a:rPr lang="cs-CZ" sz="2000" kern="0" dirty="0" smtClean="0">
                    <a:latin typeface="+mn-lt"/>
                    <a:sym typeface="Symbol"/>
                  </a:rPr>
                  <a:t>:2</a:t>
                </a:r>
              </a:p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>
                    <a:latin typeface="+mn-lt"/>
                  </a:rPr>
                  <a:t> </a:t>
                </a:r>
                <a:r>
                  <a:rPr lang="cs-CZ" sz="2000" kern="0" dirty="0" smtClean="0">
                    <a:latin typeface="+mn-lt"/>
                  </a:rPr>
                  <a:t>          </a:t>
                </a:r>
                <a:r>
                  <a:rPr lang="cs-CZ" sz="2000" kern="0" dirty="0" smtClean="0">
                    <a:solidFill>
                      <a:srgbClr val="000099"/>
                    </a:solidFill>
                    <a:latin typeface="+mn-lt"/>
                  </a:rPr>
                  <a:t>x = 2</a:t>
                </a:r>
                <a:endParaRPr lang="cs-CZ" sz="2000" kern="0" dirty="0">
                  <a:solidFill>
                    <a:srgbClr val="000099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120677"/>
                <a:ext cx="2808312" cy="2400657"/>
              </a:xfrm>
              <a:prstGeom prst="rect">
                <a:avLst/>
              </a:prstGeom>
              <a:blipFill rotWithShape="1">
                <a:blip r:embed="rId3"/>
                <a:stretch>
                  <a:fillRect b="-12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5310268" y="3356992"/>
                <a:ext cx="2836482" cy="1969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Zkouška:</a:t>
                </a:r>
              </a:p>
              <a:p>
                <a:r>
                  <a:rPr lang="cs-CZ" sz="2000" kern="0" dirty="0" smtClean="0">
                    <a:latin typeface="+mn-lt"/>
                  </a:rPr>
                  <a:t>L(2)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  <m:r>
                          <a:rPr lang="cs-CZ" sz="2000" b="1" i="1" kern="0">
                            <a:latin typeface="Cambria Math"/>
                          </a:rPr>
                          <m:t> </m:t>
                        </m:r>
                        <m:r>
                          <a:rPr lang="cs-CZ" sz="2000" b="1" i="1" kern="0" smtClean="0">
                            <a:latin typeface="Cambria Math"/>
                          </a:rPr>
                          <m:t>.</m:t>
                        </m:r>
                        <m:r>
                          <a:rPr lang="cs-CZ" sz="2000" b="1" i="1" kern="0" smtClean="0">
                            <a:latin typeface="Cambria Math"/>
                          </a:rPr>
                          <m:t>𝟐</m:t>
                        </m:r>
                        <m:r>
                          <a:rPr lang="cs-CZ" sz="20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2000" b="1" i="1" smtClean="0"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</a:t>
                </a:r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−</m:t>
                        </m:r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P(2)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 i="1" ker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ker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         L = P  </a:t>
                </a: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268" y="3356992"/>
                <a:ext cx="2836482" cy="1969642"/>
              </a:xfrm>
              <a:prstGeom prst="rect">
                <a:avLst/>
              </a:prstGeom>
              <a:blipFill rotWithShape="1">
                <a:blip r:embed="rId4"/>
                <a:stretch>
                  <a:fillRect l="-2151" t="-1238" b="-18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684772" y="2659395"/>
            <a:ext cx="4370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   </a:t>
            </a:r>
            <a:r>
              <a:rPr lang="cs-CZ" sz="2000" dirty="0"/>
              <a:t>u</a:t>
            </a:r>
            <a:r>
              <a:rPr lang="cs-CZ" sz="2000" dirty="0" smtClean="0"/>
              <a:t>pravíme na stejný základ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010228" y="5521334"/>
                <a:ext cx="13847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𝟐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228" y="5521334"/>
                <a:ext cx="138473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81" b="-2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3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98884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</a:t>
            </a:r>
            <a:r>
              <a:rPr lang="cs-CZ" sz="2400" b="1" i="1" dirty="0"/>
              <a:t>  </a:t>
            </a:r>
            <a:r>
              <a:rPr lang="cs-CZ" sz="2400" dirty="0"/>
              <a:t> </a:t>
            </a:r>
            <a:r>
              <a:rPr lang="cs-CZ" sz="2400" b="1" i="1" dirty="0"/>
              <a:t>3</a:t>
            </a:r>
            <a:r>
              <a:rPr lang="cs-CZ" sz="2400" b="1" i="1" baseline="30000" dirty="0"/>
              <a:t>2x - 1 </a:t>
            </a:r>
            <a:r>
              <a:rPr lang="cs-CZ" sz="2400" b="1" i="1" dirty="0"/>
              <a:t>+ 3</a:t>
            </a:r>
            <a:r>
              <a:rPr lang="cs-CZ" sz="2400" b="1" i="1" baseline="30000" dirty="0"/>
              <a:t>2x – 2 </a:t>
            </a:r>
            <a:r>
              <a:rPr lang="cs-CZ" sz="2400" b="1" i="1" dirty="0"/>
              <a:t>– 3</a:t>
            </a:r>
            <a:r>
              <a:rPr lang="cs-CZ" sz="2400" b="1" i="1" baseline="30000" dirty="0"/>
              <a:t>2x – 4 </a:t>
            </a:r>
            <a:r>
              <a:rPr lang="cs-CZ" sz="2400" b="1" i="1" dirty="0"/>
              <a:t>= </a:t>
            </a:r>
            <a:r>
              <a:rPr lang="cs-CZ" sz="2400" b="1" i="1" dirty="0" smtClean="0"/>
              <a:t>315</a:t>
            </a:r>
            <a:endParaRPr lang="cs-CZ" sz="2400" b="1" i="1" dirty="0"/>
          </a:p>
        </p:txBody>
      </p:sp>
      <p:sp>
        <p:nvSpPr>
          <p:cNvPr id="11" name="Obdélník 10"/>
          <p:cNvSpPr/>
          <p:nvPr/>
        </p:nvSpPr>
        <p:spPr>
          <a:xfrm>
            <a:off x="684772" y="2659395"/>
            <a:ext cx="335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 </a:t>
            </a:r>
            <a:r>
              <a:rPr lang="cs-CZ" dirty="0" smtClean="0"/>
              <a:t>Rozložíme exponent</a:t>
            </a:r>
            <a:endParaRPr lang="cs-CZ" sz="2000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6718"/>
              </p:ext>
            </p:extLst>
          </p:nvPr>
        </p:nvGraphicFramePr>
        <p:xfrm>
          <a:off x="660786" y="3198438"/>
          <a:ext cx="3662807" cy="31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Rovnice" r:id="rId4" imgW="1866600" imgH="203040" progId="Equation.3">
                  <p:embed/>
                </p:oleObj>
              </mc:Choice>
              <mc:Fallback>
                <p:oleObj name="Rovnice" r:id="rId4" imgW="1866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786" y="3198438"/>
                        <a:ext cx="3662807" cy="317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17178"/>
              </p:ext>
            </p:extLst>
          </p:nvPr>
        </p:nvGraphicFramePr>
        <p:xfrm>
          <a:off x="2057704" y="3573016"/>
          <a:ext cx="2076162" cy="64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Rovnice" r:id="rId6" imgW="1384200" imgH="431640" progId="Equation.3">
                  <p:embed/>
                </p:oleObj>
              </mc:Choice>
              <mc:Fallback>
                <p:oleObj name="Rovnice" r:id="rId6" imgW="13842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7704" y="3573016"/>
                        <a:ext cx="2076162" cy="647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84311"/>
              </p:ext>
            </p:extLst>
          </p:nvPr>
        </p:nvGraphicFramePr>
        <p:xfrm>
          <a:off x="2339752" y="4221088"/>
          <a:ext cx="1827043" cy="577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Rovnice" r:id="rId8" imgW="1244520" imgH="393480" progId="Equation.3">
                  <p:embed/>
                </p:oleObj>
              </mc:Choice>
              <mc:Fallback>
                <p:oleObj name="Rovnice" r:id="rId8" imgW="1244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39752" y="4221088"/>
                        <a:ext cx="1827043" cy="577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176561"/>
              </p:ext>
            </p:extLst>
          </p:nvPr>
        </p:nvGraphicFramePr>
        <p:xfrm>
          <a:off x="3312988" y="4664859"/>
          <a:ext cx="10429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Rovnice" r:id="rId10" imgW="838080" imgH="393480" progId="Equation.3">
                  <p:embed/>
                </p:oleObj>
              </mc:Choice>
              <mc:Fallback>
                <p:oleObj name="Rovnice" r:id="rId10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12988" y="4664859"/>
                        <a:ext cx="1042988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18525"/>
              </p:ext>
            </p:extLst>
          </p:nvPr>
        </p:nvGraphicFramePr>
        <p:xfrm>
          <a:off x="3309620" y="5170285"/>
          <a:ext cx="686266" cy="26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Rovnice" r:id="rId12" imgW="533160" imgH="203040" progId="Equation.3">
                  <p:embed/>
                </p:oleObj>
              </mc:Choice>
              <mc:Fallback>
                <p:oleObj name="Rovnice" r:id="rId12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09620" y="5170285"/>
                        <a:ext cx="686266" cy="261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632549"/>
              </p:ext>
            </p:extLst>
          </p:nvPr>
        </p:nvGraphicFramePr>
        <p:xfrm>
          <a:off x="3275856" y="5452248"/>
          <a:ext cx="747695" cy="284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Rovnice" r:id="rId14" imgW="533160" imgH="203040" progId="Equation.3">
                  <p:embed/>
                </p:oleObj>
              </mc:Choice>
              <mc:Fallback>
                <p:oleObj name="Rovnice" r:id="rId14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75856" y="5452248"/>
                        <a:ext cx="747695" cy="284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313794"/>
              </p:ext>
            </p:extLst>
          </p:nvPr>
        </p:nvGraphicFramePr>
        <p:xfrm>
          <a:off x="3347864" y="5747745"/>
          <a:ext cx="620306" cy="583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Rovnice" r:id="rId16" imgW="431640" imgH="406080" progId="Equation.3">
                  <p:embed/>
                </p:oleObj>
              </mc:Choice>
              <mc:Fallback>
                <p:oleObj name="Rovnice" r:id="rId16" imgW="4316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347864" y="5747745"/>
                        <a:ext cx="620306" cy="5838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délník 22"/>
          <p:cNvSpPr/>
          <p:nvPr/>
        </p:nvSpPr>
        <p:spPr>
          <a:xfrm>
            <a:off x="4860032" y="3613666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vytýkáme stejný výraz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882298" y="507083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 err="1" smtClean="0"/>
              <a:t>expon</a:t>
            </a:r>
            <a:r>
              <a:rPr lang="cs-CZ" dirty="0" smtClean="0"/>
              <a:t>. rovnice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326996" y="3794189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eva 26"/>
          <p:cNvSpPr/>
          <p:nvPr/>
        </p:nvSpPr>
        <p:spPr>
          <a:xfrm>
            <a:off x="4392299" y="5188727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5004048" y="5787100"/>
                <a:ext cx="13847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u="dbl" kern="0" smtClean="0">
                          <a:latin typeface="Cambria Math"/>
                        </a:rPr>
                        <m:t>𝑲</m:t>
                      </m:r>
                      <m:r>
                        <a:rPr lang="cs-CZ" sz="2400" b="1" i="1" u="dbl" kern="0" smtClean="0">
                          <a:latin typeface="Cambria Math"/>
                        </a:rPr>
                        <m:t>=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𝟑</m:t>
                      </m:r>
                      <m:r>
                        <a:rPr lang="cs-CZ" sz="2400" b="1" i="1" u="dbl" kern="0" smtClean="0">
                          <a:latin typeface="Cambria Math"/>
                          <a:sym typeface="Symbol"/>
                        </a:rPr>
                        <m:t></m:t>
                      </m:r>
                    </m:oMath>
                  </m:oMathPara>
                </a14:m>
                <a:endParaRPr lang="cs-CZ" sz="2400" u="dbl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787100"/>
                <a:ext cx="1384738" cy="461665"/>
              </a:xfrm>
              <a:prstGeom prst="rect">
                <a:avLst/>
              </a:prstGeom>
              <a:blipFill rotWithShape="1">
                <a:blip r:embed="rId18"/>
                <a:stretch>
                  <a:fillRect l="-881"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95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23" grpId="0"/>
      <p:bldP spid="25" grpId="0"/>
      <p:bldP spid="24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133922" y="3927726"/>
                <a:ext cx="6822454" cy="1106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a</m:t>
                        </m:r>
                      </m:e>
                      <m:sub>
                        <m:r>
                          <a:rPr lang="cs-CZ" b="0" i="0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cs-CZ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r>
                          <a:rPr lang="cs-CZ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(−3)</m:t>
                                </m:r>
                              </m:e>
                              <m:sup>
                                <m:r>
                                  <a:rPr lang="cs-CZ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cs-CZ" i="1" smtClean="0">
                                <a:latin typeface="Cambria Math"/>
                              </a:rPr>
                              <m:t>−4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.1.(−10)</m:t>
                            </m:r>
                          </m:e>
                        </m:rad>
                      </m:num>
                      <m:den>
                        <m:r>
                          <a:rPr lang="cs-CZ" i="1" smtClean="0">
                            <a:latin typeface="Cambria Math"/>
                          </a:rPr>
                          <m:t>2</m:t>
                        </m:r>
                        <m:r>
                          <a:rPr lang="cs-CZ" b="0" i="1" smtClean="0">
                            <a:latin typeface="Cambria Math"/>
                          </a:rPr>
                          <m:t>.1</m:t>
                        </m:r>
                      </m:den>
                    </m:f>
                  </m:oMath>
                </a14:m>
                <a:r>
                  <a:rPr lang="cs-CZ" dirty="0" smtClean="0"/>
                  <a:t> =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3±</m:t>
                        </m:r>
                        <m:rad>
                          <m:radPr>
                            <m:degHide m:val="on"/>
                            <m:ctrlPr>
                              <a:rPr lang="cs-CZ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49</m:t>
                            </m:r>
                          </m:e>
                        </m:rad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3±</m:t>
                        </m:r>
                        <m:r>
                          <a:rPr lang="cs-CZ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 smtClean="0"/>
              </a:p>
              <a:p>
                <a:r>
                  <a:rPr lang="cs-CZ" dirty="0" smtClean="0"/>
                  <a:t> 					a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= -2	</a:t>
                </a:r>
              </a:p>
              <a:p>
                <a:r>
                  <a:rPr lang="cs-CZ" dirty="0" smtClean="0"/>
                  <a:t>					a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 </a:t>
                </a:r>
                <a:r>
                  <a:rPr lang="cs-CZ" dirty="0"/>
                  <a:t>= 5</a:t>
                </a:r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922" y="3927726"/>
                <a:ext cx="6822454" cy="1106393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</a:t>
            </a:r>
            <a:r>
              <a:rPr lang="cs-CZ" dirty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příklad </a:t>
            </a:r>
            <a:r>
              <a:rPr lang="cs-CZ" dirty="0">
                <a:solidFill>
                  <a:schemeClr val="bg1"/>
                </a:solidFill>
              </a:rPr>
              <a:t>4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95163" y="1966000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Vypočtěte rovnici   </a:t>
            </a:r>
            <a:r>
              <a:rPr lang="cs-CZ" sz="2400" b="1" i="1" dirty="0"/>
              <a:t>  </a:t>
            </a:r>
            <a:r>
              <a:rPr lang="cs-CZ" sz="2400" dirty="0"/>
              <a:t> </a:t>
            </a:r>
            <a:r>
              <a:rPr lang="cs-CZ" sz="2400" b="1" i="1" dirty="0" smtClean="0"/>
              <a:t>5</a:t>
            </a:r>
            <a:r>
              <a:rPr lang="cs-CZ" sz="2400" b="1" i="1" baseline="30000" dirty="0" smtClean="0"/>
              <a:t>2x </a:t>
            </a:r>
            <a:r>
              <a:rPr lang="cs-CZ" sz="2400" b="1" i="1" dirty="0"/>
              <a:t>- 3</a:t>
            </a:r>
            <a:r>
              <a:rPr lang="cs-CZ" sz="2400" b="1" i="1" baseline="30000" dirty="0"/>
              <a:t> </a:t>
            </a:r>
            <a:r>
              <a:rPr lang="cs-CZ" sz="2400" b="1" i="1" dirty="0"/>
              <a:t>. 5</a:t>
            </a:r>
            <a:r>
              <a:rPr lang="cs-CZ" sz="2400" b="1" i="1" baseline="30000" dirty="0"/>
              <a:t>x</a:t>
            </a:r>
            <a:r>
              <a:rPr lang="cs-CZ" sz="2400" b="1" i="1" dirty="0"/>
              <a:t> = 10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77108" y="2659395"/>
            <a:ext cx="825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 Kvadratická exponenciální rovnice - </a:t>
            </a:r>
            <a:r>
              <a:rPr lang="cs-CZ" dirty="0" smtClean="0"/>
              <a:t>zavedeme </a:t>
            </a:r>
            <a:r>
              <a:rPr lang="cs-CZ" i="1" dirty="0"/>
              <a:t>substituci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i="1" dirty="0" smtClean="0"/>
              <a:t>a </a:t>
            </a:r>
            <a:r>
              <a:rPr lang="cs-CZ" b="1" i="1" dirty="0"/>
              <a:t>= </a:t>
            </a:r>
            <a:r>
              <a:rPr lang="cs-CZ" b="1" i="1" dirty="0" smtClean="0"/>
              <a:t>5</a:t>
            </a:r>
            <a:r>
              <a:rPr lang="cs-CZ" b="1" i="1" baseline="30000" dirty="0" smtClean="0"/>
              <a:t>x</a:t>
            </a:r>
            <a:endParaRPr lang="cs-CZ" sz="20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392299" y="5921503"/>
                <a:ext cx="151216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cs-CZ" sz="2400" b="0" i="1" u="dbl" kern="0" smtClean="0">
                        <a:latin typeface="Cambria Math"/>
                      </a:rPr>
                      <m:t>𝐾</m:t>
                    </m:r>
                    <m:r>
                      <a:rPr lang="cs-CZ" sz="2400" b="0" i="1" u="dbl" kern="0" smtClean="0">
                        <a:latin typeface="Cambria Math"/>
                      </a:rPr>
                      <m:t>=</m:t>
                    </m:r>
                    <m:r>
                      <a:rPr lang="cs-CZ" sz="2400" b="1" i="1" u="dbl" kern="0">
                        <a:latin typeface="Cambria Math"/>
                        <a:sym typeface="Symbol"/>
                      </a:rPr>
                      <m:t></m:t>
                    </m:r>
                    <m:r>
                      <a:rPr lang="cs-CZ" sz="2400" b="0" i="1" u="dbl" kern="0" smtClean="0">
                        <a:latin typeface="Cambria Math"/>
                      </a:rPr>
                      <m:t>1</m:t>
                    </m:r>
                  </m:oMath>
                </a14:m>
                <a:r>
                  <a:rPr lang="cs-CZ" sz="2400" u="dbl" dirty="0" smtClean="0">
                    <a:sym typeface="Symbol"/>
                  </a:rPr>
                  <a:t></a:t>
                </a:r>
                <a:endParaRPr lang="cs-CZ" sz="2400" u="dbl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299" y="5921503"/>
                <a:ext cx="1512168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63320"/>
              </p:ext>
            </p:extLst>
          </p:nvPr>
        </p:nvGraphicFramePr>
        <p:xfrm>
          <a:off x="3541713" y="5070474"/>
          <a:ext cx="737320" cy="36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Rovnice" r:id="rId6" imgW="406080" imgH="203040" progId="Equation.3">
                  <p:embed/>
                </p:oleObj>
              </mc:Choice>
              <mc:Fallback>
                <p:oleObj name="Rovnice" r:id="rId6" imgW="406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41713" y="5070474"/>
                        <a:ext cx="737320" cy="36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216877"/>
              </p:ext>
            </p:extLst>
          </p:nvPr>
        </p:nvGraphicFramePr>
        <p:xfrm>
          <a:off x="3707904" y="5440162"/>
          <a:ext cx="544317" cy="293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Rovnice" r:id="rId8" imgW="330120" imgH="177480" progId="Equation.3">
                  <p:embed/>
                </p:oleObj>
              </mc:Choice>
              <mc:Fallback>
                <p:oleObj name="Rovnice" r:id="rId8" imgW="3301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07904" y="5440162"/>
                        <a:ext cx="544317" cy="293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délník 22"/>
          <p:cNvSpPr/>
          <p:nvPr/>
        </p:nvSpPr>
        <p:spPr>
          <a:xfrm>
            <a:off x="4860032" y="3613666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Řešíme kvadratickou rovnici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4882298" y="507083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 err="1" smtClean="0"/>
              <a:t>expon</a:t>
            </a:r>
            <a:r>
              <a:rPr lang="cs-CZ" dirty="0" smtClean="0"/>
              <a:t>. rovnice</a:t>
            </a:r>
            <a:endParaRPr lang="cs-CZ" dirty="0"/>
          </a:p>
        </p:txBody>
      </p:sp>
      <p:sp>
        <p:nvSpPr>
          <p:cNvPr id="24" name="Šipka doleva 23"/>
          <p:cNvSpPr/>
          <p:nvPr/>
        </p:nvSpPr>
        <p:spPr>
          <a:xfrm>
            <a:off x="4082001" y="3727420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leva 26"/>
          <p:cNvSpPr/>
          <p:nvPr/>
        </p:nvSpPr>
        <p:spPr>
          <a:xfrm>
            <a:off x="4392299" y="5188727"/>
            <a:ext cx="310298" cy="1335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960903" y="3244334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</a:t>
            </a:r>
            <a:r>
              <a:rPr lang="cs-CZ" baseline="30000" dirty="0" smtClean="0"/>
              <a:t>2 </a:t>
            </a:r>
            <a:r>
              <a:rPr lang="cs-CZ" dirty="0"/>
              <a:t>- 3</a:t>
            </a:r>
            <a:r>
              <a:rPr lang="cs-CZ" baseline="30000" dirty="0"/>
              <a:t> </a:t>
            </a:r>
            <a:r>
              <a:rPr lang="cs-CZ" dirty="0"/>
              <a:t>. </a:t>
            </a:r>
            <a:r>
              <a:rPr lang="cs-CZ" dirty="0" smtClean="0"/>
              <a:t>a </a:t>
            </a:r>
            <a:r>
              <a:rPr lang="cs-CZ" dirty="0"/>
              <a:t>= 10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478480" y="3641976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</a:t>
            </a:r>
            <a:r>
              <a:rPr lang="cs-CZ" baseline="30000" dirty="0" smtClean="0"/>
              <a:t>2 </a:t>
            </a:r>
            <a:r>
              <a:rPr lang="cs-CZ" dirty="0"/>
              <a:t>- 3</a:t>
            </a:r>
            <a:r>
              <a:rPr lang="cs-CZ" baseline="30000" dirty="0"/>
              <a:t> </a:t>
            </a:r>
            <a:r>
              <a:rPr lang="cs-CZ" dirty="0"/>
              <a:t>. </a:t>
            </a:r>
            <a:r>
              <a:rPr lang="cs-CZ" dirty="0" smtClean="0"/>
              <a:t>a – 10 = 0 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94798"/>
              </p:ext>
            </p:extLst>
          </p:nvPr>
        </p:nvGraphicFramePr>
        <p:xfrm>
          <a:off x="2325707" y="5077324"/>
          <a:ext cx="864097" cy="35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Rovnice" r:id="rId10" imgW="495000" imgH="203040" progId="Equation.3">
                  <p:embed/>
                </p:oleObj>
              </mc:Choice>
              <mc:Fallback>
                <p:oleObj name="Rovnice" r:id="rId10" imgW="495000" imgH="20304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707" y="5077324"/>
                        <a:ext cx="864097" cy="35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16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3" grpId="0"/>
      <p:bldP spid="23" grpId="0"/>
      <p:bldP spid="25" grpId="0"/>
      <p:bldP spid="24" grpId="0" animBg="1"/>
      <p:bldP spid="27" grpId="0" animBg="1"/>
      <p:bldP spid="2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082" y="4411533"/>
            <a:ext cx="2398571" cy="211873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– příklad 5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86571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Řešte nerovnice na základě poznatků o exponenciální funkci</a:t>
            </a:r>
          </a:p>
          <a:p>
            <a:r>
              <a:rPr lang="cs-CZ" sz="2000" dirty="0" smtClean="0"/>
              <a:t>	a)</a:t>
            </a:r>
            <a:r>
              <a:rPr lang="cs-CZ" sz="2400" b="1" i="1" dirty="0"/>
              <a:t> </a:t>
            </a:r>
            <a:r>
              <a:rPr lang="cs-CZ" sz="2400" b="1" i="1" dirty="0" smtClean="0"/>
              <a:t>2</a:t>
            </a:r>
            <a:r>
              <a:rPr lang="cs-CZ" sz="2400" b="1" i="1" baseline="30000" dirty="0" smtClean="0"/>
              <a:t>x </a:t>
            </a:r>
            <a:r>
              <a:rPr lang="cs-CZ" sz="2400" b="1" i="1" dirty="0"/>
              <a:t> </a:t>
            </a:r>
            <a:r>
              <a:rPr lang="cs-CZ" sz="2400" kern="0" dirty="0">
                <a:sym typeface="Symbol"/>
              </a:rPr>
              <a:t> </a:t>
            </a:r>
            <a:r>
              <a:rPr lang="cs-CZ" sz="2400" b="1" kern="0" dirty="0" smtClean="0">
                <a:sym typeface="Symbol"/>
              </a:rPr>
              <a:t> </a:t>
            </a:r>
            <a:r>
              <a:rPr lang="cs-CZ" sz="2400" b="1" i="1" dirty="0" smtClean="0"/>
              <a:t> 1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2785532" y="2818382"/>
                <a:ext cx="165618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tabLst>
                    <a:tab pos="981075" algn="ctr"/>
                  </a:tabLst>
                </a:pPr>
                <a:r>
                  <a:rPr lang="cs-CZ" sz="2000" kern="0" dirty="0" smtClean="0">
                    <a:latin typeface="+mn-lt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 smtClean="0">
                            <a:solidFill>
                              <a:srgbClr val="3366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sz="2400" kern="0" dirty="0">
                    <a:latin typeface="+mn-lt"/>
                  </a:rPr>
                  <a:t> </a:t>
                </a:r>
                <a:r>
                  <a:rPr lang="cs-CZ" sz="2400" b="1" kern="0" dirty="0" smtClean="0">
                    <a:sym typeface="Symbol"/>
                  </a:rPr>
                  <a:t></a:t>
                </a:r>
                <a:r>
                  <a:rPr lang="cs-CZ" sz="2400" kern="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cs-CZ" sz="240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cs-CZ" sz="2400" kern="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532" y="2818382"/>
                <a:ext cx="1656184" cy="646331"/>
              </a:xfrm>
              <a:prstGeom prst="rect">
                <a:avLst/>
              </a:prstGeom>
              <a:blipFill rotWithShape="1">
                <a:blip r:embed="rId4"/>
                <a:stretch>
                  <a:fillRect b="-10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395536" y="2956882"/>
            <a:ext cx="35862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Řešení</a:t>
            </a:r>
            <a:r>
              <a:rPr lang="cs-CZ" sz="2000" b="1" dirty="0" smtClean="0"/>
              <a:t>: </a:t>
            </a:r>
            <a:r>
              <a:rPr lang="cs-CZ" sz="2000" dirty="0" smtClean="0"/>
              <a:t>upravíme</a:t>
            </a:r>
          </a:p>
          <a:p>
            <a:r>
              <a:rPr lang="cs-CZ" sz="2000" dirty="0" smtClean="0"/>
              <a:t> a hodnoty porovnáme v grafu</a:t>
            </a:r>
            <a:endParaRPr lang="cs-CZ" sz="20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48881"/>
            <a:ext cx="2444364" cy="2088231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4083086" y="3096481"/>
            <a:ext cx="741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981075" algn="ctr"/>
              </a:tabLst>
            </a:pPr>
            <a:r>
              <a:rPr lang="cs-CZ" sz="2400" kern="0" dirty="0" smtClean="0">
                <a:sym typeface="Symbol"/>
              </a:rPr>
              <a:t>x0</a:t>
            </a:r>
            <a:endParaRPr lang="cs-CZ" sz="2400" kern="0" dirty="0" smtClean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68863" y="3778931"/>
            <a:ext cx="1454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/>
              <a:t>b)</a:t>
            </a:r>
            <a:r>
              <a:rPr lang="cs-CZ" sz="2000" b="1" i="1" dirty="0"/>
              <a:t> </a:t>
            </a:r>
            <a:r>
              <a:rPr lang="cs-CZ" sz="2400" b="1" i="1" dirty="0"/>
              <a:t>2</a:t>
            </a:r>
            <a:r>
              <a:rPr lang="cs-CZ" sz="2400" b="1" kern="0" dirty="0" smtClean="0"/>
              <a:t> </a:t>
            </a:r>
            <a:r>
              <a:rPr lang="cs-CZ" sz="2400" b="1" i="1" baseline="30000" dirty="0" smtClean="0"/>
              <a:t>p </a:t>
            </a:r>
            <a:r>
              <a:rPr lang="cs-CZ" sz="2400" kern="0" dirty="0" smtClean="0">
                <a:sym typeface="Symbol"/>
              </a:rPr>
              <a:t> </a:t>
            </a:r>
            <a:r>
              <a:rPr lang="cs-CZ" sz="2400" b="1" kern="0" dirty="0">
                <a:sym typeface="Symbol"/>
              </a:rPr>
              <a:t> </a:t>
            </a:r>
            <a:r>
              <a:rPr lang="cs-CZ" sz="2400" b="1" kern="0" dirty="0" smtClean="0">
                <a:sym typeface="Symbol"/>
              </a:rPr>
              <a:t>2</a:t>
            </a:r>
            <a:r>
              <a:rPr lang="cs-CZ" sz="2400" b="1" i="1" baseline="30000" dirty="0" smtClean="0"/>
              <a:t>r </a:t>
            </a:r>
            <a:endParaRPr lang="cs-CZ" sz="2400" dirty="0"/>
          </a:p>
        </p:txBody>
      </p:sp>
      <p:sp>
        <p:nvSpPr>
          <p:cNvPr id="6" name="Šipka doprava 5"/>
          <p:cNvSpPr/>
          <p:nvPr/>
        </p:nvSpPr>
        <p:spPr>
          <a:xfrm>
            <a:off x="2900975" y="3954611"/>
            <a:ext cx="370256" cy="110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394729" y="3664768"/>
            <a:ext cx="907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981075" algn="ctr"/>
              </a:tabLst>
            </a:pPr>
            <a:r>
              <a:rPr lang="cs-CZ" sz="2400" kern="0" dirty="0" smtClean="0">
                <a:sym typeface="Symbol"/>
              </a:rPr>
              <a:t> p  r</a:t>
            </a:r>
            <a:endParaRPr lang="cs-CZ" sz="2400" kern="0" dirty="0" smtClean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332561" y="4492684"/>
                <a:ext cx="1577548" cy="712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c)</a:t>
                </a:r>
                <a:r>
                  <a:rPr lang="cs-CZ" sz="2000" b="1" i="1" dirty="0"/>
                  <a:t>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4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𝒂</m:t>
                        </m:r>
                      </m:sup>
                    </m:sSup>
                  </m:oMath>
                </a14:m>
                <a:r>
                  <a:rPr lang="cs-CZ" sz="2400" b="1" kern="0" dirty="0" smtClean="0"/>
                  <a:t> </a:t>
                </a:r>
                <a:r>
                  <a:rPr lang="cs-CZ" sz="2400" b="1" i="1" baseline="30000" dirty="0" smtClean="0"/>
                  <a:t> </a:t>
                </a:r>
                <a:r>
                  <a:rPr lang="cs-CZ" sz="2400" kern="0" dirty="0" smtClean="0">
                    <a:sym typeface="Symbol"/>
                  </a:rPr>
                  <a:t> </a:t>
                </a:r>
                <a:r>
                  <a:rPr lang="cs-CZ" sz="2400" b="1" kern="0" dirty="0">
                    <a:sym typeface="Symbol"/>
                  </a:rPr>
                  <a:t>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cs-CZ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4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400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  <m:sup>
                        <m:r>
                          <a:rPr lang="cs-CZ" sz="2400" b="1" i="1" smtClean="0">
                            <a:latin typeface="Cambria Math"/>
                          </a:rPr>
                          <m:t>𝒃</m:t>
                        </m:r>
                      </m:sup>
                    </m:sSup>
                  </m:oMath>
                </a14:m>
                <a:r>
                  <a:rPr lang="cs-CZ" sz="2400" b="1" i="1" baseline="300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561" y="4492684"/>
                <a:ext cx="1577548" cy="712054"/>
              </a:xfrm>
              <a:prstGeom prst="rect">
                <a:avLst/>
              </a:prstGeom>
              <a:blipFill rotWithShape="1">
                <a:blip r:embed="rId6"/>
                <a:stretch>
                  <a:fillRect l="-4264" b="-68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Šipka doprava 17"/>
          <p:cNvSpPr/>
          <p:nvPr/>
        </p:nvSpPr>
        <p:spPr>
          <a:xfrm>
            <a:off x="2900975" y="4826420"/>
            <a:ext cx="370256" cy="110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420794" y="4558407"/>
            <a:ext cx="1021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981075" algn="ctr"/>
              </a:tabLst>
            </a:pPr>
            <a:r>
              <a:rPr lang="cs-CZ" sz="2400" kern="0" dirty="0" smtClean="0">
                <a:sym typeface="Symbol"/>
              </a:rPr>
              <a:t> b  a</a:t>
            </a:r>
            <a:endParaRPr lang="cs-CZ" sz="24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01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/>
      <p:bldP spid="6" grpId="0" animBg="1"/>
      <p:bldP spid="13" grpId="0"/>
      <p:bldP spid="17" grpId="0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Exponenciální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1179118" y="1891839"/>
            <a:ext cx="5881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Vliv koeficientů a stupně mocniny na graf</a:t>
            </a:r>
          </a:p>
        </p:txBody>
      </p:sp>
      <p:pic>
        <p:nvPicPr>
          <p:cNvPr id="5" name="Obrázek 4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74" y="2564904"/>
            <a:ext cx="5764277" cy="393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6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11222</TotalTime>
  <Words>500</Words>
  <Application>Microsoft Office PowerPoint</Application>
  <PresentationFormat>Předvádění na obrazovce (4:3)</PresentationFormat>
  <Paragraphs>94</Paragraphs>
  <Slides>10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Diseño predeterminado</vt:lpstr>
      <vt:lpstr>Rovnice</vt:lpstr>
      <vt:lpstr>Funkce 1   </vt:lpstr>
      <vt:lpstr>Co je exponenciální rovnice?</vt:lpstr>
      <vt:lpstr>Řešení exponenciální rovnice </vt:lpstr>
      <vt:lpstr>Řešení rovnice – příklad 1</vt:lpstr>
      <vt:lpstr>Řešení rovnice - příklad 2</vt:lpstr>
      <vt:lpstr>Řešení rovnice - příklad 3</vt:lpstr>
      <vt:lpstr>Řešení rovnice - příklad 4</vt:lpstr>
      <vt:lpstr>Řešení rovnice – příklad 5</vt:lpstr>
      <vt:lpstr> Exponenciální funkce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753</cp:revision>
  <dcterms:created xsi:type="dcterms:W3CDTF">2010-05-23T14:28:12Z</dcterms:created>
  <dcterms:modified xsi:type="dcterms:W3CDTF">2013-11-19T22:00:53Z</dcterms:modified>
</cp:coreProperties>
</file>