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78" r:id="rId4"/>
    <p:sldId id="276" r:id="rId5"/>
    <p:sldId id="270" r:id="rId6"/>
    <p:sldId id="279" r:id="rId7"/>
    <p:sldId id="280" r:id="rId8"/>
    <p:sldId id="284" r:id="rId9"/>
    <p:sldId id="283" r:id="rId10"/>
    <p:sldId id="282" r:id="rId11"/>
    <p:sldId id="281" r:id="rId12"/>
    <p:sldId id="264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99"/>
    <a:srgbClr val="9E5ECE"/>
    <a:srgbClr val="FF00FF"/>
    <a:srgbClr val="0C788E"/>
    <a:srgbClr val="422C16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700" autoAdjust="0"/>
    <p:restoredTop sz="94676" autoAdjust="0"/>
  </p:normalViewPr>
  <p:slideViewPr>
    <p:cSldViewPr>
      <p:cViewPr>
        <p:scale>
          <a:sx n="72" d="100"/>
          <a:sy n="72" d="100"/>
        </p:scale>
        <p:origin x="-169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kce.eu/logaritmicke_koeficienty.ph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4493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istoteles.cz/matematika/funkce/exponencialni/exponencialni-funkce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Logaritmická funkce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VY_32_INOVACE_FCE1_13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Logaritmická funkce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2" name="Obdélník 1"/>
          <p:cNvSpPr/>
          <p:nvPr/>
        </p:nvSpPr>
        <p:spPr>
          <a:xfrm>
            <a:off x="1179118" y="1891839"/>
            <a:ext cx="5881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0099"/>
                </a:solidFill>
              </a:rPr>
              <a:t>Vliv </a:t>
            </a:r>
            <a:r>
              <a:rPr lang="cs-CZ" sz="2400" dirty="0" smtClean="0">
                <a:solidFill>
                  <a:srgbClr val="000099"/>
                </a:solidFill>
              </a:rPr>
              <a:t>koeficientů </a:t>
            </a:r>
            <a:r>
              <a:rPr lang="cs-CZ" sz="2400" dirty="0">
                <a:solidFill>
                  <a:srgbClr val="000099"/>
                </a:solidFill>
              </a:rPr>
              <a:t>na </a:t>
            </a:r>
            <a:r>
              <a:rPr lang="cs-CZ" sz="2400" dirty="0" smtClean="0">
                <a:solidFill>
                  <a:srgbClr val="000099"/>
                </a:solidFill>
              </a:rPr>
              <a:t>posunutí grafu</a:t>
            </a:r>
            <a:endParaRPr lang="cs-CZ" sz="2400" dirty="0">
              <a:solidFill>
                <a:srgbClr val="000099"/>
              </a:solidFill>
            </a:endParaRPr>
          </a:p>
        </p:txBody>
      </p:sp>
      <p:pic>
        <p:nvPicPr>
          <p:cNvPr id="4" name="Obrázek 3" descr="Výřez obrazovky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322414"/>
            <a:ext cx="5898838" cy="399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2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Logaritmická funkce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2" name="Obdélník 1"/>
          <p:cNvSpPr/>
          <p:nvPr/>
        </p:nvSpPr>
        <p:spPr>
          <a:xfrm>
            <a:off x="1179118" y="1891839"/>
            <a:ext cx="7209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3366FF"/>
                </a:solidFill>
              </a:rPr>
              <a:t>Vliv koeficientů a </a:t>
            </a:r>
            <a:r>
              <a:rPr lang="cs-CZ" sz="2400" dirty="0" smtClean="0">
                <a:solidFill>
                  <a:srgbClr val="3366FF"/>
                </a:solidFill>
              </a:rPr>
              <a:t>základu logaritmu na </a:t>
            </a:r>
            <a:r>
              <a:rPr lang="cs-CZ" sz="2400" dirty="0">
                <a:solidFill>
                  <a:srgbClr val="3366FF"/>
                </a:solidFill>
              </a:rPr>
              <a:t>graf</a:t>
            </a:r>
          </a:p>
        </p:txBody>
      </p:sp>
      <p:pic>
        <p:nvPicPr>
          <p:cNvPr id="3" name="Obrázek 2" descr="Výřez obrazovky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492896"/>
            <a:ext cx="7543624" cy="402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82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</a:t>
            </a:r>
            <a:r>
              <a:rPr lang="cs-CZ" sz="1800" i="1" dirty="0" smtClean="0"/>
              <a:t>.</a:t>
            </a:r>
            <a:endParaRPr lang="cs-CZ" sz="1800" dirty="0" smtClean="0"/>
          </a:p>
          <a:p>
            <a:r>
              <a:rPr lang="cs-CZ" sz="1800" dirty="0"/>
              <a:t>STRNAD, Václav. </a:t>
            </a:r>
            <a:r>
              <a:rPr lang="cs-CZ" sz="1800" i="1" dirty="0"/>
              <a:t>Matematika pro střední školy</a:t>
            </a:r>
            <a:r>
              <a:rPr lang="cs-CZ" sz="1800" dirty="0"/>
              <a:t> [online]. [cit. 2013-11-11]. Dostupné z: http://www.funkce.eu/logaritmicke_koeficienty.php </a:t>
            </a:r>
            <a:endParaRPr lang="cs-CZ" sz="1800" dirty="0" smtClean="0"/>
          </a:p>
          <a:p>
            <a:r>
              <a:rPr lang="it-IT" sz="1800" dirty="0"/>
              <a:t> [online]. [cit. 2013-11-14]. Dostupné z: </a:t>
            </a:r>
            <a:r>
              <a:rPr lang="it-IT" sz="1800" dirty="0">
                <a:hlinkClick r:id="rId2"/>
              </a:rPr>
              <a:t>http://</a:t>
            </a:r>
            <a:r>
              <a:rPr lang="it-IT" sz="1800" dirty="0" smtClean="0">
                <a:hlinkClick r:id="rId2"/>
              </a:rPr>
              <a:t>www.aristoteles.cz/matematika/funkce/exponencialni/exponencialni-funkce.php</a:t>
            </a:r>
            <a:endParaRPr lang="cs-CZ" sz="1800" dirty="0" smtClean="0"/>
          </a:p>
          <a:p>
            <a:r>
              <a:rPr lang="it-IT" sz="1800" dirty="0"/>
              <a:t>[online]. </a:t>
            </a:r>
            <a:r>
              <a:rPr lang="it-IT" sz="1800" dirty="0" smtClean="0"/>
              <a:t>Dostupné </a:t>
            </a:r>
            <a:r>
              <a:rPr lang="it-IT" sz="1800" dirty="0"/>
              <a:t>z: http://www.matematika.cz/logaritmy </a:t>
            </a:r>
          </a:p>
          <a:p>
            <a:endParaRPr lang="cs-CZ" sz="1800" dirty="0" smtClean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logaritmická funkce?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44906"/>
            <a:ext cx="8100392" cy="4020397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Logaritmickou funkcí o základu </a:t>
            </a:r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/>
              <a:t> </a:t>
            </a:r>
            <a:r>
              <a:rPr lang="cs-CZ" sz="2400" dirty="0" smtClean="0"/>
              <a:t>se nazývá  funkce</a:t>
            </a:r>
            <a:r>
              <a:rPr lang="cs-CZ" sz="2400" dirty="0"/>
              <a:t>, </a:t>
            </a:r>
            <a:r>
              <a:rPr lang="cs-CZ" sz="2400" dirty="0" smtClean="0"/>
              <a:t>kterou lze zapsat předpisem </a:t>
            </a:r>
            <a:endParaRPr lang="cs-CZ" sz="2400" i="1" dirty="0"/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  <a:r>
              <a:rPr lang="cs-CZ" sz="2800" b="1" i="1" dirty="0" smtClean="0"/>
              <a:t>f</a:t>
            </a:r>
            <a:r>
              <a:rPr lang="cs-CZ" sz="2800" b="1" i="1" dirty="0"/>
              <a:t>: y = </a:t>
            </a:r>
            <a:r>
              <a:rPr lang="cs-CZ" sz="2800" b="1" i="1" dirty="0" smtClean="0"/>
              <a:t>log</a:t>
            </a:r>
            <a:r>
              <a:rPr lang="cs-CZ" sz="2800" b="1" i="1" baseline="-25000" dirty="0" smtClean="0">
                <a:solidFill>
                  <a:srgbClr val="FF0000"/>
                </a:solidFill>
              </a:rPr>
              <a:t>a </a:t>
            </a:r>
            <a:r>
              <a:rPr lang="cs-CZ" sz="2800" b="1" i="1" dirty="0" smtClean="0"/>
              <a:t>x</a:t>
            </a:r>
            <a:r>
              <a:rPr lang="cs-CZ" sz="2800" b="1" i="1" dirty="0"/>
              <a:t> </a:t>
            </a:r>
            <a:r>
              <a:rPr lang="cs-CZ" sz="2800" b="1" i="1" dirty="0" smtClean="0"/>
              <a:t> </a:t>
            </a:r>
            <a:r>
              <a:rPr lang="cs-CZ" sz="2400" dirty="0" err="1" smtClean="0"/>
              <a:t>a</a:t>
            </a:r>
            <a:r>
              <a:rPr lang="cs-CZ" sz="2400" dirty="0" err="1" smtClean="0">
                <a:sym typeface="Symbol"/>
              </a:rPr>
              <a:t>R</a:t>
            </a:r>
            <a:r>
              <a:rPr lang="cs-CZ" sz="2400" baseline="30000" dirty="0" smtClean="0">
                <a:sym typeface="Symbol"/>
              </a:rPr>
              <a:t>+ </a:t>
            </a:r>
            <a:r>
              <a:rPr lang="cs-CZ" sz="2400" dirty="0" smtClean="0">
                <a:sym typeface="Symbol"/>
              </a:rPr>
              <a:t>-1</a:t>
            </a:r>
          </a:p>
          <a:p>
            <a:pPr marL="0" indent="0" algn="ctr">
              <a:buNone/>
            </a:pPr>
            <a:endParaRPr lang="cs-CZ" sz="2400" b="1" i="1" dirty="0">
              <a:sym typeface="Symbol"/>
            </a:endParaRPr>
          </a:p>
          <a:p>
            <a:pPr marL="0" indent="0" algn="ctr">
              <a:buNone/>
            </a:pPr>
            <a:r>
              <a:rPr lang="cs-CZ" sz="2400" b="1" i="1" dirty="0" smtClean="0">
                <a:sym typeface="Symbol"/>
              </a:rPr>
              <a:t>D(f) = R</a:t>
            </a:r>
            <a:r>
              <a:rPr lang="cs-CZ" sz="2400" b="1" i="1" baseline="30000" dirty="0" smtClean="0">
                <a:sym typeface="Symbol"/>
              </a:rPr>
              <a:t>+</a:t>
            </a:r>
            <a:r>
              <a:rPr lang="cs-CZ" sz="2400" b="1" dirty="0" smtClean="0"/>
              <a:t>	</a:t>
            </a:r>
          </a:p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r>
              <a:rPr lang="cs-CZ" sz="2400" b="1" dirty="0" smtClean="0"/>
              <a:t>Je inverzní funkcí k exponenciální funkci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endParaRPr lang="cs-CZ" sz="20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1619672" y="534127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 – příklad 1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15616" y="1865714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Sestrojte graf funkce    </a:t>
            </a:r>
            <a:r>
              <a:rPr lang="cs-CZ" sz="2400" b="1" i="1" dirty="0" smtClean="0"/>
              <a:t>f</a:t>
            </a:r>
            <a:r>
              <a:rPr lang="cs-CZ" sz="2400" b="1" i="1" dirty="0"/>
              <a:t>: y = </a:t>
            </a:r>
            <a:r>
              <a:rPr lang="cs-CZ" sz="2400" b="1" i="1" dirty="0" smtClean="0">
                <a:solidFill>
                  <a:srgbClr val="FF0000"/>
                </a:solidFill>
              </a:rPr>
              <a:t>2</a:t>
            </a:r>
            <a:r>
              <a:rPr lang="cs-CZ" sz="2400" b="1" i="1" baseline="30000" dirty="0" smtClean="0"/>
              <a:t>x </a:t>
            </a:r>
            <a:r>
              <a:rPr lang="cs-CZ" sz="2400" b="1" i="1" dirty="0"/>
              <a:t> </a:t>
            </a:r>
            <a:r>
              <a:rPr lang="cs-CZ" sz="2400" b="1" i="1" dirty="0" smtClean="0"/>
              <a:t>a f</a:t>
            </a:r>
            <a:r>
              <a:rPr lang="cs-CZ" sz="2400" b="1" i="1" baseline="30000" dirty="0" smtClean="0"/>
              <a:t>-1</a:t>
            </a:r>
            <a:r>
              <a:rPr lang="cs-CZ" sz="2400" b="1" i="1" dirty="0" smtClean="0"/>
              <a:t>: y= log</a:t>
            </a:r>
            <a:r>
              <a:rPr lang="cs-CZ" sz="2400" b="1" i="1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b="1" i="1" dirty="0" smtClean="0"/>
              <a:t> x</a:t>
            </a:r>
            <a:r>
              <a:rPr lang="cs-CZ" sz="2400" dirty="0" smtClean="0"/>
              <a:t> 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1139280" y="3167675"/>
                <a:ext cx="2808312" cy="14362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kern="0" dirty="0" smtClean="0">
                    <a:latin typeface="+mn-lt"/>
                  </a:rPr>
                  <a:t>f(-1)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400" b="0" i="1" kern="0">
                            <a:latin typeface="Cambria Math"/>
                          </a:rPr>
                          <m:t>− </m:t>
                        </m:r>
                        <m:r>
                          <a:rPr lang="cs-CZ" sz="2400" b="0" i="1" kern="0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ker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b="0" i="1" kern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sz="2000" kern="0" dirty="0">
                  <a:latin typeface="+mn-lt"/>
                </a:endParaRPr>
              </a:p>
              <a:p>
                <a:pPr marL="0" indent="0">
                  <a:buFontTx/>
                  <a:buNone/>
                </a:pPr>
                <a:r>
                  <a:rPr lang="cs-CZ" sz="2000" kern="0" dirty="0" smtClean="0">
                    <a:latin typeface="+mn-lt"/>
                  </a:rPr>
                  <a:t>f(-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kern="0" dirty="0" smtClean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kern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400" b="1" i="1" kern="0" smtClean="0"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cs-CZ" sz="20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000" b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000" b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cs-CZ" sz="2000" kern="0" dirty="0" smtClean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kern="0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000" i="1" kern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000" b="0" i="1" kern="0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cs-CZ" sz="2000" kern="0" dirty="0" smtClean="0">
                  <a:latin typeface="+mn-lt"/>
                </a:endParaRPr>
              </a:p>
              <a:p>
                <a:r>
                  <a:rPr lang="cs-CZ" sz="2000" kern="0" dirty="0" smtClean="0">
                    <a:latin typeface="+mn-lt"/>
                  </a:rPr>
                  <a:t>f(0)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400" b="0" i="1" kern="0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</a:t>
                </a:r>
                <a:r>
                  <a:rPr lang="cs-CZ" sz="2000" kern="0" dirty="0" smtClean="0">
                    <a:latin typeface="+mn-lt"/>
                  </a:rPr>
                  <a:t>= 1</a:t>
                </a:r>
                <a:endParaRPr lang="cs-CZ" sz="2000" kern="0" dirty="0">
                  <a:latin typeface="+mn-lt"/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280" y="3167675"/>
                <a:ext cx="2808312" cy="1436291"/>
              </a:xfrm>
              <a:prstGeom prst="rect">
                <a:avLst/>
              </a:prstGeom>
              <a:blipFill rotWithShape="1">
                <a:blip r:embed="rId3"/>
                <a:stretch>
                  <a:fillRect l="-2386" b="-63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74612143"/>
                  </p:ext>
                </p:extLst>
              </p:nvPr>
            </p:nvGraphicFramePr>
            <p:xfrm>
              <a:off x="1923187" y="4797152"/>
              <a:ext cx="5025077" cy="11445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68"/>
                    <a:gridCol w="612068"/>
                    <a:gridCol w="612068"/>
                    <a:gridCol w="612068"/>
                    <a:gridCol w="612068"/>
                    <a:gridCol w="612068"/>
                    <a:gridCol w="612068"/>
                    <a:gridCol w="740601"/>
                  </a:tblGrid>
                  <a:tr h="265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cs-CZ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cs-CZ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cs-CZ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800" b="1" i="1" dirty="0" smtClean="0">
                              <a:solidFill>
                                <a:schemeClr val="tx1"/>
                              </a:solidFill>
                            </a:rPr>
                            <a:t> f</a:t>
                          </a:r>
                          <a:r>
                            <a:rPr lang="cs-CZ" sz="1800" b="1" i="1" baseline="300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(x)</a:t>
                          </a:r>
                        </a:p>
                      </a:txBody>
                      <a:tcPr anchor="ctr">
                        <a:solidFill>
                          <a:srgbClr val="9E5ECE"/>
                        </a:solidFill>
                      </a:tcPr>
                    </a:tc>
                  </a:tr>
                  <a:tr h="4582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f(x</a:t>
                          </a:r>
                          <a:r>
                            <a:rPr lang="cs-CZ" dirty="0" smtClean="0"/>
                            <a:t>)</a:t>
                          </a:r>
                          <a:endParaRPr lang="cs-CZ" dirty="0"/>
                        </a:p>
                      </a:txBody>
                      <a:tcPr anchor="ctr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b="1" i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1800" i="1" kern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800" b="0" i="1" kern="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cs-CZ" sz="1800" i="1" kern="0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cs-CZ" sz="1800" b="0" i="1" kern="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cs-CZ" sz="1800" i="1" kern="0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sz="1800" b="0" i="1" kern="0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2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4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x</a:t>
                          </a:r>
                          <a:endParaRPr lang="cs-CZ" b="1" dirty="0"/>
                        </a:p>
                      </a:txBody>
                      <a:tcPr anchor="ctr">
                        <a:solidFill>
                          <a:srgbClr val="9E5ECE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74612143"/>
                  </p:ext>
                </p:extLst>
              </p:nvPr>
            </p:nvGraphicFramePr>
            <p:xfrm>
              <a:off x="1923187" y="4797152"/>
              <a:ext cx="5025077" cy="11445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68"/>
                    <a:gridCol w="612068"/>
                    <a:gridCol w="612068"/>
                    <a:gridCol w="612068"/>
                    <a:gridCol w="612068"/>
                    <a:gridCol w="612068"/>
                    <a:gridCol w="612068"/>
                    <a:gridCol w="740601"/>
                  </a:tblGrid>
                  <a:tr h="4863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01000" t="-1250" r="-524000" b="-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402000" t="-1250" r="-323000" b="-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800" b="1" i="1" dirty="0" smtClean="0">
                              <a:solidFill>
                                <a:schemeClr val="tx1"/>
                              </a:solidFill>
                            </a:rPr>
                            <a:t> f</a:t>
                          </a:r>
                          <a:r>
                            <a:rPr lang="cs-CZ" sz="1800" b="1" i="1" baseline="300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(x)</a:t>
                          </a:r>
                        </a:p>
                      </a:txBody>
                      <a:tcPr anchor="ctr">
                        <a:solidFill>
                          <a:srgbClr val="9E5ECE"/>
                        </a:solidFill>
                      </a:tcPr>
                    </a:tc>
                  </a:tr>
                  <a:tr h="65817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f(x</a:t>
                          </a:r>
                          <a:r>
                            <a:rPr lang="cs-CZ" dirty="0" smtClean="0"/>
                            <a:t>)</a:t>
                          </a:r>
                          <a:endParaRPr lang="cs-CZ" dirty="0"/>
                        </a:p>
                      </a:txBody>
                      <a:tcPr anchor="ctr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99010" t="-75000" r="-6178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01000" t="-75000" r="-5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402000" t="-75000" r="-32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2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4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x</a:t>
                          </a:r>
                          <a:endParaRPr lang="cs-CZ" b="1" dirty="0"/>
                        </a:p>
                      </a:txBody>
                      <a:tcPr anchor="ctr">
                        <a:solidFill>
                          <a:srgbClr val="9E5ECE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4371458" y="3167675"/>
                <a:ext cx="2072750" cy="14587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kern="0" dirty="0" smtClean="0">
                    <a:latin typeface="+mn-lt"/>
                  </a:rPr>
                  <a:t>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kern="0" dirty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b="1" i="1" kern="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cs-CZ" sz="20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000" b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000" b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 ker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  <m:r>
                          <a:rPr lang="cs-CZ" sz="2000" b="0" i="1" kern="0" smtClean="0"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cs-CZ" sz="2000" b="0" i="1" kern="0" smtClean="0">
                        <a:latin typeface="Cambria Math"/>
                      </a:rPr>
                      <m:t>  </m:t>
                    </m:r>
                  </m:oMath>
                </a14:m>
                <a:endParaRPr lang="cs-CZ" sz="2000" kern="0" dirty="0" smtClean="0">
                  <a:latin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cs-CZ" sz="2000" kern="0" dirty="0" smtClean="0">
                    <a:latin typeface="+mn-lt"/>
                  </a:rPr>
                  <a:t>f(1</a:t>
                </a:r>
                <a:r>
                  <a:rPr lang="cs-CZ" sz="2000" kern="0" dirty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i="1" kern="0">
                            <a:latin typeface="Cambria Math"/>
                          </a:rPr>
                          <m:t> 1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= </a:t>
                </a:r>
                <a:r>
                  <a:rPr lang="cs-CZ" sz="2000" kern="0" dirty="0" smtClean="0">
                    <a:latin typeface="+mn-lt"/>
                  </a:rPr>
                  <a:t> 2  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2000" kern="0" dirty="0" smtClean="0">
                    <a:latin typeface="+mn-lt"/>
                  </a:rPr>
                  <a:t>f(2)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b="0" i="1" kern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=  </a:t>
                </a:r>
                <a:r>
                  <a:rPr lang="cs-CZ" sz="2000" kern="0" dirty="0" smtClean="0">
                    <a:latin typeface="+mn-lt"/>
                  </a:rPr>
                  <a:t>4</a:t>
                </a:r>
                <a:endParaRPr lang="cs-CZ" sz="2000" kern="0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458" y="3167675"/>
                <a:ext cx="2072750" cy="1458797"/>
              </a:xfrm>
              <a:prstGeom prst="rect">
                <a:avLst/>
              </a:prstGeom>
              <a:blipFill rotWithShape="1">
                <a:blip r:embed="rId5"/>
                <a:stretch>
                  <a:fillRect l="-2941" b="-29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399174" y="2659054"/>
            <a:ext cx="6078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kern="0" dirty="0" smtClean="0">
                <a:latin typeface="+mn-lt"/>
              </a:rPr>
              <a:t>Řešení:  </a:t>
            </a:r>
            <a:r>
              <a:rPr lang="cs-CZ" sz="2000" kern="0" dirty="0" smtClean="0">
                <a:latin typeface="+mn-lt"/>
              </a:rPr>
              <a:t>Vypočítáme funkční hodnoty pro zvolená x</a:t>
            </a:r>
            <a:endParaRPr lang="cs-CZ" sz="20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578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7" name="Obdélník 6"/>
          <p:cNvSpPr/>
          <p:nvPr/>
        </p:nvSpPr>
        <p:spPr>
          <a:xfrm>
            <a:off x="529142" y="2042280"/>
            <a:ext cx="2458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Sestrojíme grafy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pic>
        <p:nvPicPr>
          <p:cNvPr id="1026" name="Picture 2" descr="http://www.karlin.mff.cuni.cz/katedry/kdm/diplomky/miroslav_rezac/Img/symetri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3111"/>
            <a:ext cx="5132263" cy="416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5829606" y="2503945"/>
            <a:ext cx="33143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Souměrné podle osy y=x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7487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 – 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115616" y="1865714"/>
                <a:ext cx="7173963" cy="6873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/>
                  <a:t>Sestrojte graf funkce </a:t>
                </a:r>
                <a:r>
                  <a:rPr lang="cs-CZ" sz="2400" b="1" i="1" dirty="0"/>
                  <a:t>f: y = </a:t>
                </a:r>
                <a:r>
                  <a:rPr lang="cs-CZ" sz="2400" b="1" i="1" dirty="0" smtClean="0"/>
                  <a:t>(</a:t>
                </a:r>
                <a:r>
                  <a:rPr lang="cs-CZ" sz="2400" b="1" i="1" kern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800" b="1" i="1" kern="0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sz="2400" b="1" i="1" kern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400" b="1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400" b="1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sz="2400" b="1" i="1" kern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sz="2800" b="1" i="1" kern="0" smtClean="0">
                            <a:latin typeface="Cambria Math"/>
                          </a:rPr>
                          <m:t>𝒙</m:t>
                        </m:r>
                      </m:sup>
                    </m:sSup>
                    <m:r>
                      <a:rPr lang="cs-CZ" sz="2800" b="1" i="1" kern="0">
                        <a:latin typeface="Cambria Math"/>
                      </a:rPr>
                      <m:t> </m:t>
                    </m:r>
                  </m:oMath>
                </a14:m>
                <a:r>
                  <a:rPr lang="cs-CZ" sz="2400" b="1" dirty="0"/>
                  <a:t> </a:t>
                </a:r>
                <a:r>
                  <a:rPr lang="cs-CZ" sz="2400" b="1" i="1" dirty="0"/>
                  <a:t> a f</a:t>
                </a:r>
                <a:r>
                  <a:rPr lang="cs-CZ" sz="2400" b="1" i="1" baseline="30000" dirty="0"/>
                  <a:t>-1</a:t>
                </a:r>
                <a:r>
                  <a:rPr lang="cs-CZ" sz="2400" b="1" i="1" dirty="0"/>
                  <a:t>: y=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400" b="1" i="1" smtClean="0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400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sz="2400" b="1" i="1" smtClean="0">
                            <a:latin typeface="Cambria Math"/>
                          </a:rPr>
                          <m:t>𝒙</m:t>
                        </m:r>
                      </m:e>
                    </m:func>
                  </m:oMath>
                </a14:m>
                <a:r>
                  <a:rPr lang="cs-CZ" sz="2400" b="1" i="1" dirty="0" smtClean="0"/>
                  <a:t> </a:t>
                </a:r>
                <a:r>
                  <a:rPr lang="cs-CZ" sz="2400" dirty="0" smtClean="0"/>
                  <a:t> </a:t>
                </a:r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65714"/>
                <a:ext cx="7173963" cy="6873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1139280" y="3167675"/>
                <a:ext cx="2808312" cy="1759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kern="0" dirty="0" smtClean="0">
                    <a:latin typeface="+mn-lt"/>
                  </a:rPr>
                  <a:t>f(-1)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kern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 ker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i="1" ker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kern="0">
                            <a:latin typeface="Cambria Math"/>
                          </a:rPr>
                          <m:t>− </m:t>
                        </m:r>
                        <m:r>
                          <a:rPr lang="cs-CZ" sz="2000" b="0" i="1" kern="0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r>
                      <a:rPr lang="cs-CZ" sz="2000" i="1" kern="0" smtClean="0">
                        <a:latin typeface="Cambria Math"/>
                      </a:rPr>
                      <m:t>2</m:t>
                    </m:r>
                  </m:oMath>
                </a14:m>
                <a:endParaRPr lang="cs-CZ" sz="2000" kern="0" dirty="0">
                  <a:latin typeface="+mn-lt"/>
                </a:endParaRPr>
              </a:p>
              <a:p>
                <a:pPr marL="0" indent="0">
                  <a:buFontTx/>
                  <a:buNone/>
                </a:pPr>
                <a:r>
                  <a:rPr lang="cs-CZ" sz="2000" kern="0" dirty="0" smtClean="0">
                    <a:latin typeface="+mn-lt"/>
                  </a:rPr>
                  <a:t>f(-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kern="0" dirty="0" smtClean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ker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 ker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i="1" ker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i="1" kern="0"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cs-CZ" sz="20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000" b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000" b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cs-CZ" sz="2000" kern="0" dirty="0"/>
                  <a:t>=</a:t>
                </a:r>
                <a:r>
                  <a:rPr lang="cs-CZ" sz="2000" kern="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 kern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000" b="0" i="1" kern="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cs-CZ" sz="2000" kern="0" dirty="0" smtClean="0">
                  <a:latin typeface="+mn-lt"/>
                </a:endParaRPr>
              </a:p>
              <a:p>
                <a:r>
                  <a:rPr lang="cs-CZ" sz="2000" kern="0" dirty="0" smtClean="0">
                    <a:latin typeface="+mn-lt"/>
                  </a:rPr>
                  <a:t>f(0)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ker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 ker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i="1" ker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kern="0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cs-CZ" sz="2000" kern="0" dirty="0"/>
                  <a:t> </a:t>
                </a:r>
                <a:r>
                  <a:rPr lang="cs-CZ" sz="2000" kern="0" dirty="0" smtClean="0">
                    <a:latin typeface="+mn-lt"/>
                  </a:rPr>
                  <a:t>= 1</a:t>
                </a:r>
                <a:endParaRPr lang="cs-CZ" sz="2000" kern="0" dirty="0">
                  <a:latin typeface="+mn-lt"/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280" y="3167675"/>
                <a:ext cx="2808312" cy="1759584"/>
              </a:xfrm>
              <a:prstGeom prst="rect">
                <a:avLst/>
              </a:prstGeom>
              <a:blipFill rotWithShape="1">
                <a:blip r:embed="rId4"/>
                <a:stretch>
                  <a:fillRect l="-2386" b="-10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04114598"/>
                  </p:ext>
                </p:extLst>
              </p:nvPr>
            </p:nvGraphicFramePr>
            <p:xfrm>
              <a:off x="2543436" y="4955860"/>
              <a:ext cx="5052900" cy="11445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68"/>
                    <a:gridCol w="612068"/>
                    <a:gridCol w="612068"/>
                    <a:gridCol w="612068"/>
                    <a:gridCol w="612068"/>
                    <a:gridCol w="612068"/>
                    <a:gridCol w="612068"/>
                    <a:gridCol w="768424"/>
                  </a:tblGrid>
                  <a:tr h="265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cs-CZ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cs-CZ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cs-CZ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800" b="1" i="1" dirty="0" smtClean="0">
                              <a:solidFill>
                                <a:schemeClr val="tx1"/>
                              </a:solidFill>
                            </a:rPr>
                            <a:t> f</a:t>
                          </a:r>
                          <a:r>
                            <a:rPr lang="cs-CZ" sz="1800" b="1" i="1" baseline="300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(x)</a:t>
                          </a:r>
                        </a:p>
                      </a:txBody>
                      <a:tcPr anchor="ctr">
                        <a:solidFill>
                          <a:srgbClr val="9E5ECE"/>
                        </a:solidFill>
                      </a:tcPr>
                    </a:tc>
                  </a:tr>
                  <a:tr h="4582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f(x)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cs-CZ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cs-CZ" dirty="0" smtClean="0"/>
                            <a:t>2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cs-CZ" sz="1800" i="1" kern="0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sz="1800" b="0" i="1" kern="0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1800" i="1" kern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800" b="0" i="1" kern="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cs-CZ" sz="1800" i="1" kern="0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cs-CZ" sz="1800" b="0" i="1" kern="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b="1" i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x</a:t>
                          </a:r>
                          <a:endParaRPr lang="cs-CZ" b="1" dirty="0"/>
                        </a:p>
                      </a:txBody>
                      <a:tcPr anchor="ctr">
                        <a:solidFill>
                          <a:srgbClr val="9E5ECE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04114598"/>
                  </p:ext>
                </p:extLst>
              </p:nvPr>
            </p:nvGraphicFramePr>
            <p:xfrm>
              <a:off x="2543436" y="4955860"/>
              <a:ext cx="5052900" cy="11445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68"/>
                    <a:gridCol w="612068"/>
                    <a:gridCol w="612068"/>
                    <a:gridCol w="612068"/>
                    <a:gridCol w="612068"/>
                    <a:gridCol w="612068"/>
                    <a:gridCol w="612068"/>
                    <a:gridCol w="768424"/>
                  </a:tblGrid>
                  <a:tr h="4863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201000" t="-1250" r="-529000" b="-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402000" t="-1250" r="-328000" b="-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800" b="1" i="1" dirty="0" smtClean="0">
                              <a:solidFill>
                                <a:schemeClr val="tx1"/>
                              </a:solidFill>
                            </a:rPr>
                            <a:t> f</a:t>
                          </a:r>
                          <a:r>
                            <a:rPr lang="cs-CZ" sz="1800" b="1" i="1" baseline="300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(x)</a:t>
                          </a:r>
                        </a:p>
                      </a:txBody>
                      <a:tcPr anchor="ctr">
                        <a:solidFill>
                          <a:srgbClr val="9E5ECE"/>
                        </a:solidFill>
                      </a:tcPr>
                    </a:tc>
                  </a:tr>
                  <a:tr h="65817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f(x)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99010" t="-75000" r="-622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201000" t="-75000" r="-52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402000" t="-75000" r="-32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497030" t="-75000" r="-224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603000" t="-75000" r="-12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x</a:t>
                          </a:r>
                          <a:endParaRPr lang="cs-CZ" b="1" dirty="0"/>
                        </a:p>
                      </a:txBody>
                      <a:tcPr anchor="ctr">
                        <a:solidFill>
                          <a:srgbClr val="9E5ECE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4355975" y="3061651"/>
                <a:ext cx="1783245" cy="1751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kern="0" dirty="0" smtClean="0">
                    <a:latin typeface="+mn-lt"/>
                  </a:rPr>
                  <a:t>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kern="0" dirty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ker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 ker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i="1" ker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i="1" kern="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cs-CZ" sz="20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000" b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000" b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cs-CZ" sz="2000" kern="0" dirty="0" smtClean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 ker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000" i="1" ker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000" i="1" ker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cs-CZ" sz="2000" kern="0" dirty="0" smtClean="0">
                  <a:latin typeface="+mn-lt"/>
                </a:endParaRPr>
              </a:p>
              <a:p>
                <a:r>
                  <a:rPr lang="cs-CZ" sz="2000" kern="0" dirty="0" smtClean="0">
                    <a:latin typeface="+mn-lt"/>
                  </a:rPr>
                  <a:t>f(1</a:t>
                </a:r>
                <a:r>
                  <a:rPr lang="cs-CZ" sz="2000" kern="0" dirty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ker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 ker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i="1" ker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kern="0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cs-CZ" sz="2000" i="1" kern="0">
                        <a:latin typeface="Cambria Math"/>
                      </a:rPr>
                      <m:t> </m:t>
                    </m:r>
                  </m:oMath>
                </a14:m>
                <a:r>
                  <a:rPr lang="cs-CZ" sz="2000" kern="0" dirty="0" smtClean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 ker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sz="2000" kern="0" dirty="0" smtClean="0">
                  <a:latin typeface="+mn-lt"/>
                </a:endParaRPr>
              </a:p>
              <a:p>
                <a:r>
                  <a:rPr lang="cs-CZ" sz="2000" kern="0" dirty="0" smtClean="0">
                    <a:latin typeface="+mn-lt"/>
                  </a:rPr>
                  <a:t>f(2)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ker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 ker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i="1" ker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kern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000" i="1" kern="0">
                        <a:latin typeface="Cambria Math"/>
                      </a:rPr>
                      <m:t> </m:t>
                    </m:r>
                  </m:oMath>
                </a14:m>
                <a:r>
                  <a:rPr lang="cs-CZ" sz="2000" kern="0" dirty="0" smtClean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 ker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b="0" i="1" kern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2000" i="1" kern="0">
                        <a:latin typeface="Cambria Math"/>
                      </a:rPr>
                      <m:t> </m:t>
                    </m:r>
                  </m:oMath>
                </a14:m>
                <a:endParaRPr lang="cs-CZ" sz="2000" kern="0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5" y="3061651"/>
                <a:ext cx="1783245" cy="1751057"/>
              </a:xfrm>
              <a:prstGeom prst="rect">
                <a:avLst/>
              </a:prstGeom>
              <a:blipFill rotWithShape="1">
                <a:blip r:embed="rId6"/>
                <a:stretch>
                  <a:fillRect l="-3767" b="-10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1577270" y="2686491"/>
            <a:ext cx="5011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 smtClean="0">
                <a:latin typeface="+mn-lt"/>
              </a:rPr>
              <a:t>Vypočítáme funkční hodnoty pro zvolená x</a:t>
            </a:r>
            <a:endParaRPr lang="cs-CZ" sz="2000" kern="0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5536" y="2698565"/>
            <a:ext cx="1181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kern="0" dirty="0"/>
              <a:t>Řešení: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25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7" name="Obdélník 6"/>
          <p:cNvSpPr/>
          <p:nvPr/>
        </p:nvSpPr>
        <p:spPr>
          <a:xfrm>
            <a:off x="529142" y="2042280"/>
            <a:ext cx="2458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Sestrojíme graf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6431147" y="4699743"/>
            <a:ext cx="1343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dirty="0">
                <a:solidFill>
                  <a:srgbClr val="025198"/>
                </a:solidFill>
                <a:sym typeface="Symbol"/>
              </a:rPr>
              <a:t>D</a:t>
            </a:r>
            <a:r>
              <a:rPr lang="cs-CZ" dirty="0" smtClean="0">
                <a:solidFill>
                  <a:srgbClr val="025198"/>
                </a:solidFill>
                <a:sym typeface="Symbol"/>
              </a:rPr>
              <a:t>(f)=</a:t>
            </a:r>
            <a:r>
              <a:rPr lang="cs-CZ" dirty="0" smtClean="0">
                <a:solidFill>
                  <a:srgbClr val="025198"/>
                </a:solidFill>
              </a:rPr>
              <a:t>(0; </a:t>
            </a:r>
            <a:r>
              <a:rPr lang="cs-CZ" dirty="0" smtClean="0">
                <a:solidFill>
                  <a:srgbClr val="025198"/>
                </a:solidFill>
                <a:sym typeface="Symbol"/>
              </a:rPr>
              <a:t>)</a:t>
            </a:r>
            <a:r>
              <a:rPr lang="cs-CZ" dirty="0" smtClean="0">
                <a:solidFill>
                  <a:srgbClr val="025198"/>
                </a:solidFill>
              </a:rPr>
              <a:t> </a:t>
            </a:r>
            <a:endParaRPr lang="cs-CZ" dirty="0">
              <a:solidFill>
                <a:srgbClr val="025198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pic>
        <p:nvPicPr>
          <p:cNvPr id="2054" name="Picture 6" descr="http://karel.kotynek.sweb.cz/documents/matematika/matematika2r/funkce/images/129_7.7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322421"/>
            <a:ext cx="2876656" cy="3269869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6" name="Obdélník 15"/>
          <p:cNvSpPr/>
          <p:nvPr/>
        </p:nvSpPr>
        <p:spPr>
          <a:xfrm>
            <a:off x="6450011" y="5085184"/>
            <a:ext cx="998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dirty="0" smtClean="0">
                <a:solidFill>
                  <a:srgbClr val="025198"/>
                </a:solidFill>
                <a:sym typeface="Symbol"/>
              </a:rPr>
              <a:t>H(f)=</a:t>
            </a:r>
            <a:r>
              <a:rPr lang="cs-CZ" dirty="0">
                <a:solidFill>
                  <a:srgbClr val="025198"/>
                </a:solidFill>
                <a:sym typeface="Symbol"/>
              </a:rPr>
              <a:t> </a:t>
            </a:r>
            <a:r>
              <a:rPr lang="cs-CZ" dirty="0" smtClean="0">
                <a:solidFill>
                  <a:srgbClr val="025198"/>
                </a:solidFill>
                <a:sym typeface="Symbol"/>
              </a:rPr>
              <a:t>R</a:t>
            </a:r>
            <a:r>
              <a:rPr lang="cs-CZ" dirty="0" smtClean="0">
                <a:solidFill>
                  <a:srgbClr val="025198"/>
                </a:solidFill>
              </a:rPr>
              <a:t> </a:t>
            </a:r>
            <a:endParaRPr lang="cs-CZ" dirty="0">
              <a:solidFill>
                <a:srgbClr val="025198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531276" y="2876835"/>
            <a:ext cx="33143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Souměrné podle osy y=x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024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2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Graf logaritmické funkce \log_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9" y="3429000"/>
            <a:ext cx="3432650" cy="22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3851920" y="5688013"/>
            <a:ext cx="26180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 smtClean="0"/>
              <a:t>prostá</a:t>
            </a:r>
          </a:p>
          <a:p>
            <a:r>
              <a:rPr lang="cs-CZ" sz="2000" kern="0" dirty="0"/>
              <a:t>prochází bodem</a:t>
            </a:r>
            <a:r>
              <a:rPr lang="cs-CZ" sz="2000" kern="0" dirty="0" smtClean="0">
                <a:sym typeface="Symbol"/>
              </a:rPr>
              <a:t>1; </a:t>
            </a:r>
            <a:r>
              <a:rPr lang="cs-CZ" sz="2000" kern="0" dirty="0">
                <a:sym typeface="Symbol"/>
              </a:rPr>
              <a:t>0</a:t>
            </a:r>
            <a:r>
              <a:rPr lang="cs-CZ" sz="2000" kern="0" dirty="0" smtClean="0">
                <a:sym typeface="Symbol"/>
              </a:rPr>
              <a:t></a:t>
            </a:r>
            <a:endParaRPr lang="cs-CZ" sz="2000" kern="0" dirty="0"/>
          </a:p>
        </p:txBody>
      </p:sp>
      <p:sp>
        <p:nvSpPr>
          <p:cNvPr id="2" name="Obdélník 1"/>
          <p:cNvSpPr/>
          <p:nvPr/>
        </p:nvSpPr>
        <p:spPr>
          <a:xfrm>
            <a:off x="2195736" y="5841902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dirty="0" smtClean="0">
                <a:solidFill>
                  <a:srgbClr val="025198"/>
                </a:solidFill>
                <a:sym typeface="Symbol"/>
              </a:rPr>
              <a:t>H(f)=</a:t>
            </a:r>
            <a:r>
              <a:rPr lang="cs-CZ" dirty="0">
                <a:solidFill>
                  <a:srgbClr val="025198"/>
                </a:solidFill>
                <a:sym typeface="Symbol"/>
              </a:rPr>
              <a:t>R</a:t>
            </a:r>
            <a:r>
              <a:rPr lang="cs-CZ" dirty="0" smtClean="0">
                <a:solidFill>
                  <a:srgbClr val="025198"/>
                </a:solidFill>
              </a:rPr>
              <a:t> </a:t>
            </a:r>
            <a:endParaRPr lang="cs-CZ" dirty="0">
              <a:solidFill>
                <a:srgbClr val="025198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755576" y="1842837"/>
            <a:ext cx="7553798" cy="830998"/>
            <a:chOff x="529142" y="1994285"/>
            <a:chExt cx="7826731" cy="830998"/>
          </a:xfrm>
        </p:grpSpPr>
        <p:sp>
          <p:nvSpPr>
            <p:cNvPr id="14" name="Obdélník 13"/>
            <p:cNvSpPr/>
            <p:nvPr/>
          </p:nvSpPr>
          <p:spPr>
            <a:xfrm>
              <a:off x="529142" y="1994286"/>
              <a:ext cx="782673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2400" dirty="0" smtClean="0"/>
                <a:t> Grafem funkce                                     je </a:t>
              </a:r>
              <a:r>
                <a:rPr lang="cs-CZ" sz="2400" dirty="0" smtClean="0">
                  <a:solidFill>
                    <a:srgbClr val="00B0F0"/>
                  </a:solidFill>
                </a:rPr>
                <a:t>logaritmická křivka</a:t>
              </a:r>
              <a:endParaRPr lang="cs-CZ" sz="2400" dirty="0">
                <a:solidFill>
                  <a:srgbClr val="000099"/>
                </a:solidFill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726565" y="1994285"/>
              <a:ext cx="3214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2400" b="1" i="1" dirty="0" smtClean="0"/>
                <a:t>f</a:t>
              </a:r>
              <a:r>
                <a:rPr lang="cs-CZ" sz="2400" b="1" i="1" dirty="0"/>
                <a:t>: y = </a:t>
              </a:r>
              <a:r>
                <a:rPr lang="cs-CZ" sz="2400" b="1" i="1" dirty="0" smtClean="0"/>
                <a:t>log</a:t>
              </a:r>
              <a:r>
                <a:rPr lang="cs-CZ" sz="2400" b="1" i="1" baseline="-25000" dirty="0" smtClean="0">
                  <a:solidFill>
                    <a:srgbClr val="FF0000"/>
                  </a:solidFill>
                </a:rPr>
                <a:t>a </a:t>
              </a:r>
              <a:r>
                <a:rPr lang="cs-CZ" sz="2400" b="1" i="1" dirty="0" smtClean="0"/>
                <a:t>x</a:t>
              </a:r>
              <a:r>
                <a:rPr lang="cs-CZ" sz="2400" b="1" i="1" dirty="0"/>
                <a:t>  </a:t>
              </a:r>
              <a:r>
                <a:rPr lang="cs-CZ" sz="2000" dirty="0" err="1"/>
                <a:t>a</a:t>
              </a:r>
              <a:r>
                <a:rPr lang="cs-CZ" sz="2000" dirty="0" err="1">
                  <a:sym typeface="Symbol"/>
                </a:rPr>
                <a:t>R</a:t>
              </a:r>
              <a:r>
                <a:rPr lang="cs-CZ" sz="2000" baseline="30000" dirty="0">
                  <a:sym typeface="Symbol"/>
                </a:rPr>
                <a:t>+ </a:t>
              </a:r>
              <a:r>
                <a:rPr lang="cs-CZ" sz="2000" dirty="0">
                  <a:sym typeface="Symbol"/>
                </a:rPr>
                <a:t>-1</a:t>
              </a:r>
              <a:r>
                <a:rPr lang="cs-CZ" sz="2000" dirty="0" smtClean="0">
                  <a:sym typeface="Symbol"/>
                </a:rPr>
                <a:t></a:t>
              </a:r>
              <a:endParaRPr lang="cs-CZ" sz="2000" dirty="0">
                <a:sym typeface="Symbol"/>
              </a:endParaRPr>
            </a:p>
          </p:txBody>
        </p:sp>
      </p:grpSp>
      <p:sp>
        <p:nvSpPr>
          <p:cNvPr id="16" name="Obdélník 15"/>
          <p:cNvSpPr/>
          <p:nvPr/>
        </p:nvSpPr>
        <p:spPr>
          <a:xfrm>
            <a:off x="408990" y="2917798"/>
            <a:ext cx="18974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Pro a </a:t>
            </a:r>
            <a:r>
              <a:rPr lang="cs-CZ" sz="2000" b="1" dirty="0" smtClean="0">
                <a:sym typeface="Symbol"/>
              </a:rPr>
              <a:t> 1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4960616" y="2535337"/>
            <a:ext cx="17206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Pro 0</a:t>
            </a:r>
            <a:r>
              <a:rPr lang="cs-CZ" sz="2000" dirty="0" smtClean="0">
                <a:sym typeface="Symbol"/>
              </a:rPr>
              <a:t></a:t>
            </a:r>
            <a:r>
              <a:rPr lang="cs-CZ" sz="2000" dirty="0" smtClean="0"/>
              <a:t> a </a:t>
            </a:r>
            <a:r>
              <a:rPr lang="cs-CZ" sz="2000" dirty="0" smtClean="0">
                <a:sym typeface="Symbol"/>
              </a:rPr>
              <a:t></a:t>
            </a:r>
            <a:r>
              <a:rPr lang="cs-CZ" sz="2000" b="1" dirty="0" smtClean="0">
                <a:sym typeface="Symbol"/>
              </a:rPr>
              <a:t> 1</a:t>
            </a:r>
            <a:endParaRPr lang="cs-CZ" sz="2000" dirty="0"/>
          </a:p>
        </p:txBody>
      </p:sp>
      <p:sp>
        <p:nvSpPr>
          <p:cNvPr id="19" name="Obdélník 18"/>
          <p:cNvSpPr/>
          <p:nvPr/>
        </p:nvSpPr>
        <p:spPr>
          <a:xfrm>
            <a:off x="2306419" y="2908718"/>
            <a:ext cx="1165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rostoucí</a:t>
            </a:r>
            <a:endParaRPr lang="cs-CZ" sz="2000" kern="0" dirty="0"/>
          </a:p>
        </p:txBody>
      </p:sp>
      <p:sp>
        <p:nvSpPr>
          <p:cNvPr id="20" name="Obdélník 19"/>
          <p:cNvSpPr/>
          <p:nvPr/>
        </p:nvSpPr>
        <p:spPr>
          <a:xfrm>
            <a:off x="6948264" y="2535337"/>
            <a:ext cx="1181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klesající</a:t>
            </a:r>
            <a:endParaRPr lang="cs-CZ" sz="2000" kern="0" dirty="0"/>
          </a:p>
        </p:txBody>
      </p:sp>
      <p:pic>
        <p:nvPicPr>
          <p:cNvPr id="5" name="Picture 2" descr="Graf logaritmické funkce \log_{\frac12}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398" y="2917798"/>
            <a:ext cx="3447944" cy="234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67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/>
      <p:bldP spid="16" grpId="0"/>
      <p:bldP spid="17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Dekadický logaritmus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2042280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j</a:t>
            </a:r>
            <a:r>
              <a:rPr lang="cs-CZ" sz="2400" dirty="0" smtClean="0"/>
              <a:t>e funkce o základu 10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6960651" y="329316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8" name="Obdélník 7"/>
          <p:cNvSpPr/>
          <p:nvPr/>
        </p:nvSpPr>
        <p:spPr>
          <a:xfrm>
            <a:off x="3658885" y="2042279"/>
            <a:ext cx="4621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i="1" dirty="0" smtClean="0"/>
              <a:t>f</a:t>
            </a:r>
            <a:r>
              <a:rPr lang="cs-CZ" sz="2400" b="1" i="1" dirty="0"/>
              <a:t>: y = </a:t>
            </a:r>
            <a:r>
              <a:rPr lang="cs-CZ" sz="2400" b="1" i="1" dirty="0" smtClean="0"/>
              <a:t>log</a:t>
            </a:r>
            <a:r>
              <a:rPr lang="cs-CZ" sz="2400" b="1" i="1" baseline="-25000" dirty="0" smtClean="0">
                <a:solidFill>
                  <a:srgbClr val="FF0000"/>
                </a:solidFill>
              </a:rPr>
              <a:t>10 </a:t>
            </a:r>
            <a:r>
              <a:rPr lang="cs-CZ" sz="2400" b="1" i="1" dirty="0" smtClean="0"/>
              <a:t>x</a:t>
            </a:r>
            <a:r>
              <a:rPr lang="cs-CZ" sz="2400" b="1" i="1" dirty="0"/>
              <a:t> </a:t>
            </a:r>
            <a:r>
              <a:rPr lang="cs-CZ" sz="2400" b="1" i="1" dirty="0" smtClean="0"/>
              <a:t>= log x      </a:t>
            </a:r>
            <a:r>
              <a:rPr lang="cs-CZ" sz="2000" dirty="0" err="1" smtClean="0"/>
              <a:t>a</a:t>
            </a:r>
            <a:r>
              <a:rPr lang="cs-CZ" sz="2000" dirty="0" err="1">
                <a:sym typeface="Symbol"/>
              </a:rPr>
              <a:t>R</a:t>
            </a:r>
            <a:r>
              <a:rPr lang="cs-CZ" sz="2000" baseline="30000" dirty="0">
                <a:sym typeface="Symbol"/>
              </a:rPr>
              <a:t>+ </a:t>
            </a:r>
            <a:r>
              <a:rPr lang="cs-CZ" sz="2000" dirty="0">
                <a:sym typeface="Symbol"/>
              </a:rPr>
              <a:t>-1</a:t>
            </a:r>
            <a:r>
              <a:rPr lang="cs-CZ" sz="2000" dirty="0" smtClean="0">
                <a:sym typeface="Symbol"/>
              </a:rPr>
              <a:t></a:t>
            </a:r>
            <a:endParaRPr lang="cs-CZ" sz="2000" dirty="0">
              <a:sym typeface="Symbol"/>
            </a:endParaRPr>
          </a:p>
        </p:txBody>
      </p:sp>
      <p:pic>
        <p:nvPicPr>
          <p:cNvPr id="5122" name="Picture 2" descr="http://www.aristoteles.cz/matematika/funkce/exponencialni/exponencialni_funkce_10x_dek_log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2" t="2138" r="-1898" b="6087"/>
          <a:stretch/>
        </p:blipFill>
        <p:spPr bwMode="auto">
          <a:xfrm>
            <a:off x="2555776" y="2708920"/>
            <a:ext cx="5436000" cy="33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33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Přirozený logaritmus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2042279"/>
            <a:ext cx="303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Funkce o základu e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6960651" y="329316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8" name="Obdélník 7"/>
          <p:cNvSpPr/>
          <p:nvPr/>
        </p:nvSpPr>
        <p:spPr>
          <a:xfrm>
            <a:off x="3563888" y="2043725"/>
            <a:ext cx="4320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i="1" dirty="0" smtClean="0"/>
              <a:t>f</a:t>
            </a:r>
            <a:r>
              <a:rPr lang="cs-CZ" sz="2400" b="1" i="1" dirty="0"/>
              <a:t>: y = </a:t>
            </a:r>
            <a:r>
              <a:rPr lang="cs-CZ" sz="2400" b="1" i="1" dirty="0" smtClean="0"/>
              <a:t>log</a:t>
            </a:r>
            <a:r>
              <a:rPr lang="cs-CZ" sz="2400" b="1" i="1" baseline="-25000" dirty="0" smtClean="0">
                <a:solidFill>
                  <a:srgbClr val="FF0000"/>
                </a:solidFill>
              </a:rPr>
              <a:t>e </a:t>
            </a:r>
            <a:r>
              <a:rPr lang="cs-CZ" sz="2400" b="1" i="1" dirty="0" smtClean="0"/>
              <a:t>x</a:t>
            </a:r>
            <a:r>
              <a:rPr lang="cs-CZ" sz="2400" b="1" i="1" dirty="0"/>
              <a:t> </a:t>
            </a:r>
            <a:r>
              <a:rPr lang="cs-CZ" sz="2400" b="1" i="1" dirty="0" smtClean="0"/>
              <a:t>= </a:t>
            </a:r>
            <a:r>
              <a:rPr lang="cs-CZ" sz="2400" b="1" i="1" dirty="0" err="1" smtClean="0"/>
              <a:t>ln</a:t>
            </a:r>
            <a:r>
              <a:rPr lang="cs-CZ" sz="2400" b="1" i="1" dirty="0" smtClean="0"/>
              <a:t> x      </a:t>
            </a:r>
            <a:r>
              <a:rPr lang="cs-CZ" sz="2000" dirty="0" err="1" smtClean="0"/>
              <a:t>a</a:t>
            </a:r>
            <a:r>
              <a:rPr lang="cs-CZ" sz="2000" dirty="0" err="1">
                <a:sym typeface="Symbol"/>
              </a:rPr>
              <a:t>R</a:t>
            </a:r>
            <a:r>
              <a:rPr lang="cs-CZ" sz="2000" baseline="30000" dirty="0">
                <a:sym typeface="Symbol"/>
              </a:rPr>
              <a:t>+ </a:t>
            </a:r>
            <a:r>
              <a:rPr lang="cs-CZ" sz="2000" dirty="0">
                <a:sym typeface="Symbol"/>
              </a:rPr>
              <a:t>-1</a:t>
            </a:r>
            <a:r>
              <a:rPr lang="cs-CZ" sz="2000" dirty="0" smtClean="0">
                <a:sym typeface="Symbol"/>
              </a:rPr>
              <a:t></a:t>
            </a:r>
            <a:endParaRPr lang="cs-CZ" sz="2000" dirty="0">
              <a:sym typeface="Symbol"/>
            </a:endParaRPr>
          </a:p>
        </p:txBody>
      </p:sp>
      <p:pic>
        <p:nvPicPr>
          <p:cNvPr id="4098" name="Picture 2" descr="http://www.matematika.cz/content/images/log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08920"/>
            <a:ext cx="3720665" cy="36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78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9901</TotalTime>
  <Words>583</Words>
  <Application>Microsoft Office PowerPoint</Application>
  <PresentationFormat>Předvádění na obrazovce (4:3)</PresentationFormat>
  <Paragraphs>117</Paragraphs>
  <Slides>12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Diseño predeterminado</vt:lpstr>
      <vt:lpstr>Funkce 1   </vt:lpstr>
      <vt:lpstr>Co je logaritmická funkce?</vt:lpstr>
      <vt:lpstr>Graf funkce – příklad 1</vt:lpstr>
      <vt:lpstr>Graf funkce</vt:lpstr>
      <vt:lpstr>Graf funkce – příklad 2</vt:lpstr>
      <vt:lpstr>Graf funkce</vt:lpstr>
      <vt:lpstr>Graf funkce</vt:lpstr>
      <vt:lpstr>Dekadický logaritmus</vt:lpstr>
      <vt:lpstr>Přirozený logaritmus</vt:lpstr>
      <vt:lpstr> Logaritmická funkce</vt:lpstr>
      <vt:lpstr> Logaritmická funkce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Mariajose;SŠ-COPTKM</dc:creator>
  <cp:lastModifiedBy>kacerova</cp:lastModifiedBy>
  <cp:revision>735</cp:revision>
  <dcterms:created xsi:type="dcterms:W3CDTF">2010-05-23T14:28:12Z</dcterms:created>
  <dcterms:modified xsi:type="dcterms:W3CDTF">2013-11-19T22:02:47Z</dcterms:modified>
</cp:coreProperties>
</file>