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9" r:id="rId3"/>
    <p:sldId id="278" r:id="rId4"/>
    <p:sldId id="276" r:id="rId5"/>
    <p:sldId id="270" r:id="rId6"/>
    <p:sldId id="279" r:id="rId7"/>
    <p:sldId id="280" r:id="rId8"/>
    <p:sldId id="282" r:id="rId9"/>
    <p:sldId id="281" r:id="rId10"/>
    <p:sldId id="264" r:id="rId11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3366FF"/>
    <a:srgbClr val="FF00FF"/>
    <a:srgbClr val="0C788E"/>
    <a:srgbClr val="422C16"/>
    <a:srgbClr val="025198"/>
    <a:srgbClr val="1C1C1C"/>
    <a:srgbClr val="9900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21700" autoAdjust="0"/>
    <p:restoredTop sz="94676" autoAdjust="0"/>
  </p:normalViewPr>
  <p:slideViewPr>
    <p:cSldViewPr>
      <p:cViewPr>
        <p:scale>
          <a:sx n="72" d="100"/>
          <a:sy n="72" d="100"/>
        </p:scale>
        <p:origin x="-1698" y="-3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3294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9C7AF0-2046-4333-B50C-BCC56C3C335F}" type="datetimeFigureOut">
              <a:rPr lang="cs-CZ" smtClean="0"/>
              <a:t>19.11.2013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7ECAA8-F88E-49F5-A854-092AA515FA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46317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7FA3C7-6478-4408-BE38-333D6315F681}" type="datetimeFigureOut">
              <a:rPr lang="cs-CZ" smtClean="0"/>
              <a:t>19.11.2013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2F4610-0617-48A2-88E3-168EF5C2C3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56112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F4610-0617-48A2-88E3-168EF5C2C32E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57024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F4610-0617-48A2-88E3-168EF5C2C32E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57024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F4610-0617-48A2-88E3-168EF5C2C32E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57024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F4610-0617-48A2-88E3-168EF5C2C32E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57024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F4610-0617-48A2-88E3-168EF5C2C32E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57024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F4610-0617-48A2-88E3-168EF5C2C32E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57024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F4610-0617-48A2-88E3-168EF5C2C32E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57024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F4610-0617-48A2-88E3-168EF5C2C32E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57024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7948D7-217B-42B3-9B3E-CC725A00947F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4161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AC0463-8D9C-450B-A9A2-6CA0597A71DD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97648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C8BFDA-E500-44F2-85FC-B2426E4B1CCB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00038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B32B3D-0D89-4B9C-A18B-4D1DA1F1518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261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666CE3-F1DB-4D75-B7FD-C25BB1B2707A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9099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549CBA-DBB3-4C32-94E5-A572CD1F54E0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85824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492895-68B5-48A6-92A6-018F1FE7C680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60084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584CB9-8E75-4F4E-B8CC-E8D87C00B4F8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18108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18C222-FD71-4F18-B6AC-9E757B9C42F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4804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0BFFE5-D54F-4522-8F30-F6D4599B6F79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18470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745651-017E-4E57-A438-00B4FFD2082C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90635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8C26F1A-DB4D-4325-814D-D6D3B62D6DEF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cebnice.krynicky.cz/Matematika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tm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mp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ogebratube.org/student/m44885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tm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10"/>
          <p:cNvSpPr>
            <a:spLocks noGrp="1" noChangeArrowheads="1"/>
          </p:cNvSpPr>
          <p:nvPr>
            <p:ph type="ctrTitle"/>
          </p:nvPr>
        </p:nvSpPr>
        <p:spPr>
          <a:xfrm>
            <a:off x="179388" y="2205038"/>
            <a:ext cx="4392612" cy="544512"/>
          </a:xfrm>
          <a:noFill/>
        </p:spPr>
        <p:txBody>
          <a:bodyPr/>
          <a:lstStyle/>
          <a:p>
            <a:pPr eaLnBrk="1" hangingPunct="1"/>
            <a:r>
              <a:rPr lang="cs-CZ" sz="3600" b="1" dirty="0" smtClean="0">
                <a:solidFill>
                  <a:schemeClr val="bg1"/>
                </a:solidFill>
              </a:rPr>
              <a:t>Funkce 1   </a:t>
            </a:r>
            <a:endParaRPr lang="es-ES" sz="3600" b="1" dirty="0" smtClean="0">
              <a:solidFill>
                <a:schemeClr val="bg1"/>
              </a:solidFill>
            </a:endParaRPr>
          </a:p>
        </p:txBody>
      </p:sp>
      <p:sp>
        <p:nvSpPr>
          <p:cNvPr id="2051" name="Rectangle 115"/>
          <p:cNvSpPr>
            <a:spLocks noGrp="1" noChangeArrowheads="1"/>
          </p:cNvSpPr>
          <p:nvPr>
            <p:ph type="subTitle" idx="1"/>
          </p:nvPr>
        </p:nvSpPr>
        <p:spPr>
          <a:xfrm>
            <a:off x="285750" y="3094038"/>
            <a:ext cx="3992563" cy="479425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Exponenciální funkce</a:t>
            </a:r>
            <a:endParaRPr lang="es-ES" dirty="0" smtClean="0">
              <a:solidFill>
                <a:schemeClr val="bg1"/>
              </a:solidFill>
            </a:endParaRPr>
          </a:p>
        </p:txBody>
      </p:sp>
      <p:pic>
        <p:nvPicPr>
          <p:cNvPr id="2052" name="Obráze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5013325"/>
            <a:ext cx="48958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TextovéPole 5"/>
          <p:cNvSpPr txBox="1">
            <a:spLocks noChangeArrowheads="1"/>
          </p:cNvSpPr>
          <p:nvPr/>
        </p:nvSpPr>
        <p:spPr bwMode="auto">
          <a:xfrm>
            <a:off x="285750" y="260350"/>
            <a:ext cx="265835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dirty="0" smtClean="0">
                <a:solidFill>
                  <a:schemeClr val="bg1"/>
                </a:solidFill>
                <a:latin typeface="Calibri" pitchFamily="34" charset="0"/>
              </a:rPr>
              <a:t>VY_32_INOVACE_FCE1_12</a:t>
            </a:r>
            <a:endParaRPr lang="cs-CZ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Zdroje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87624" y="1916832"/>
            <a:ext cx="7416824" cy="4248472"/>
          </a:xfrm>
        </p:spPr>
        <p:txBody>
          <a:bodyPr/>
          <a:lstStyle/>
          <a:p>
            <a:r>
              <a:rPr lang="cs-CZ" sz="1800" dirty="0" smtClean="0"/>
              <a:t>VOŠICKÝ</a:t>
            </a:r>
            <a:r>
              <a:rPr lang="cs-CZ" sz="1800" dirty="0"/>
              <a:t>, Zdeněk. Matematika v kostce. 1. vyd. Havlíčkův Brod: Fragment, 1996, 124 s. ISBN 80-720-0012-8</a:t>
            </a:r>
            <a:r>
              <a:rPr lang="cs-CZ" sz="1800" dirty="0" smtClean="0"/>
              <a:t>.</a:t>
            </a:r>
          </a:p>
          <a:p>
            <a:r>
              <a:rPr lang="cs-CZ" sz="1800" dirty="0" smtClean="0"/>
              <a:t>HUDCOVÁ</a:t>
            </a:r>
            <a:r>
              <a:rPr lang="cs-CZ" sz="1800" dirty="0"/>
              <a:t>. </a:t>
            </a:r>
            <a:r>
              <a:rPr lang="cs-CZ" sz="1800" i="1" dirty="0"/>
              <a:t>Sbírka úloh z matematiky pro SOŠ, studijní obory SOU a nástavbové studium</a:t>
            </a:r>
            <a:r>
              <a:rPr lang="cs-CZ" sz="1800" dirty="0"/>
              <a:t>. </a:t>
            </a:r>
            <a:r>
              <a:rPr lang="cs-CZ" sz="1800" dirty="0" smtClean="0"/>
              <a:t>PROMETHEUS</a:t>
            </a:r>
            <a:r>
              <a:rPr lang="cs-CZ" sz="1800" dirty="0"/>
              <a:t>, spol. s r.o. ISBN 10348405</a:t>
            </a:r>
            <a:r>
              <a:rPr lang="cs-CZ" sz="1800" dirty="0" smtClean="0"/>
              <a:t>.</a:t>
            </a:r>
          </a:p>
          <a:p>
            <a:r>
              <a:rPr lang="cs-CZ" sz="1800" i="1" dirty="0"/>
              <a:t>ČERMÁK, Pavel. Odmaturuj! z matematiky. Vyd. 2.(</a:t>
            </a:r>
            <a:r>
              <a:rPr lang="cs-CZ" sz="1800" i="1" dirty="0" err="1"/>
              <a:t>opr</a:t>
            </a:r>
            <a:r>
              <a:rPr lang="cs-CZ" sz="1800" i="1" dirty="0"/>
              <a:t>.). Brno: </a:t>
            </a:r>
            <a:r>
              <a:rPr lang="cs-CZ" sz="1800" i="1" dirty="0" err="1"/>
              <a:t>Didaktis</a:t>
            </a:r>
            <a:r>
              <a:rPr lang="cs-CZ" sz="1800" i="1" dirty="0"/>
              <a:t>, 2003, 208 s. ISBN 80-862-8597-9.</a:t>
            </a:r>
          </a:p>
          <a:p>
            <a:r>
              <a:rPr lang="it-IT" sz="1800" i="1" dirty="0">
                <a:hlinkClick r:id="rId2"/>
              </a:rPr>
              <a:t>http://</a:t>
            </a:r>
            <a:r>
              <a:rPr lang="it-IT" sz="1800" i="1" dirty="0" smtClean="0">
                <a:hlinkClick r:id="rId2"/>
              </a:rPr>
              <a:t>www.ucebnice.krynicky.cz/Matematika</a:t>
            </a:r>
            <a:endParaRPr lang="cs-CZ" sz="1800" i="1" dirty="0" smtClean="0"/>
          </a:p>
          <a:p>
            <a:r>
              <a:rPr lang="cs-CZ" sz="1800" dirty="0" smtClean="0"/>
              <a:t>http://www.geogebratube.org/. </a:t>
            </a:r>
          </a:p>
          <a:p>
            <a:r>
              <a:rPr lang="cs-CZ" sz="1800" dirty="0"/>
              <a:t>STRNAD, Václav. </a:t>
            </a:r>
            <a:r>
              <a:rPr lang="cs-CZ" sz="1800" i="1" dirty="0"/>
              <a:t>Matematika pro střední školy</a:t>
            </a:r>
            <a:r>
              <a:rPr lang="cs-CZ" sz="1800" dirty="0"/>
              <a:t> [online]. [cit. 2013-11-11]. Dostupné </a:t>
            </a:r>
            <a:r>
              <a:rPr lang="cs-CZ" sz="1800" dirty="0" smtClean="0"/>
              <a:t>z: </a:t>
            </a:r>
            <a:r>
              <a:rPr lang="cs-CZ" sz="1800" i="1" dirty="0" smtClean="0"/>
              <a:t>http://www.funkce.eu/exponencialni_koeficienty.php</a:t>
            </a:r>
          </a:p>
          <a:p>
            <a:pPr marL="0" indent="0">
              <a:buNone/>
            </a:pPr>
            <a:r>
              <a:rPr lang="cs-CZ" sz="1800" dirty="0" smtClean="0"/>
              <a:t> </a:t>
            </a:r>
            <a:endParaRPr lang="cs-CZ" sz="1800" dirty="0"/>
          </a:p>
        </p:txBody>
      </p:sp>
      <p:sp>
        <p:nvSpPr>
          <p:cNvPr id="4" name="TextovéPole 1"/>
          <p:cNvSpPr txBox="1"/>
          <p:nvPr/>
        </p:nvSpPr>
        <p:spPr>
          <a:xfrm>
            <a:off x="5830763" y="6063022"/>
            <a:ext cx="25139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/>
                <a:cs typeface="Times New Roman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</a:lvl2pPr>
            <a:lvl3pPr fontAlgn="base">
              <a:spcBef>
                <a:spcPct val="0"/>
              </a:spcBef>
              <a:spcAft>
                <a:spcPct val="0"/>
              </a:spcAft>
            </a:lvl3pPr>
            <a:lvl4pPr fontAlgn="base">
              <a:spcBef>
                <a:spcPct val="0"/>
              </a:spcBef>
              <a:spcAft>
                <a:spcPct val="0"/>
              </a:spcAft>
            </a:lvl4pPr>
            <a:lvl5pPr fontAlgn="base">
              <a:spcBef>
                <a:spcPct val="0"/>
              </a:spcBef>
              <a:spcAft>
                <a:spcPct val="0"/>
              </a:spcAft>
            </a:lvl5pPr>
          </a:lstStyle>
          <a:p>
            <a:r>
              <a:rPr lang="cs-CZ" dirty="0"/>
              <a:t>© RNDr. Anna </a:t>
            </a:r>
            <a:r>
              <a:rPr lang="cs-CZ" dirty="0" err="1"/>
              <a:t>Káčerová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3779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Co je exponenciální funkce?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2144907"/>
            <a:ext cx="8100392" cy="3400344"/>
          </a:xfrm>
        </p:spPr>
        <p:txBody>
          <a:bodyPr/>
          <a:lstStyle/>
          <a:p>
            <a:pPr marL="0" indent="0">
              <a:buNone/>
            </a:pPr>
            <a:r>
              <a:rPr lang="cs-CZ" sz="2800" b="1" dirty="0" smtClean="0"/>
              <a:t>Exponenciální funkcí o základu </a:t>
            </a:r>
            <a:r>
              <a:rPr lang="cs-CZ" sz="2800" b="1" dirty="0" smtClean="0">
                <a:solidFill>
                  <a:srgbClr val="FF0000"/>
                </a:solidFill>
              </a:rPr>
              <a:t>a</a:t>
            </a:r>
            <a:r>
              <a:rPr lang="cs-CZ" sz="2800" dirty="0" smtClean="0"/>
              <a:t> </a:t>
            </a:r>
            <a:r>
              <a:rPr lang="cs-CZ" sz="2400" dirty="0" smtClean="0"/>
              <a:t>se nazývá  funkce</a:t>
            </a:r>
            <a:r>
              <a:rPr lang="cs-CZ" sz="2400" dirty="0"/>
              <a:t>, </a:t>
            </a:r>
            <a:r>
              <a:rPr lang="cs-CZ" sz="2400" dirty="0" smtClean="0"/>
              <a:t>kterou lze zapsat předpisem </a:t>
            </a:r>
            <a:endParaRPr lang="cs-CZ" sz="2400" i="1" dirty="0"/>
          </a:p>
          <a:p>
            <a:pPr marL="0" indent="0">
              <a:buNone/>
            </a:pPr>
            <a:r>
              <a:rPr lang="cs-CZ" sz="2400" b="1" i="1" dirty="0"/>
              <a:t>	</a:t>
            </a:r>
            <a:r>
              <a:rPr lang="cs-CZ" sz="2400" b="1" i="1" dirty="0" smtClean="0"/>
              <a:t>	</a:t>
            </a:r>
          </a:p>
          <a:p>
            <a:pPr marL="0" indent="0">
              <a:buNone/>
            </a:pPr>
            <a:r>
              <a:rPr lang="cs-CZ" sz="2400" b="1" i="1" dirty="0"/>
              <a:t>	</a:t>
            </a:r>
            <a:r>
              <a:rPr lang="cs-CZ" sz="2400" b="1" i="1" dirty="0" smtClean="0"/>
              <a:t>	</a:t>
            </a:r>
            <a:r>
              <a:rPr lang="cs-CZ" sz="2800" b="1" i="1" dirty="0" smtClean="0"/>
              <a:t>f</a:t>
            </a:r>
            <a:r>
              <a:rPr lang="cs-CZ" sz="2800" b="1" i="1" dirty="0"/>
              <a:t>: y = </a:t>
            </a:r>
            <a:r>
              <a:rPr lang="cs-CZ" sz="2800" b="1" i="1" dirty="0" err="1" smtClean="0">
                <a:solidFill>
                  <a:srgbClr val="FF0000"/>
                </a:solidFill>
              </a:rPr>
              <a:t>a</a:t>
            </a:r>
            <a:r>
              <a:rPr lang="cs-CZ" sz="2800" b="1" i="1" baseline="30000" dirty="0" err="1" smtClean="0"/>
              <a:t>x</a:t>
            </a:r>
            <a:r>
              <a:rPr lang="cs-CZ" sz="2800" b="1" i="1" dirty="0"/>
              <a:t> </a:t>
            </a:r>
            <a:r>
              <a:rPr lang="cs-CZ" sz="2800" b="1" i="1" dirty="0" smtClean="0"/>
              <a:t> </a:t>
            </a:r>
            <a:r>
              <a:rPr lang="cs-CZ" sz="2400" dirty="0" err="1" smtClean="0"/>
              <a:t>a</a:t>
            </a:r>
            <a:r>
              <a:rPr lang="cs-CZ" sz="2400" dirty="0" err="1" smtClean="0">
                <a:sym typeface="Symbol"/>
              </a:rPr>
              <a:t>R</a:t>
            </a:r>
            <a:r>
              <a:rPr lang="cs-CZ" sz="2400" baseline="30000" dirty="0" smtClean="0">
                <a:sym typeface="Symbol"/>
              </a:rPr>
              <a:t>+ </a:t>
            </a:r>
            <a:r>
              <a:rPr lang="cs-CZ" sz="2400" dirty="0" smtClean="0">
                <a:sym typeface="Symbol"/>
              </a:rPr>
              <a:t>-1</a:t>
            </a:r>
          </a:p>
          <a:p>
            <a:pPr marL="0" indent="0" algn="ctr">
              <a:buNone/>
            </a:pPr>
            <a:endParaRPr lang="cs-CZ" sz="2400" b="1" i="1" dirty="0">
              <a:sym typeface="Symbol"/>
            </a:endParaRPr>
          </a:p>
          <a:p>
            <a:pPr marL="0" indent="0" algn="ctr">
              <a:buNone/>
            </a:pPr>
            <a:r>
              <a:rPr lang="cs-CZ" sz="2400" b="1" i="1" dirty="0" smtClean="0">
                <a:sym typeface="Symbol"/>
              </a:rPr>
              <a:t>D(f) = R</a:t>
            </a:r>
            <a:r>
              <a:rPr lang="cs-CZ" sz="2400" b="1" i="1" dirty="0" smtClean="0"/>
              <a:t>	</a:t>
            </a:r>
          </a:p>
          <a:p>
            <a:pPr marL="0" indent="0">
              <a:buNone/>
            </a:pPr>
            <a:r>
              <a:rPr lang="cs-CZ" sz="2000" b="1" i="1" dirty="0" smtClean="0">
                <a:solidFill>
                  <a:srgbClr val="FF0000"/>
                </a:solidFill>
              </a:rPr>
              <a:t>		</a:t>
            </a:r>
            <a:endParaRPr lang="cs-CZ" sz="2000" dirty="0" smtClean="0"/>
          </a:p>
        </p:txBody>
      </p:sp>
      <p:sp>
        <p:nvSpPr>
          <p:cNvPr id="7" name="Obdélník 6"/>
          <p:cNvSpPr/>
          <p:nvPr/>
        </p:nvSpPr>
        <p:spPr>
          <a:xfrm>
            <a:off x="1619672" y="5341278"/>
            <a:ext cx="691276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cs-CZ" sz="2000" dirty="0" smtClean="0"/>
              <a:t>  </a:t>
            </a:r>
            <a:endParaRPr lang="cs-CZ" sz="2000" i="1" dirty="0" smtClean="0"/>
          </a:p>
        </p:txBody>
      </p:sp>
    </p:spTree>
    <p:extLst>
      <p:ext uri="{BB962C8B-B14F-4D97-AF65-F5344CB8AC3E}">
        <p14:creationId xmlns:p14="http://schemas.microsoft.com/office/powerpoint/2010/main" val="2377234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106499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0904" y="332656"/>
            <a:ext cx="8229600" cy="981075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Graf funkce – příklad 1</a:t>
            </a:r>
          </a:p>
        </p:txBody>
      </p:sp>
      <p:sp>
        <p:nvSpPr>
          <p:cNvPr id="7" name="Obdélník 6"/>
          <p:cNvSpPr/>
          <p:nvPr/>
        </p:nvSpPr>
        <p:spPr>
          <a:xfrm>
            <a:off x="1115616" y="1865714"/>
            <a:ext cx="717396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400" dirty="0" smtClean="0"/>
              <a:t>Sestrojte graf funkce    </a:t>
            </a:r>
            <a:r>
              <a:rPr lang="cs-CZ" sz="2400" b="1" i="1" dirty="0" smtClean="0"/>
              <a:t>f</a:t>
            </a:r>
            <a:r>
              <a:rPr lang="cs-CZ" sz="2400" b="1" i="1" dirty="0"/>
              <a:t>: y = </a:t>
            </a:r>
            <a:r>
              <a:rPr lang="cs-CZ" sz="2400" b="1" i="1" dirty="0" smtClean="0"/>
              <a:t>2</a:t>
            </a:r>
            <a:r>
              <a:rPr lang="cs-CZ" sz="2400" b="1" i="1" baseline="30000" dirty="0" smtClean="0"/>
              <a:t>x</a:t>
            </a:r>
            <a:r>
              <a:rPr lang="cs-CZ" sz="2400" b="1" i="1" dirty="0"/>
              <a:t> </a:t>
            </a:r>
            <a:r>
              <a:rPr lang="cs-CZ" sz="2400" dirty="0" smtClean="0"/>
              <a:t> </a:t>
            </a:r>
            <a:endParaRPr lang="cs-CZ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Obdélník 9"/>
              <p:cNvSpPr/>
              <p:nvPr/>
            </p:nvSpPr>
            <p:spPr>
              <a:xfrm>
                <a:off x="1139280" y="3167675"/>
                <a:ext cx="2808312" cy="143629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cs-CZ" sz="2000" kern="0" dirty="0" smtClean="0">
                    <a:latin typeface="+mn-lt"/>
                  </a:rPr>
                  <a:t>f(-1) </a:t>
                </a:r>
                <a:r>
                  <a:rPr lang="cs-CZ" sz="2000" kern="0" dirty="0">
                    <a:latin typeface="+mn-lt"/>
                  </a:rPr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sz="2400" i="1" kern="0">
                            <a:latin typeface="Cambria Math"/>
                          </a:rPr>
                        </m:ctrlPr>
                      </m:sSupPr>
                      <m:e>
                        <m:r>
                          <a:rPr lang="cs-CZ" sz="2400" b="0" i="1" ker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cs-CZ" sz="2400" b="0" i="1" kern="0">
                            <a:latin typeface="Cambria Math"/>
                          </a:rPr>
                          <m:t>− </m:t>
                        </m:r>
                        <m:r>
                          <a:rPr lang="cs-CZ" sz="2400" b="0" i="1" kern="0" smtClean="0">
                            <a:latin typeface="Cambria Math"/>
                          </a:rPr>
                          <m:t>1</m:t>
                        </m:r>
                      </m:sup>
                    </m:sSup>
                  </m:oMath>
                </a14:m>
                <a:r>
                  <a:rPr lang="cs-CZ" sz="2000" kern="0" dirty="0">
                    <a:latin typeface="+mn-lt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000" i="1" kern="0">
                            <a:latin typeface="Cambria Math"/>
                          </a:rPr>
                        </m:ctrlPr>
                      </m:fPr>
                      <m:num>
                        <m:r>
                          <a:rPr lang="cs-CZ" sz="2000" b="0" i="1" ker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cs-CZ" sz="2000" b="0" i="1" kern="0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cs-CZ" sz="2000" kern="0" dirty="0">
                  <a:latin typeface="+mn-lt"/>
                </a:endParaRPr>
              </a:p>
              <a:p>
                <a:pPr marL="0" indent="0">
                  <a:buFontTx/>
                  <a:buNone/>
                </a:pPr>
                <a:r>
                  <a:rPr lang="cs-CZ" sz="2000" kern="0" dirty="0" smtClean="0">
                    <a:latin typeface="+mn-lt"/>
                  </a:rPr>
                  <a:t>f(-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000" b="1" i="1">
                            <a:latin typeface="Cambria Math"/>
                          </a:rPr>
                        </m:ctrlPr>
                      </m:fPr>
                      <m:num>
                        <m:r>
                          <a:rPr lang="cs-CZ" sz="2000" b="1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cs-CZ" sz="2000" b="1">
                            <a:latin typeface="Cambria Math"/>
                          </a:rPr>
                          <m:t>𝟐</m:t>
                        </m:r>
                      </m:den>
                    </m:f>
                  </m:oMath>
                </a14:m>
                <a:r>
                  <a:rPr lang="cs-CZ" sz="2000" kern="0" dirty="0" smtClean="0">
                    <a:latin typeface="+mn-lt"/>
                  </a:rPr>
                  <a:t>)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sz="2400" i="1" kern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cs-CZ" sz="2400" b="0" i="1" kern="0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cs-CZ" sz="2400" b="1" i="1" kern="0" smtClean="0">
                            <a:latin typeface="Cambria Math"/>
                          </a:rPr>
                          <m:t>− </m:t>
                        </m:r>
                        <m:f>
                          <m:fPr>
                            <m:ctrlPr>
                              <a:rPr lang="cs-CZ" sz="2000" b="1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cs-CZ" sz="2000" b="1">
                                <a:latin typeface="Cambria Math"/>
                              </a:rPr>
                              <m:t>𝟏</m:t>
                            </m:r>
                          </m:num>
                          <m:den>
                            <m:r>
                              <a:rPr lang="cs-CZ" sz="2000" b="1">
                                <a:latin typeface="Cambria Math"/>
                              </a:rPr>
                              <m:t>𝟐</m:t>
                            </m:r>
                          </m:den>
                        </m:f>
                      </m:sup>
                    </m:sSup>
                  </m:oMath>
                </a14:m>
                <a:r>
                  <a:rPr lang="cs-CZ" sz="2000" kern="0" dirty="0" smtClean="0">
                    <a:latin typeface="+mn-lt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000" i="1" kern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sz="2000" b="0" i="1" kern="0" smtClean="0">
                            <a:latin typeface="Cambria Math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cs-CZ" sz="2000" i="1" kern="0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cs-CZ" sz="2000" b="0" i="1" kern="0" smtClean="0">
                                <a:latin typeface="Cambria Math"/>
                              </a:rPr>
                              <m:t>2</m:t>
                            </m:r>
                          </m:e>
                        </m:rad>
                      </m:den>
                    </m:f>
                  </m:oMath>
                </a14:m>
                <a:endParaRPr lang="cs-CZ" sz="2000" kern="0" dirty="0" smtClean="0">
                  <a:latin typeface="+mn-lt"/>
                </a:endParaRPr>
              </a:p>
              <a:p>
                <a:r>
                  <a:rPr lang="cs-CZ" sz="2000" kern="0" dirty="0" smtClean="0">
                    <a:latin typeface="+mn-lt"/>
                  </a:rPr>
                  <a:t>f(0) </a:t>
                </a:r>
                <a:r>
                  <a:rPr lang="cs-CZ" sz="2000" kern="0" dirty="0">
                    <a:latin typeface="+mn-lt"/>
                  </a:rPr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sz="2400" i="1" kern="0">
                            <a:latin typeface="Cambria Math"/>
                          </a:rPr>
                        </m:ctrlPr>
                      </m:sSupPr>
                      <m:e>
                        <m:r>
                          <a:rPr lang="cs-CZ" sz="2400" i="1" ker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cs-CZ" sz="2400" b="0" i="1" kern="0" smtClean="0">
                            <a:latin typeface="Cambria Math"/>
                          </a:rPr>
                          <m:t>0</m:t>
                        </m:r>
                      </m:sup>
                    </m:sSup>
                  </m:oMath>
                </a14:m>
                <a:r>
                  <a:rPr lang="cs-CZ" sz="2000" kern="0" dirty="0">
                    <a:latin typeface="+mn-lt"/>
                  </a:rPr>
                  <a:t> </a:t>
                </a:r>
                <a:r>
                  <a:rPr lang="cs-CZ" sz="2000" kern="0" dirty="0" smtClean="0">
                    <a:latin typeface="+mn-lt"/>
                  </a:rPr>
                  <a:t>= 1</a:t>
                </a:r>
                <a:endParaRPr lang="cs-CZ" sz="2000" kern="0" dirty="0">
                  <a:latin typeface="+mn-lt"/>
                </a:endParaRPr>
              </a:p>
            </p:txBody>
          </p:sp>
        </mc:Choice>
        <mc:Fallback xmlns="">
          <p:sp>
            <p:nvSpPr>
              <p:cNvPr id="10" name="Obdélník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9280" y="3167675"/>
                <a:ext cx="2808312" cy="1436291"/>
              </a:xfrm>
              <a:prstGeom prst="rect">
                <a:avLst/>
              </a:prstGeom>
              <a:blipFill rotWithShape="1">
                <a:blip r:embed="rId3"/>
                <a:stretch>
                  <a:fillRect l="-2386" b="-638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2" name="Zástupný symbol pro obsah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762929593"/>
                  </p:ext>
                </p:extLst>
              </p:nvPr>
            </p:nvGraphicFramePr>
            <p:xfrm>
              <a:off x="2633007" y="4939736"/>
              <a:ext cx="4896542" cy="114452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99506"/>
                    <a:gridCol w="699506"/>
                    <a:gridCol w="699506"/>
                    <a:gridCol w="699506"/>
                    <a:gridCol w="699506"/>
                    <a:gridCol w="699506"/>
                    <a:gridCol w="699506"/>
                  </a:tblGrid>
                  <a:tr h="26550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 smtClean="0">
                              <a:solidFill>
                                <a:schemeClr val="tx1"/>
                              </a:solidFill>
                            </a:rPr>
                            <a:t>x</a:t>
                          </a:r>
                          <a:endParaRPr lang="cs-CZ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 smtClean="0">
                              <a:solidFill>
                                <a:schemeClr val="tx1"/>
                              </a:solidFill>
                            </a:rPr>
                            <a:t>-1</a:t>
                          </a:r>
                          <a:endParaRPr lang="cs-CZ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 smtClean="0">
                              <a:solidFill>
                                <a:schemeClr val="tx1"/>
                              </a:solidFill>
                            </a:rPr>
                            <a:t>-</a:t>
                          </a:r>
                          <a14:m>
                            <m:oMath xmlns:m="http://schemas.openxmlformats.org/officeDocument/2006/math">
                              <m:r>
                                <a:rPr lang="cs-CZ" b="1" i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 </m:t>
                              </m:r>
                              <m:f>
                                <m:fPr>
                                  <m:ctrlPr>
                                    <a:rPr lang="cs-CZ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cs-CZ" b="1" i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𝟏</m:t>
                                  </m:r>
                                </m:num>
                                <m:den>
                                  <m:r>
                                    <a:rPr lang="cs-CZ" b="1" i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𝟐</m:t>
                                  </m:r>
                                </m:den>
                              </m:f>
                            </m:oMath>
                          </a14:m>
                          <a:endParaRPr lang="cs-CZ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 smtClean="0">
                              <a:solidFill>
                                <a:schemeClr val="tx1"/>
                              </a:solidFill>
                            </a:rPr>
                            <a:t>0</a:t>
                          </a:r>
                          <a:endParaRPr lang="cs-CZ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b="1" dirty="0" smtClean="0">
                              <a:solidFill>
                                <a:schemeClr val="tx1"/>
                              </a:solidFill>
                              <a:latin typeface="+mn-lt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cs-CZ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cs-CZ" b="1" i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𝟏</m:t>
                                  </m:r>
                                </m:num>
                                <m:den>
                                  <m:r>
                                    <a:rPr lang="cs-CZ" b="1" i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𝟐</m:t>
                                  </m:r>
                                </m:den>
                              </m:f>
                            </m:oMath>
                          </a14:m>
                          <a:endParaRPr lang="cs-CZ" b="1" i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 smtClean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cs-CZ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 smtClean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endParaRPr lang="cs-CZ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/>
                    </a:tc>
                  </a:tr>
                  <a:tr h="45826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 smtClean="0"/>
                            <a:t>f(x)</a:t>
                          </a:r>
                          <a:endParaRPr lang="cs-CZ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cs-CZ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 </m:t>
                                </m:r>
                                <m:f>
                                  <m:fPr>
                                    <m:ctrlPr>
                                      <a:rPr lang="cs-CZ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cs-CZ" b="1" i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cs-CZ" b="1" i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𝟐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cs-CZ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cs-CZ" sz="1800" i="1" kern="0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cs-CZ" sz="1800" b="0" i="1" kern="0" smtClean="0">
                                        <a:latin typeface="Cambria Math"/>
                                      </a:rPr>
                                      <m:t>1</m:t>
                                    </m:r>
                                  </m:num>
                                  <m:den>
                                    <m:rad>
                                      <m:radPr>
                                        <m:degHide m:val="on"/>
                                        <m:ctrlPr>
                                          <a:rPr lang="cs-CZ" sz="1800" i="1" kern="0" smtClean="0">
                                            <a:latin typeface="Cambria Math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cs-CZ" sz="1800" b="0" i="1" kern="0" smtClean="0">
                                            <a:latin typeface="Cambria Math"/>
                                          </a:rPr>
                                          <m:t>2</m:t>
                                        </m:r>
                                      </m:e>
                                    </m:rad>
                                  </m:den>
                                </m:f>
                              </m:oMath>
                            </m:oMathPara>
                          </a14:m>
                          <a:endParaRPr lang="cs-CZ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 smtClean="0"/>
                            <a:t>1</a:t>
                          </a:r>
                          <a:endParaRPr lang="cs-CZ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ad>
                                  <m:radPr>
                                    <m:degHide m:val="on"/>
                                    <m:ctrlPr>
                                      <a:rPr lang="cs-CZ" sz="1800" i="1" kern="0" smtClean="0">
                                        <a:latin typeface="Cambria Math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cs-CZ" sz="1800" b="0" i="1" kern="0" smtClean="0">
                                        <a:latin typeface="Cambria Math"/>
                                      </a:rPr>
                                      <m:t>2</m:t>
                                    </m:r>
                                  </m:e>
                                </m:rad>
                              </m:oMath>
                            </m:oMathPara>
                          </a14:m>
                          <a:endParaRPr lang="cs-CZ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 smtClean="0"/>
                            <a:t>2</a:t>
                          </a:r>
                          <a:endParaRPr lang="cs-CZ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 smtClean="0"/>
                            <a:t>4</a:t>
                          </a:r>
                          <a:endParaRPr lang="cs-CZ" dirty="0"/>
                        </a:p>
                      </a:txBody>
                      <a:tcPr anchor="ctr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12" name="Zástupný symbol pro obsah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762929593"/>
                  </p:ext>
                </p:extLst>
              </p:nvPr>
            </p:nvGraphicFramePr>
            <p:xfrm>
              <a:off x="2633007" y="4939736"/>
              <a:ext cx="4896542" cy="114452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99506"/>
                    <a:gridCol w="699506"/>
                    <a:gridCol w="699506"/>
                    <a:gridCol w="699506"/>
                    <a:gridCol w="699506"/>
                    <a:gridCol w="699506"/>
                    <a:gridCol w="699506"/>
                  </a:tblGrid>
                  <a:tr h="48634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 smtClean="0">
                              <a:solidFill>
                                <a:schemeClr val="tx1"/>
                              </a:solidFill>
                            </a:rPr>
                            <a:t>x</a:t>
                          </a:r>
                          <a:endParaRPr lang="cs-CZ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 smtClean="0">
                              <a:solidFill>
                                <a:schemeClr val="tx1"/>
                              </a:solidFill>
                            </a:rPr>
                            <a:t>-1</a:t>
                          </a:r>
                          <a:endParaRPr lang="cs-CZ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anchor="ctr">
                        <a:blipFill rotWithShape="1">
                          <a:blip r:embed="rId4"/>
                          <a:stretch>
                            <a:fillRect l="-200000" r="-400000" b="-13625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 smtClean="0">
                              <a:solidFill>
                                <a:schemeClr val="tx1"/>
                              </a:solidFill>
                            </a:rPr>
                            <a:t>0</a:t>
                          </a:r>
                          <a:endParaRPr lang="cs-CZ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anchor="ctr">
                        <a:blipFill rotWithShape="1">
                          <a:blip r:embed="rId4"/>
                          <a:stretch>
                            <a:fillRect l="-400000" r="-200000" b="-13625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 smtClean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cs-CZ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 smtClean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endParaRPr lang="cs-CZ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/>
                    </a:tc>
                  </a:tr>
                  <a:tr h="65817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 smtClean="0"/>
                            <a:t>f(x)</a:t>
                          </a:r>
                          <a:endParaRPr lang="cs-CZ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anchor="ctr">
                        <a:blipFill rotWithShape="1">
                          <a:blip r:embed="rId4"/>
                          <a:stretch>
                            <a:fillRect l="-101754" t="-74074" r="-504386" b="-92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anchor="ctr">
                        <a:blipFill rotWithShape="1">
                          <a:blip r:embed="rId4"/>
                          <a:stretch>
                            <a:fillRect l="-200000" t="-74074" r="-400000" b="-92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 smtClean="0"/>
                            <a:t>1</a:t>
                          </a:r>
                          <a:endParaRPr lang="cs-CZ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anchor="ctr">
                        <a:blipFill rotWithShape="1">
                          <a:blip r:embed="rId4"/>
                          <a:stretch>
                            <a:fillRect l="-400000" t="-74074" r="-200000" b="-92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 smtClean="0"/>
                            <a:t>2</a:t>
                          </a:r>
                          <a:endParaRPr lang="cs-CZ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 smtClean="0"/>
                            <a:t>4</a:t>
                          </a:r>
                          <a:endParaRPr lang="cs-CZ" dirty="0"/>
                        </a:p>
                      </a:txBody>
                      <a:tcPr anchor="ctr"/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Obdélník 8"/>
              <p:cNvSpPr/>
              <p:nvPr/>
            </p:nvSpPr>
            <p:spPr>
              <a:xfrm>
                <a:off x="4371458" y="3167675"/>
                <a:ext cx="2072750" cy="14587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cs-CZ" sz="2000" kern="0" dirty="0" smtClean="0">
                    <a:latin typeface="+mn-lt"/>
                  </a:rPr>
                  <a:t>f(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000" b="1" i="1">
                            <a:latin typeface="Cambria Math"/>
                          </a:rPr>
                        </m:ctrlPr>
                      </m:fPr>
                      <m:num>
                        <m:r>
                          <a:rPr lang="cs-CZ" sz="2000" b="1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cs-CZ" sz="2000" b="1">
                            <a:latin typeface="Cambria Math"/>
                          </a:rPr>
                          <m:t>𝟐</m:t>
                        </m:r>
                      </m:den>
                    </m:f>
                  </m:oMath>
                </a14:m>
                <a:r>
                  <a:rPr lang="cs-CZ" sz="2000" kern="0" dirty="0">
                    <a:latin typeface="+mn-lt"/>
                  </a:rPr>
                  <a:t>)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sz="2000" i="1" kern="0">
                            <a:latin typeface="Cambria Math"/>
                          </a:rPr>
                        </m:ctrlPr>
                      </m:sSupPr>
                      <m:e>
                        <m:r>
                          <a:rPr lang="cs-CZ" sz="2000" i="1" ker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cs-CZ" sz="2000" b="1" i="1" kern="0">
                            <a:latin typeface="Cambria Math"/>
                          </a:rPr>
                          <m:t> </m:t>
                        </m:r>
                        <m:f>
                          <m:fPr>
                            <m:ctrlPr>
                              <a:rPr lang="cs-CZ" sz="2000" b="1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cs-CZ" sz="2000" b="1">
                                <a:latin typeface="Cambria Math"/>
                              </a:rPr>
                              <m:t>𝟏</m:t>
                            </m:r>
                          </m:num>
                          <m:den>
                            <m:r>
                              <a:rPr lang="cs-CZ" sz="2000" b="1">
                                <a:latin typeface="Cambria Math"/>
                              </a:rPr>
                              <m:t>𝟐</m:t>
                            </m:r>
                          </m:den>
                        </m:f>
                      </m:sup>
                    </m:sSup>
                  </m:oMath>
                </a14:m>
                <a:r>
                  <a:rPr lang="cs-CZ" sz="2000" kern="0" dirty="0">
                    <a:latin typeface="+mn-lt"/>
                  </a:rPr>
                  <a:t>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cs-CZ" sz="2000" i="1" ker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cs-CZ" sz="2000" i="1" kern="0">
                            <a:latin typeface="Cambria Math"/>
                          </a:rPr>
                          <m:t>2</m:t>
                        </m:r>
                        <m:r>
                          <a:rPr lang="cs-CZ" sz="2000" b="0" i="1" kern="0" smtClean="0">
                            <a:latin typeface="Cambria Math"/>
                          </a:rPr>
                          <m:t> </m:t>
                        </m:r>
                      </m:e>
                    </m:rad>
                    <m:r>
                      <a:rPr lang="cs-CZ" sz="2000" b="0" i="1" kern="0" smtClean="0">
                        <a:latin typeface="Cambria Math"/>
                      </a:rPr>
                      <m:t>  </m:t>
                    </m:r>
                  </m:oMath>
                </a14:m>
                <a:endParaRPr lang="cs-CZ" sz="2000" kern="0" dirty="0" smtClean="0">
                  <a:latin typeface="+mn-lt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cs-CZ" sz="2000" kern="0" dirty="0" smtClean="0">
                    <a:latin typeface="+mn-lt"/>
                  </a:rPr>
                  <a:t>f(1</a:t>
                </a:r>
                <a:r>
                  <a:rPr lang="cs-CZ" sz="2000" kern="0" dirty="0">
                    <a:latin typeface="+mn-lt"/>
                  </a:rPr>
                  <a:t>)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sz="2000" i="1" kern="0">
                            <a:latin typeface="Cambria Math"/>
                          </a:rPr>
                        </m:ctrlPr>
                      </m:sSupPr>
                      <m:e>
                        <m:r>
                          <a:rPr lang="cs-CZ" sz="2000" i="1" ker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cs-CZ" sz="2000" i="1" kern="0">
                            <a:latin typeface="Cambria Math"/>
                          </a:rPr>
                          <m:t> 1</m:t>
                        </m:r>
                      </m:sup>
                    </m:sSup>
                  </m:oMath>
                </a14:m>
                <a:r>
                  <a:rPr lang="cs-CZ" sz="2000" kern="0" dirty="0">
                    <a:latin typeface="+mn-lt"/>
                  </a:rPr>
                  <a:t> = </a:t>
                </a:r>
                <a:r>
                  <a:rPr lang="cs-CZ" sz="2000" kern="0" dirty="0" smtClean="0">
                    <a:latin typeface="+mn-lt"/>
                  </a:rPr>
                  <a:t> 2  </a:t>
                </a:r>
              </a:p>
              <a:p>
                <a:pPr>
                  <a:lnSpc>
                    <a:spcPct val="150000"/>
                  </a:lnSpc>
                </a:pPr>
                <a:r>
                  <a:rPr lang="cs-CZ" sz="2000" kern="0" dirty="0" smtClean="0">
                    <a:latin typeface="+mn-lt"/>
                  </a:rPr>
                  <a:t>f(2) </a:t>
                </a:r>
                <a:r>
                  <a:rPr lang="cs-CZ" sz="2000" kern="0" dirty="0">
                    <a:latin typeface="+mn-lt"/>
                  </a:rPr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sz="2000" i="1" kern="0">
                            <a:latin typeface="Cambria Math"/>
                          </a:rPr>
                        </m:ctrlPr>
                      </m:sSupPr>
                      <m:e>
                        <m:r>
                          <a:rPr lang="cs-CZ" sz="2000" i="1" ker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cs-CZ" sz="2000" b="0" i="1" kern="0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cs-CZ" sz="2000" kern="0" dirty="0">
                    <a:latin typeface="+mn-lt"/>
                  </a:rPr>
                  <a:t> =  </a:t>
                </a:r>
                <a:r>
                  <a:rPr lang="cs-CZ" sz="2000" kern="0" dirty="0" smtClean="0">
                    <a:latin typeface="+mn-lt"/>
                  </a:rPr>
                  <a:t>4</a:t>
                </a:r>
                <a:endParaRPr lang="cs-CZ" sz="2000" kern="0" dirty="0">
                  <a:latin typeface="+mn-lt"/>
                </a:endParaRPr>
              </a:p>
            </p:txBody>
          </p:sp>
        </mc:Choice>
        <mc:Fallback xmlns="">
          <p:sp>
            <p:nvSpPr>
              <p:cNvPr id="9" name="Obdélník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1458" y="3167675"/>
                <a:ext cx="2072750" cy="1458797"/>
              </a:xfrm>
              <a:prstGeom prst="rect">
                <a:avLst/>
              </a:prstGeom>
              <a:blipFill rotWithShape="1">
                <a:blip r:embed="rId5"/>
                <a:stretch>
                  <a:fillRect l="-2941" b="-292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Obdélník 10"/>
          <p:cNvSpPr/>
          <p:nvPr/>
        </p:nvSpPr>
        <p:spPr>
          <a:xfrm>
            <a:off x="399174" y="2659054"/>
            <a:ext cx="607890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b="1" kern="0" dirty="0" smtClean="0">
                <a:latin typeface="+mn-lt"/>
              </a:rPr>
              <a:t>Řešení:  </a:t>
            </a:r>
            <a:r>
              <a:rPr lang="cs-CZ" sz="2000" kern="0" dirty="0" smtClean="0">
                <a:latin typeface="+mn-lt"/>
              </a:rPr>
              <a:t>Vypočítáme funkční hodnoty pro zvolená x</a:t>
            </a:r>
            <a:endParaRPr lang="cs-CZ" sz="2000" kern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85785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 descr="Výřez obrazovky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2334" y="2042280"/>
            <a:ext cx="2996314" cy="3696767"/>
          </a:xfrm>
          <a:prstGeom prst="rect">
            <a:avLst/>
          </a:prstGeom>
        </p:spPr>
      </p:pic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0904" y="332656"/>
            <a:ext cx="8229600" cy="981075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Graf funkce – řešení1</a:t>
            </a:r>
          </a:p>
        </p:txBody>
      </p:sp>
      <p:sp>
        <p:nvSpPr>
          <p:cNvPr id="4" name="Obdélník 3"/>
          <p:cNvSpPr/>
          <p:nvPr/>
        </p:nvSpPr>
        <p:spPr>
          <a:xfrm>
            <a:off x="6386036" y="3228945"/>
            <a:ext cx="2688557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kern="0" dirty="0" smtClean="0"/>
              <a:t> rostoucí</a:t>
            </a:r>
          </a:p>
          <a:p>
            <a:r>
              <a:rPr lang="cs-CZ" sz="2000" kern="0" dirty="0" smtClean="0"/>
              <a:t> prostá</a:t>
            </a:r>
          </a:p>
          <a:p>
            <a:r>
              <a:rPr lang="cs-CZ" sz="2000" kern="0" dirty="0" smtClean="0"/>
              <a:t> omezená zdola d=0</a:t>
            </a:r>
          </a:p>
          <a:p>
            <a:r>
              <a:rPr lang="cs-CZ" sz="2000" kern="0" dirty="0"/>
              <a:t> </a:t>
            </a:r>
            <a:r>
              <a:rPr lang="cs-CZ" sz="2000" kern="0" dirty="0" smtClean="0"/>
              <a:t>prochází bodem</a:t>
            </a:r>
            <a:r>
              <a:rPr lang="cs-CZ" sz="2000" kern="0" dirty="0" smtClean="0">
                <a:sym typeface="Symbol"/>
              </a:rPr>
              <a:t>0; 1</a:t>
            </a:r>
            <a:endParaRPr lang="cs-CZ" sz="2000" kern="0" dirty="0" smtClean="0"/>
          </a:p>
        </p:txBody>
      </p:sp>
      <p:sp>
        <p:nvSpPr>
          <p:cNvPr id="7" name="Obdélník 6"/>
          <p:cNvSpPr/>
          <p:nvPr/>
        </p:nvSpPr>
        <p:spPr>
          <a:xfrm>
            <a:off x="529142" y="2042280"/>
            <a:ext cx="245868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 smtClean="0"/>
              <a:t>Sestrojíme graf</a:t>
            </a:r>
            <a:endParaRPr lang="cs-CZ" sz="2400" dirty="0"/>
          </a:p>
        </p:txBody>
      </p:sp>
      <p:sp>
        <p:nvSpPr>
          <p:cNvPr id="2" name="Obdélník 1"/>
          <p:cNvSpPr/>
          <p:nvPr/>
        </p:nvSpPr>
        <p:spPr>
          <a:xfrm>
            <a:off x="6351385" y="2766169"/>
            <a:ext cx="13436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>
              <a:buFontTx/>
              <a:buNone/>
            </a:pPr>
            <a:r>
              <a:rPr lang="cs-CZ" dirty="0" smtClean="0">
                <a:solidFill>
                  <a:srgbClr val="025198"/>
                </a:solidFill>
                <a:sym typeface="Symbol"/>
              </a:rPr>
              <a:t>H(f)=</a:t>
            </a:r>
            <a:r>
              <a:rPr lang="cs-CZ" dirty="0" smtClean="0">
                <a:solidFill>
                  <a:srgbClr val="025198"/>
                </a:solidFill>
              </a:rPr>
              <a:t>(0</a:t>
            </a:r>
            <a:r>
              <a:rPr lang="cs-CZ" dirty="0" smtClean="0">
                <a:solidFill>
                  <a:srgbClr val="025198"/>
                </a:solidFill>
                <a:sym typeface="Symbol"/>
              </a:rPr>
              <a:t>; )</a:t>
            </a:r>
            <a:r>
              <a:rPr lang="cs-CZ" dirty="0" smtClean="0">
                <a:solidFill>
                  <a:srgbClr val="025198"/>
                </a:solidFill>
              </a:rPr>
              <a:t> </a:t>
            </a:r>
            <a:endParaRPr lang="cs-CZ" dirty="0">
              <a:solidFill>
                <a:srgbClr val="025198"/>
              </a:solidFill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7060874" y="3228945"/>
            <a:ext cx="25519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>
              <a:buFontTx/>
              <a:buNone/>
            </a:pPr>
            <a:r>
              <a:rPr lang="cs-CZ" sz="2000" kern="0" dirty="0" smtClean="0"/>
              <a:t> </a:t>
            </a:r>
            <a:endParaRPr lang="cs-CZ" sz="2000" kern="0" dirty="0"/>
          </a:p>
        </p:txBody>
      </p:sp>
      <p:grpSp>
        <p:nvGrpSpPr>
          <p:cNvPr id="13" name="Skupina 12"/>
          <p:cNvGrpSpPr/>
          <p:nvPr/>
        </p:nvGrpSpPr>
        <p:grpSpPr>
          <a:xfrm>
            <a:off x="1475656" y="5739047"/>
            <a:ext cx="7553798" cy="461665"/>
            <a:chOff x="529142" y="1994286"/>
            <a:chExt cx="7826731" cy="461665"/>
          </a:xfrm>
        </p:grpSpPr>
        <p:sp>
          <p:nvSpPr>
            <p:cNvPr id="14" name="Obdélník 13"/>
            <p:cNvSpPr/>
            <p:nvPr/>
          </p:nvSpPr>
          <p:spPr>
            <a:xfrm>
              <a:off x="529142" y="1994286"/>
              <a:ext cx="7826731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cs-CZ" sz="2400" dirty="0" smtClean="0"/>
                <a:t> Grafem funkce                                     je </a:t>
              </a:r>
              <a:r>
                <a:rPr lang="cs-CZ" sz="2400" dirty="0" smtClean="0">
                  <a:solidFill>
                    <a:srgbClr val="00B0F0"/>
                  </a:solidFill>
                </a:rPr>
                <a:t>exponenciála</a:t>
              </a:r>
              <a:endParaRPr lang="cs-CZ" sz="2400" dirty="0">
                <a:solidFill>
                  <a:srgbClr val="000099"/>
                </a:solidFill>
              </a:endParaRPr>
            </a:p>
          </p:txBody>
        </p:sp>
        <p:sp>
          <p:nvSpPr>
            <p:cNvPr id="15" name="Obdélník 14"/>
            <p:cNvSpPr/>
            <p:nvPr/>
          </p:nvSpPr>
          <p:spPr>
            <a:xfrm>
              <a:off x="2843808" y="1994286"/>
              <a:ext cx="281198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indent="0" algn="ctr">
                <a:buNone/>
              </a:pPr>
              <a:r>
                <a:rPr lang="cs-CZ" sz="2400" b="1" i="1" dirty="0"/>
                <a:t>f: y = </a:t>
              </a:r>
              <a:r>
                <a:rPr lang="cs-CZ" sz="2400" b="1" i="1" dirty="0" err="1">
                  <a:solidFill>
                    <a:srgbClr val="FF0000"/>
                  </a:solidFill>
                </a:rPr>
                <a:t>a</a:t>
              </a:r>
              <a:r>
                <a:rPr lang="cs-CZ" sz="2400" b="1" i="1" baseline="30000" dirty="0" err="1"/>
                <a:t>x</a:t>
              </a:r>
              <a:r>
                <a:rPr lang="cs-CZ" sz="2400" b="1" i="1" dirty="0"/>
                <a:t>  </a:t>
              </a:r>
              <a:r>
                <a:rPr lang="cs-CZ" sz="2400" dirty="0" err="1"/>
                <a:t>a</a:t>
              </a:r>
              <a:r>
                <a:rPr lang="cs-CZ" sz="2400" dirty="0" err="1">
                  <a:sym typeface="Symbol"/>
                </a:rPr>
                <a:t>R</a:t>
              </a:r>
              <a:r>
                <a:rPr lang="cs-CZ" sz="2400" baseline="30000" dirty="0">
                  <a:sym typeface="Symbol"/>
                </a:rPr>
                <a:t>+ </a:t>
              </a:r>
              <a:r>
                <a:rPr lang="cs-CZ" sz="2400" dirty="0" smtClean="0">
                  <a:sym typeface="Symbol"/>
                </a:rPr>
                <a:t>-</a:t>
              </a:r>
              <a:r>
                <a:rPr lang="cs-CZ" sz="2400" dirty="0">
                  <a:sym typeface="Symbol"/>
                </a:rPr>
                <a:t>1</a:t>
              </a:r>
            </a:p>
          </p:txBody>
        </p:sp>
      </p:grpSp>
      <p:sp>
        <p:nvSpPr>
          <p:cNvPr id="18" name="Obdélník 17"/>
          <p:cNvSpPr/>
          <p:nvPr/>
        </p:nvSpPr>
        <p:spPr>
          <a:xfrm>
            <a:off x="5858648" y="2073671"/>
            <a:ext cx="295128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 smtClean="0"/>
              <a:t>Určíme vlastnosti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474875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7" grpId="0"/>
      <p:bldP spid="2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0904" y="332656"/>
            <a:ext cx="8229600" cy="981075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Graf funkce – příklad 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Obdélník 6"/>
              <p:cNvSpPr/>
              <p:nvPr/>
            </p:nvSpPr>
            <p:spPr>
              <a:xfrm>
                <a:off x="1115616" y="1865714"/>
                <a:ext cx="7173963" cy="68794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cs-CZ" sz="2400" dirty="0" smtClean="0"/>
                  <a:t>Sestrojte graf funkce </a:t>
                </a:r>
                <a:r>
                  <a:rPr lang="cs-CZ" sz="2400" b="1" i="1" dirty="0"/>
                  <a:t>f: y = </a:t>
                </a:r>
                <a:r>
                  <a:rPr lang="cs-CZ" sz="2400" kern="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sz="2400" b="1" i="1" ker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cs-CZ" sz="2400" b="1" i="1" kern="0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cs-CZ" sz="2400" b="1" i="1" ker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cs-CZ" sz="2400" b="1" i="1" kern="0">
                                    <a:latin typeface="Cambria Math"/>
                                  </a:rPr>
                                  <m:t>𝟏</m:t>
                                </m:r>
                              </m:num>
                              <m:den>
                                <m:r>
                                  <a:rPr lang="cs-CZ" sz="2400" b="1" i="1" kern="0">
                                    <a:latin typeface="Cambria Math"/>
                                  </a:rPr>
                                  <m:t>𝟐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cs-CZ" sz="2400" b="1" i="1" kern="0" smtClean="0">
                            <a:latin typeface="Cambria Math"/>
                          </a:rPr>
                          <m:t>𝒙</m:t>
                        </m:r>
                      </m:sup>
                    </m:sSup>
                  </m:oMath>
                </a14:m>
                <a:r>
                  <a:rPr lang="cs-CZ" sz="2400" b="1" kern="0" dirty="0" smtClean="0"/>
                  <a:t> </a:t>
                </a:r>
                <a:r>
                  <a:rPr lang="cs-CZ" sz="2400" b="1" dirty="0"/>
                  <a:t> </a:t>
                </a:r>
                <a:r>
                  <a:rPr lang="cs-CZ" sz="2400" dirty="0" smtClean="0"/>
                  <a:t> </a:t>
                </a:r>
                <a:endParaRPr lang="cs-CZ" sz="2400" dirty="0"/>
              </a:p>
            </p:txBody>
          </p:sp>
        </mc:Choice>
        <mc:Fallback xmlns="">
          <p:sp>
            <p:nvSpPr>
              <p:cNvPr id="7" name="Obdélník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616" y="1865714"/>
                <a:ext cx="7173963" cy="687945"/>
              </a:xfrm>
              <a:prstGeom prst="rect">
                <a:avLst/>
              </a:prstGeom>
              <a:blipFill rotWithShape="1">
                <a:blip r:embed="rId3"/>
                <a:stretch>
                  <a:fillRect b="-619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Obdélník 9"/>
              <p:cNvSpPr/>
              <p:nvPr/>
            </p:nvSpPr>
            <p:spPr>
              <a:xfrm>
                <a:off x="1139280" y="3167675"/>
                <a:ext cx="2808312" cy="175958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cs-CZ" sz="2000" kern="0" dirty="0" smtClean="0">
                    <a:latin typeface="+mn-lt"/>
                  </a:rPr>
                  <a:t>f(-1) </a:t>
                </a:r>
                <a:r>
                  <a:rPr lang="cs-CZ" sz="2000" kern="0" dirty="0">
                    <a:latin typeface="+mn-lt"/>
                  </a:rPr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sz="2000" i="1" ker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cs-CZ" sz="2000" i="1" kern="0" smtClean="0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cs-CZ" sz="2000" i="1" ker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cs-CZ" sz="2000" i="1" kern="0">
                                    <a:latin typeface="Cambria Math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cs-CZ" sz="2000" i="1" kern="0">
                                    <a:latin typeface="Cambria Math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cs-CZ" sz="2000" b="0" i="1" kern="0">
                            <a:latin typeface="Cambria Math"/>
                          </a:rPr>
                          <m:t>− </m:t>
                        </m:r>
                        <m:r>
                          <a:rPr lang="cs-CZ" sz="2000" b="0" i="1" kern="0" smtClean="0">
                            <a:latin typeface="Cambria Math"/>
                          </a:rPr>
                          <m:t>1</m:t>
                        </m:r>
                      </m:sup>
                    </m:sSup>
                  </m:oMath>
                </a14:m>
                <a:r>
                  <a:rPr lang="cs-CZ" sz="2000" kern="0" dirty="0">
                    <a:latin typeface="+mn-lt"/>
                  </a:rPr>
                  <a:t> = </a:t>
                </a:r>
                <a14:m>
                  <m:oMath xmlns:m="http://schemas.openxmlformats.org/officeDocument/2006/math">
                    <m:r>
                      <a:rPr lang="cs-CZ" sz="2000" i="1" kern="0" smtClean="0">
                        <a:latin typeface="Cambria Math"/>
                      </a:rPr>
                      <m:t>2</m:t>
                    </m:r>
                  </m:oMath>
                </a14:m>
                <a:endParaRPr lang="cs-CZ" sz="2000" kern="0" dirty="0">
                  <a:latin typeface="+mn-lt"/>
                </a:endParaRPr>
              </a:p>
              <a:p>
                <a:pPr marL="0" indent="0">
                  <a:buFontTx/>
                  <a:buNone/>
                </a:pPr>
                <a:r>
                  <a:rPr lang="cs-CZ" sz="2000" kern="0" dirty="0" smtClean="0">
                    <a:latin typeface="+mn-lt"/>
                  </a:rPr>
                  <a:t>f(-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000" b="1" i="1">
                            <a:latin typeface="Cambria Math"/>
                          </a:rPr>
                        </m:ctrlPr>
                      </m:fPr>
                      <m:num>
                        <m:r>
                          <a:rPr lang="cs-CZ" sz="2000" b="1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cs-CZ" sz="2000" b="1">
                            <a:latin typeface="Cambria Math"/>
                          </a:rPr>
                          <m:t>𝟐</m:t>
                        </m:r>
                      </m:den>
                    </m:f>
                  </m:oMath>
                </a14:m>
                <a:r>
                  <a:rPr lang="cs-CZ" sz="2000" kern="0" dirty="0" smtClean="0">
                    <a:latin typeface="+mn-lt"/>
                  </a:rPr>
                  <a:t>)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sz="2000" i="1" ker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cs-CZ" sz="2000" i="1" kern="0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cs-CZ" sz="2000" i="1" ker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cs-CZ" sz="2000" i="1" kern="0">
                                    <a:latin typeface="Cambria Math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cs-CZ" sz="2000" i="1" kern="0">
                                    <a:latin typeface="Cambria Math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cs-CZ" sz="2000" i="1" kern="0">
                            <a:latin typeface="Cambria Math"/>
                          </a:rPr>
                          <m:t>− </m:t>
                        </m:r>
                        <m:f>
                          <m:fPr>
                            <m:ctrlPr>
                              <a:rPr lang="cs-CZ" sz="2000" b="1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cs-CZ" sz="2000" b="1">
                                <a:latin typeface="Cambria Math"/>
                              </a:rPr>
                              <m:t>𝟏</m:t>
                            </m:r>
                          </m:num>
                          <m:den>
                            <m:r>
                              <a:rPr lang="cs-CZ" sz="2000" b="1">
                                <a:latin typeface="Cambria Math"/>
                              </a:rPr>
                              <m:t>𝟐</m:t>
                            </m:r>
                          </m:den>
                        </m:f>
                      </m:sup>
                    </m:sSup>
                  </m:oMath>
                </a14:m>
                <a:r>
                  <a:rPr lang="cs-CZ" sz="2000" kern="0" dirty="0"/>
                  <a:t>=</a:t>
                </a:r>
                <a:r>
                  <a:rPr lang="cs-CZ" sz="2000" kern="0" dirty="0" smtClean="0"/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cs-CZ" sz="2000" i="1" kern="0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cs-CZ" sz="2000" b="0" i="1" kern="0" smtClean="0">
                            <a:latin typeface="Cambria Math"/>
                          </a:rPr>
                          <m:t>2</m:t>
                        </m:r>
                      </m:e>
                    </m:rad>
                  </m:oMath>
                </a14:m>
                <a:endParaRPr lang="cs-CZ" sz="2000" kern="0" dirty="0" smtClean="0">
                  <a:latin typeface="+mn-lt"/>
                </a:endParaRPr>
              </a:p>
              <a:p>
                <a:r>
                  <a:rPr lang="cs-CZ" sz="2000" kern="0" dirty="0" smtClean="0">
                    <a:latin typeface="+mn-lt"/>
                  </a:rPr>
                  <a:t>f(0) </a:t>
                </a:r>
                <a:r>
                  <a:rPr lang="cs-CZ" sz="2000" kern="0" dirty="0">
                    <a:latin typeface="+mn-lt"/>
                  </a:rPr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sz="2000" i="1" ker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cs-CZ" sz="2000" i="1" kern="0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cs-CZ" sz="2000" i="1" ker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cs-CZ" sz="2000" i="1" kern="0">
                                    <a:latin typeface="Cambria Math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cs-CZ" sz="2000" i="1" kern="0">
                                    <a:latin typeface="Cambria Math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cs-CZ" sz="2000" b="0" i="1" kern="0" smtClean="0">
                            <a:latin typeface="Cambria Math"/>
                          </a:rPr>
                          <m:t>0</m:t>
                        </m:r>
                      </m:sup>
                    </m:sSup>
                  </m:oMath>
                </a14:m>
                <a:r>
                  <a:rPr lang="cs-CZ" sz="2000" kern="0" dirty="0"/>
                  <a:t> </a:t>
                </a:r>
                <a:r>
                  <a:rPr lang="cs-CZ" sz="2000" kern="0" dirty="0" smtClean="0">
                    <a:latin typeface="+mn-lt"/>
                  </a:rPr>
                  <a:t>= 1</a:t>
                </a:r>
                <a:endParaRPr lang="cs-CZ" sz="2000" kern="0" dirty="0">
                  <a:latin typeface="+mn-lt"/>
                </a:endParaRPr>
              </a:p>
            </p:txBody>
          </p:sp>
        </mc:Choice>
        <mc:Fallback xmlns="">
          <p:sp>
            <p:nvSpPr>
              <p:cNvPr id="10" name="Obdélník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9280" y="3167675"/>
                <a:ext cx="2808312" cy="1759584"/>
              </a:xfrm>
              <a:prstGeom prst="rect">
                <a:avLst/>
              </a:prstGeom>
              <a:blipFill rotWithShape="1">
                <a:blip r:embed="rId4"/>
                <a:stretch>
                  <a:fillRect l="-2386" b="-104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2" name="Zástupný symbol pro obsah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167799820"/>
                  </p:ext>
                </p:extLst>
              </p:nvPr>
            </p:nvGraphicFramePr>
            <p:xfrm>
              <a:off x="2543436" y="4955860"/>
              <a:ext cx="4896542" cy="114452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99506"/>
                    <a:gridCol w="699506"/>
                    <a:gridCol w="699506"/>
                    <a:gridCol w="699506"/>
                    <a:gridCol w="699506"/>
                    <a:gridCol w="699506"/>
                    <a:gridCol w="699506"/>
                  </a:tblGrid>
                  <a:tr h="26550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 smtClean="0">
                              <a:solidFill>
                                <a:schemeClr val="tx1"/>
                              </a:solidFill>
                            </a:rPr>
                            <a:t>x</a:t>
                          </a:r>
                          <a:endParaRPr lang="cs-CZ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 smtClean="0">
                              <a:solidFill>
                                <a:schemeClr val="tx1"/>
                              </a:solidFill>
                            </a:rPr>
                            <a:t>-1</a:t>
                          </a:r>
                          <a:endParaRPr lang="cs-CZ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 smtClean="0">
                              <a:solidFill>
                                <a:schemeClr val="tx1"/>
                              </a:solidFill>
                            </a:rPr>
                            <a:t>-</a:t>
                          </a:r>
                          <a14:m>
                            <m:oMath xmlns:m="http://schemas.openxmlformats.org/officeDocument/2006/math">
                              <m:r>
                                <a:rPr lang="cs-CZ" b="1" i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 </m:t>
                              </m:r>
                              <m:f>
                                <m:fPr>
                                  <m:ctrlPr>
                                    <a:rPr lang="cs-CZ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cs-CZ" b="1" i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𝟏</m:t>
                                  </m:r>
                                </m:num>
                                <m:den>
                                  <m:r>
                                    <a:rPr lang="cs-CZ" b="1" i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𝟐</m:t>
                                  </m:r>
                                </m:den>
                              </m:f>
                            </m:oMath>
                          </a14:m>
                          <a:endParaRPr lang="cs-CZ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 smtClean="0">
                              <a:solidFill>
                                <a:schemeClr val="tx1"/>
                              </a:solidFill>
                            </a:rPr>
                            <a:t>0</a:t>
                          </a:r>
                          <a:endParaRPr lang="cs-CZ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b="1" dirty="0" smtClean="0">
                              <a:solidFill>
                                <a:schemeClr val="tx1"/>
                              </a:solidFill>
                              <a:latin typeface="+mn-lt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cs-CZ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cs-CZ" b="1" i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𝟏</m:t>
                                  </m:r>
                                </m:num>
                                <m:den>
                                  <m:r>
                                    <a:rPr lang="cs-CZ" b="1" i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𝟐</m:t>
                                  </m:r>
                                </m:den>
                              </m:f>
                            </m:oMath>
                          </a14:m>
                          <a:endParaRPr lang="cs-CZ" b="1" i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 smtClean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cs-CZ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 smtClean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endParaRPr lang="cs-CZ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/>
                    </a:tc>
                  </a:tr>
                  <a:tr h="45826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 smtClean="0"/>
                            <a:t>f(x)</a:t>
                          </a:r>
                          <a:endParaRPr lang="cs-CZ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cs-CZ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 </m:t>
                              </m:r>
                            </m:oMath>
                          </a14:m>
                          <a:r>
                            <a:rPr lang="cs-CZ" dirty="0" smtClean="0"/>
                            <a:t>2</a:t>
                          </a:r>
                          <a:endParaRPr lang="cs-CZ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ad>
                                  <m:radPr>
                                    <m:degHide m:val="on"/>
                                    <m:ctrlPr>
                                      <a:rPr lang="cs-CZ" sz="1800" i="1" kern="0" smtClean="0">
                                        <a:latin typeface="Cambria Math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cs-CZ" sz="1800" b="0" i="1" kern="0" smtClean="0">
                                        <a:latin typeface="Cambria Math"/>
                                      </a:rPr>
                                      <m:t>2</m:t>
                                    </m:r>
                                  </m:e>
                                </m:rad>
                              </m:oMath>
                            </m:oMathPara>
                          </a14:m>
                          <a:endParaRPr lang="cs-CZ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 smtClean="0"/>
                            <a:t>1</a:t>
                          </a:r>
                          <a:endParaRPr lang="cs-CZ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cs-CZ" sz="1800" i="1" kern="0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cs-CZ" sz="1800" b="0" i="1" kern="0" smtClean="0">
                                        <a:latin typeface="Cambria Math"/>
                                      </a:rPr>
                                      <m:t>1</m:t>
                                    </m:r>
                                  </m:num>
                                  <m:den>
                                    <m:rad>
                                      <m:radPr>
                                        <m:degHide m:val="on"/>
                                        <m:ctrlPr>
                                          <a:rPr lang="cs-CZ" sz="1800" i="1" kern="0" smtClean="0">
                                            <a:latin typeface="Cambria Math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cs-CZ" sz="1800" b="0" i="1" kern="0" smtClean="0">
                                            <a:latin typeface="Cambria Math"/>
                                          </a:rPr>
                                          <m:t>2</m:t>
                                        </m:r>
                                      </m:e>
                                    </m:rad>
                                  </m:den>
                                </m:f>
                              </m:oMath>
                            </m:oMathPara>
                          </a14:m>
                          <a:endParaRPr lang="cs-CZ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cs-CZ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cs-CZ" b="1" i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cs-CZ" b="1" i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𝟐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cs-CZ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cs-CZ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cs-CZ" b="1" i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cs-CZ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𝟒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cs-CZ" dirty="0"/>
                        </a:p>
                      </a:txBody>
                      <a:tcPr anchor="ctr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12" name="Zástupný symbol pro obsah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167799820"/>
                  </p:ext>
                </p:extLst>
              </p:nvPr>
            </p:nvGraphicFramePr>
            <p:xfrm>
              <a:off x="2543436" y="4955860"/>
              <a:ext cx="4896542" cy="114452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99506"/>
                    <a:gridCol w="699506"/>
                    <a:gridCol w="699506"/>
                    <a:gridCol w="699506"/>
                    <a:gridCol w="699506"/>
                    <a:gridCol w="699506"/>
                    <a:gridCol w="699506"/>
                  </a:tblGrid>
                  <a:tr h="48634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 smtClean="0">
                              <a:solidFill>
                                <a:schemeClr val="tx1"/>
                              </a:solidFill>
                            </a:rPr>
                            <a:t>x</a:t>
                          </a:r>
                          <a:endParaRPr lang="cs-CZ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 smtClean="0">
                              <a:solidFill>
                                <a:schemeClr val="tx1"/>
                              </a:solidFill>
                            </a:rPr>
                            <a:t>-1</a:t>
                          </a:r>
                          <a:endParaRPr lang="cs-CZ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anchor="ctr">
                        <a:blipFill rotWithShape="1">
                          <a:blip r:embed="rId5"/>
                          <a:stretch>
                            <a:fillRect l="-199130" t="-1250" r="-400000" b="-135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 smtClean="0">
                              <a:solidFill>
                                <a:schemeClr val="tx1"/>
                              </a:solidFill>
                            </a:rPr>
                            <a:t>0</a:t>
                          </a:r>
                          <a:endParaRPr lang="cs-CZ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anchor="ctr">
                        <a:blipFill rotWithShape="1">
                          <a:blip r:embed="rId5"/>
                          <a:stretch>
                            <a:fillRect l="-399130" t="-1250" r="-200000" b="-135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 smtClean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lang="cs-CZ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 smtClean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endParaRPr lang="cs-CZ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/>
                    </a:tc>
                  </a:tr>
                  <a:tr h="65817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 smtClean="0"/>
                            <a:t>f(x)</a:t>
                          </a:r>
                          <a:endParaRPr lang="cs-CZ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anchor="ctr">
                        <a:blipFill rotWithShape="1">
                          <a:blip r:embed="rId5"/>
                          <a:stretch>
                            <a:fillRect l="-100877" t="-75000" r="-5043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anchor="ctr">
                        <a:blipFill rotWithShape="1">
                          <a:blip r:embed="rId5"/>
                          <a:stretch>
                            <a:fillRect l="-199130" t="-75000" r="-4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dirty="0" smtClean="0"/>
                            <a:t>1</a:t>
                          </a:r>
                          <a:endParaRPr lang="cs-CZ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anchor="ctr">
                        <a:blipFill rotWithShape="1">
                          <a:blip r:embed="rId5"/>
                          <a:stretch>
                            <a:fillRect l="-399130" t="-75000" r="-2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anchor="ctr">
                        <a:blipFill rotWithShape="1">
                          <a:blip r:embed="rId5"/>
                          <a:stretch>
                            <a:fillRect l="-503509" t="-75000" r="-10175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anchor="ctr">
                        <a:blipFill rotWithShape="1">
                          <a:blip r:embed="rId5"/>
                          <a:stretch>
                            <a:fillRect l="-598261" t="-75000" r="-870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Obdélník 8"/>
              <p:cNvSpPr/>
              <p:nvPr/>
            </p:nvSpPr>
            <p:spPr>
              <a:xfrm>
                <a:off x="4355975" y="3061651"/>
                <a:ext cx="1783245" cy="175105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cs-CZ" sz="2000" kern="0" dirty="0" smtClean="0">
                    <a:latin typeface="+mn-lt"/>
                  </a:rPr>
                  <a:t>f(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000" b="1" i="1">
                            <a:latin typeface="Cambria Math"/>
                          </a:rPr>
                        </m:ctrlPr>
                      </m:fPr>
                      <m:num>
                        <m:r>
                          <a:rPr lang="cs-CZ" sz="2000" b="1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cs-CZ" sz="2000" b="1">
                            <a:latin typeface="Cambria Math"/>
                          </a:rPr>
                          <m:t>𝟐</m:t>
                        </m:r>
                      </m:den>
                    </m:f>
                  </m:oMath>
                </a14:m>
                <a:r>
                  <a:rPr lang="cs-CZ" sz="2000" kern="0" dirty="0">
                    <a:latin typeface="+mn-lt"/>
                  </a:rPr>
                  <a:t>)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sz="2000" i="1" ker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cs-CZ" sz="2000" i="1" kern="0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cs-CZ" sz="2000" i="1" ker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cs-CZ" sz="2000" i="1" kern="0">
                                    <a:latin typeface="Cambria Math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cs-CZ" sz="2000" i="1" kern="0">
                                    <a:latin typeface="Cambria Math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cs-CZ" sz="2000" i="1" kern="0">
                            <a:latin typeface="Cambria Math"/>
                          </a:rPr>
                          <m:t> </m:t>
                        </m:r>
                        <m:f>
                          <m:fPr>
                            <m:ctrlPr>
                              <a:rPr lang="cs-CZ" sz="2000" b="1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cs-CZ" sz="2000" b="1">
                                <a:latin typeface="Cambria Math"/>
                              </a:rPr>
                              <m:t>𝟏</m:t>
                            </m:r>
                          </m:num>
                          <m:den>
                            <m:r>
                              <a:rPr lang="cs-CZ" sz="2000" b="1">
                                <a:latin typeface="Cambria Math"/>
                              </a:rPr>
                              <m:t>𝟐</m:t>
                            </m:r>
                          </m:den>
                        </m:f>
                      </m:sup>
                    </m:sSup>
                  </m:oMath>
                </a14:m>
                <a:r>
                  <a:rPr lang="cs-CZ" sz="2000" kern="0" dirty="0" smtClean="0">
                    <a:latin typeface="+mn-lt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000" i="1" kern="0">
                            <a:latin typeface="Cambria Math"/>
                          </a:rPr>
                        </m:ctrlPr>
                      </m:fPr>
                      <m:num>
                        <m:r>
                          <a:rPr lang="cs-CZ" sz="2000" i="1" kern="0">
                            <a:latin typeface="Cambria Math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cs-CZ" sz="2000" i="1" ker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cs-CZ" sz="2000" i="1" kern="0">
                                <a:latin typeface="Cambria Math"/>
                              </a:rPr>
                              <m:t>2</m:t>
                            </m:r>
                          </m:e>
                        </m:rad>
                      </m:den>
                    </m:f>
                  </m:oMath>
                </a14:m>
                <a:endParaRPr lang="cs-CZ" sz="2000" kern="0" dirty="0" smtClean="0">
                  <a:latin typeface="+mn-lt"/>
                </a:endParaRPr>
              </a:p>
              <a:p>
                <a:r>
                  <a:rPr lang="cs-CZ" sz="2000" kern="0" dirty="0" smtClean="0">
                    <a:latin typeface="+mn-lt"/>
                  </a:rPr>
                  <a:t>f(1</a:t>
                </a:r>
                <a:r>
                  <a:rPr lang="cs-CZ" sz="2000" kern="0" dirty="0">
                    <a:latin typeface="+mn-lt"/>
                  </a:rPr>
                  <a:t>)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sz="2000" i="1" ker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cs-CZ" sz="2000" i="1" kern="0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cs-CZ" sz="2000" i="1" ker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cs-CZ" sz="2000" i="1" kern="0">
                                    <a:latin typeface="Cambria Math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cs-CZ" sz="2000" i="1" kern="0">
                                    <a:latin typeface="Cambria Math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cs-CZ" sz="2000" b="0" i="1" kern="0" smtClean="0">
                            <a:latin typeface="Cambria Math"/>
                          </a:rPr>
                          <m:t>1</m:t>
                        </m:r>
                      </m:sup>
                    </m:sSup>
                    <m:r>
                      <a:rPr lang="cs-CZ" sz="2000" i="1" kern="0">
                        <a:latin typeface="Cambria Math"/>
                      </a:rPr>
                      <m:t> </m:t>
                    </m:r>
                  </m:oMath>
                </a14:m>
                <a:r>
                  <a:rPr lang="cs-CZ" sz="2000" kern="0" dirty="0" smtClean="0">
                    <a:latin typeface="+mn-lt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000" i="1" kern="0">
                            <a:latin typeface="Cambria Math"/>
                          </a:rPr>
                        </m:ctrlPr>
                      </m:fPr>
                      <m:num>
                        <m:r>
                          <a:rPr lang="cs-CZ" sz="2000" i="1" ker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cs-CZ" sz="2000" i="1" ker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cs-CZ" sz="2000" kern="0" dirty="0" smtClean="0">
                  <a:latin typeface="+mn-lt"/>
                </a:endParaRPr>
              </a:p>
              <a:p>
                <a:r>
                  <a:rPr lang="cs-CZ" sz="2000" kern="0" dirty="0" smtClean="0">
                    <a:latin typeface="+mn-lt"/>
                  </a:rPr>
                  <a:t>f(2) </a:t>
                </a:r>
                <a:r>
                  <a:rPr lang="cs-CZ" sz="2000" kern="0" dirty="0">
                    <a:latin typeface="+mn-lt"/>
                  </a:rPr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sz="2000" i="1" ker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cs-CZ" sz="2000" i="1" kern="0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cs-CZ" sz="2000" i="1" ker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cs-CZ" sz="2000" i="1" kern="0">
                                    <a:latin typeface="Cambria Math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cs-CZ" sz="2000" i="1" kern="0">
                                    <a:latin typeface="Cambria Math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cs-CZ" sz="2000" b="0" i="1" kern="0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cs-CZ" sz="2000" i="1" kern="0">
                        <a:latin typeface="Cambria Math"/>
                      </a:rPr>
                      <m:t> </m:t>
                    </m:r>
                  </m:oMath>
                </a14:m>
                <a:r>
                  <a:rPr lang="cs-CZ" sz="2000" kern="0" dirty="0" smtClean="0">
                    <a:latin typeface="+mn-lt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000" i="1" kern="0">
                            <a:latin typeface="Cambria Math"/>
                          </a:rPr>
                        </m:ctrlPr>
                      </m:fPr>
                      <m:num>
                        <m:r>
                          <a:rPr lang="cs-CZ" sz="2000" i="1" ker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cs-CZ" sz="2000" b="0" i="1" kern="0" smtClean="0">
                            <a:latin typeface="Cambria Math"/>
                          </a:rPr>
                          <m:t>4</m:t>
                        </m:r>
                      </m:den>
                    </m:f>
                    <m:r>
                      <a:rPr lang="cs-CZ" sz="2000" i="1" kern="0">
                        <a:latin typeface="Cambria Math"/>
                      </a:rPr>
                      <m:t> </m:t>
                    </m:r>
                  </m:oMath>
                </a14:m>
                <a:endParaRPr lang="cs-CZ" sz="2000" kern="0" dirty="0">
                  <a:latin typeface="+mn-lt"/>
                </a:endParaRPr>
              </a:p>
            </p:txBody>
          </p:sp>
        </mc:Choice>
        <mc:Fallback xmlns="">
          <p:sp>
            <p:nvSpPr>
              <p:cNvPr id="9" name="Obdélník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5975" y="3061651"/>
                <a:ext cx="1783245" cy="1751057"/>
              </a:xfrm>
              <a:prstGeom prst="rect">
                <a:avLst/>
              </a:prstGeom>
              <a:blipFill rotWithShape="1">
                <a:blip r:embed="rId6"/>
                <a:stretch>
                  <a:fillRect l="-3767" b="-104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Obdélník 10"/>
          <p:cNvSpPr/>
          <p:nvPr/>
        </p:nvSpPr>
        <p:spPr>
          <a:xfrm>
            <a:off x="1577270" y="2686491"/>
            <a:ext cx="501130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kern="0" dirty="0" smtClean="0">
                <a:latin typeface="+mn-lt"/>
              </a:rPr>
              <a:t>Vypočítáme funkční hodnoty pro zvolená x</a:t>
            </a:r>
            <a:endParaRPr lang="cs-CZ" sz="2000" kern="0" dirty="0">
              <a:latin typeface="+mn-lt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395536" y="2698565"/>
            <a:ext cx="11817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b="1" kern="0" dirty="0"/>
              <a:t>Řešení: 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52579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7" grpId="0"/>
      <p:bldP spid="11" grpId="0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 descr="Výřez obrazovky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6512" y="1916832"/>
            <a:ext cx="3096343" cy="3760378"/>
          </a:xfrm>
          <a:prstGeom prst="rect">
            <a:avLst/>
          </a:prstGeom>
        </p:spPr>
      </p:pic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0904" y="332656"/>
            <a:ext cx="8229600" cy="981075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Graf funkce – řešení 2</a:t>
            </a:r>
          </a:p>
        </p:txBody>
      </p:sp>
      <p:sp>
        <p:nvSpPr>
          <p:cNvPr id="4" name="Obdélník 3"/>
          <p:cNvSpPr/>
          <p:nvPr/>
        </p:nvSpPr>
        <p:spPr>
          <a:xfrm>
            <a:off x="6386036" y="3228945"/>
            <a:ext cx="2688557" cy="1938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kern="0" dirty="0" smtClean="0"/>
              <a:t> klesající</a:t>
            </a:r>
          </a:p>
          <a:p>
            <a:r>
              <a:rPr lang="cs-CZ" sz="2000" kern="0" dirty="0" smtClean="0"/>
              <a:t> prostá</a:t>
            </a:r>
          </a:p>
          <a:p>
            <a:r>
              <a:rPr lang="cs-CZ" sz="2000" kern="0" dirty="0" smtClean="0"/>
              <a:t> omezená zdola d=0</a:t>
            </a:r>
          </a:p>
          <a:p>
            <a:r>
              <a:rPr lang="cs-CZ" sz="2000" kern="0" dirty="0" smtClean="0"/>
              <a:t> prochází </a:t>
            </a:r>
            <a:r>
              <a:rPr lang="cs-CZ" sz="2000" kern="0" dirty="0"/>
              <a:t>bodem</a:t>
            </a:r>
            <a:r>
              <a:rPr lang="cs-CZ" sz="2000" kern="0" dirty="0">
                <a:sym typeface="Symbol"/>
              </a:rPr>
              <a:t>0; 1</a:t>
            </a:r>
            <a:endParaRPr lang="cs-CZ" sz="2000" kern="0" dirty="0"/>
          </a:p>
          <a:p>
            <a:endParaRPr lang="cs-CZ" sz="2000" kern="0" dirty="0" smtClean="0"/>
          </a:p>
          <a:p>
            <a:endParaRPr lang="cs-CZ" sz="2000" kern="0" dirty="0"/>
          </a:p>
        </p:txBody>
      </p:sp>
      <p:sp>
        <p:nvSpPr>
          <p:cNvPr id="7" name="Obdélník 6"/>
          <p:cNvSpPr/>
          <p:nvPr/>
        </p:nvSpPr>
        <p:spPr>
          <a:xfrm>
            <a:off x="529142" y="2042280"/>
            <a:ext cx="245868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 smtClean="0"/>
              <a:t>Sestrojíme graf</a:t>
            </a:r>
            <a:endParaRPr lang="cs-CZ" sz="2400" dirty="0"/>
          </a:p>
        </p:txBody>
      </p:sp>
      <p:sp>
        <p:nvSpPr>
          <p:cNvPr id="2" name="Obdélník 1"/>
          <p:cNvSpPr/>
          <p:nvPr/>
        </p:nvSpPr>
        <p:spPr>
          <a:xfrm>
            <a:off x="6351385" y="2766169"/>
            <a:ext cx="14189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>
              <a:buFontTx/>
              <a:buNone/>
            </a:pPr>
            <a:r>
              <a:rPr lang="cs-CZ" dirty="0" smtClean="0">
                <a:solidFill>
                  <a:srgbClr val="025198"/>
                </a:solidFill>
                <a:sym typeface="Symbol"/>
              </a:rPr>
              <a:t>H(f)=</a:t>
            </a:r>
            <a:r>
              <a:rPr lang="cs-CZ" dirty="0" smtClean="0">
                <a:solidFill>
                  <a:srgbClr val="025198"/>
                </a:solidFill>
              </a:rPr>
              <a:t>(</a:t>
            </a:r>
            <a:r>
              <a:rPr lang="cs-CZ" dirty="0" smtClean="0">
                <a:solidFill>
                  <a:srgbClr val="025198"/>
                </a:solidFill>
                <a:sym typeface="Symbol"/>
              </a:rPr>
              <a:t>-; 0</a:t>
            </a:r>
            <a:r>
              <a:rPr lang="cs-CZ" dirty="0" smtClean="0">
                <a:solidFill>
                  <a:srgbClr val="025198"/>
                </a:solidFill>
              </a:rPr>
              <a:t> </a:t>
            </a:r>
            <a:endParaRPr lang="cs-CZ" dirty="0">
              <a:solidFill>
                <a:srgbClr val="025198"/>
              </a:solidFill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7060874" y="3228945"/>
            <a:ext cx="25519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>
              <a:buFontTx/>
              <a:buNone/>
            </a:pPr>
            <a:r>
              <a:rPr lang="cs-CZ" sz="2000" kern="0" dirty="0" smtClean="0"/>
              <a:t> </a:t>
            </a:r>
            <a:endParaRPr lang="cs-CZ" sz="2000" kern="0" dirty="0"/>
          </a:p>
        </p:txBody>
      </p:sp>
      <p:grpSp>
        <p:nvGrpSpPr>
          <p:cNvPr id="13" name="Skupina 12"/>
          <p:cNvGrpSpPr/>
          <p:nvPr/>
        </p:nvGrpSpPr>
        <p:grpSpPr>
          <a:xfrm>
            <a:off x="1475656" y="5739047"/>
            <a:ext cx="7553798" cy="461665"/>
            <a:chOff x="529142" y="1994286"/>
            <a:chExt cx="7826731" cy="461665"/>
          </a:xfrm>
        </p:grpSpPr>
        <p:sp>
          <p:nvSpPr>
            <p:cNvPr id="14" name="Obdélník 13"/>
            <p:cNvSpPr/>
            <p:nvPr/>
          </p:nvSpPr>
          <p:spPr>
            <a:xfrm>
              <a:off x="529142" y="1994286"/>
              <a:ext cx="7826731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cs-CZ" sz="2400" dirty="0" smtClean="0"/>
                <a:t> Grafem funkce                                     je </a:t>
              </a:r>
              <a:r>
                <a:rPr lang="cs-CZ" sz="2400" dirty="0" smtClean="0">
                  <a:solidFill>
                    <a:srgbClr val="00B0F0"/>
                  </a:solidFill>
                </a:rPr>
                <a:t>exponenciála</a:t>
              </a:r>
              <a:endParaRPr lang="cs-CZ" sz="2400" dirty="0">
                <a:solidFill>
                  <a:srgbClr val="000099"/>
                </a:solidFill>
              </a:endParaRPr>
            </a:p>
          </p:txBody>
        </p:sp>
        <p:sp>
          <p:nvSpPr>
            <p:cNvPr id="15" name="Obdélník 14"/>
            <p:cNvSpPr/>
            <p:nvPr/>
          </p:nvSpPr>
          <p:spPr>
            <a:xfrm>
              <a:off x="2843808" y="1994286"/>
              <a:ext cx="281198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indent="0" algn="ctr">
                <a:buNone/>
              </a:pPr>
              <a:r>
                <a:rPr lang="cs-CZ" sz="2400" b="1" i="1" dirty="0"/>
                <a:t>f: y = </a:t>
              </a:r>
              <a:r>
                <a:rPr lang="cs-CZ" sz="2400" b="1" i="1" dirty="0" err="1">
                  <a:solidFill>
                    <a:srgbClr val="FF0000"/>
                  </a:solidFill>
                </a:rPr>
                <a:t>a</a:t>
              </a:r>
              <a:r>
                <a:rPr lang="cs-CZ" sz="2400" b="1" i="1" baseline="30000" dirty="0" err="1"/>
                <a:t>x</a:t>
              </a:r>
              <a:r>
                <a:rPr lang="cs-CZ" sz="2400" b="1" i="1" dirty="0"/>
                <a:t>  </a:t>
              </a:r>
              <a:r>
                <a:rPr lang="cs-CZ" sz="2400" dirty="0" err="1"/>
                <a:t>a</a:t>
              </a:r>
              <a:r>
                <a:rPr lang="cs-CZ" sz="2400" dirty="0" err="1">
                  <a:sym typeface="Symbol"/>
                </a:rPr>
                <a:t>R</a:t>
              </a:r>
              <a:r>
                <a:rPr lang="cs-CZ" sz="2400" baseline="30000" dirty="0">
                  <a:sym typeface="Symbol"/>
                </a:rPr>
                <a:t>+ </a:t>
              </a:r>
              <a:r>
                <a:rPr lang="cs-CZ" sz="2400" dirty="0" smtClean="0">
                  <a:sym typeface="Symbol"/>
                </a:rPr>
                <a:t>-</a:t>
              </a:r>
              <a:r>
                <a:rPr lang="cs-CZ" sz="2400" dirty="0">
                  <a:sym typeface="Symbol"/>
                </a:rPr>
                <a:t>1</a:t>
              </a:r>
            </a:p>
          </p:txBody>
        </p:sp>
      </p:grpSp>
      <p:sp>
        <p:nvSpPr>
          <p:cNvPr id="18" name="Obdélník 17"/>
          <p:cNvSpPr/>
          <p:nvPr/>
        </p:nvSpPr>
        <p:spPr>
          <a:xfrm>
            <a:off x="5858648" y="2073671"/>
            <a:ext cx="295128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 smtClean="0"/>
              <a:t>Určíme vlastnosti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540243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7" grpId="0"/>
      <p:bldP spid="2" grpId="0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Obrázek 11" descr="Výřez obrazovky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8937" y="2368939"/>
            <a:ext cx="2668072" cy="3291791"/>
          </a:xfrm>
          <a:prstGeom prst="rect">
            <a:avLst/>
          </a:prstGeom>
        </p:spPr>
      </p:pic>
      <p:pic>
        <p:nvPicPr>
          <p:cNvPr id="3" name="Obrázek 2" descr="Výřez obrazovky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7997" y="2334321"/>
            <a:ext cx="2648411" cy="3216383"/>
          </a:xfrm>
          <a:prstGeom prst="rect">
            <a:avLst/>
          </a:prstGeom>
        </p:spPr>
      </p:pic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0904" y="332656"/>
            <a:ext cx="8229600" cy="981075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Graf funkce</a:t>
            </a:r>
          </a:p>
        </p:txBody>
      </p:sp>
      <p:sp>
        <p:nvSpPr>
          <p:cNvPr id="4" name="Obdélník 3"/>
          <p:cNvSpPr/>
          <p:nvPr/>
        </p:nvSpPr>
        <p:spPr>
          <a:xfrm>
            <a:off x="3851920" y="5334070"/>
            <a:ext cx="2618024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kern="0" dirty="0" smtClean="0"/>
              <a:t>prostá</a:t>
            </a:r>
          </a:p>
          <a:p>
            <a:r>
              <a:rPr lang="cs-CZ" sz="2000" kern="0" dirty="0" smtClean="0"/>
              <a:t>omezená zdola d=0</a:t>
            </a:r>
          </a:p>
          <a:p>
            <a:r>
              <a:rPr lang="cs-CZ" sz="2000" kern="0" dirty="0"/>
              <a:t>prochází bodem</a:t>
            </a:r>
            <a:r>
              <a:rPr lang="cs-CZ" sz="2000" kern="0" dirty="0">
                <a:sym typeface="Symbol"/>
              </a:rPr>
              <a:t>0; 1</a:t>
            </a:r>
            <a:r>
              <a:rPr lang="cs-CZ" sz="2000" kern="0" dirty="0" smtClean="0">
                <a:sym typeface="Symbol"/>
              </a:rPr>
              <a:t></a:t>
            </a:r>
            <a:endParaRPr lang="cs-CZ" sz="2000" kern="0" dirty="0"/>
          </a:p>
        </p:txBody>
      </p:sp>
      <p:sp>
        <p:nvSpPr>
          <p:cNvPr id="2" name="Obdélník 1"/>
          <p:cNvSpPr/>
          <p:nvPr/>
        </p:nvSpPr>
        <p:spPr>
          <a:xfrm>
            <a:off x="2195736" y="5841902"/>
            <a:ext cx="14189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>
              <a:buFontTx/>
              <a:buNone/>
            </a:pPr>
            <a:r>
              <a:rPr lang="cs-CZ" dirty="0" smtClean="0">
                <a:solidFill>
                  <a:srgbClr val="025198"/>
                </a:solidFill>
                <a:sym typeface="Symbol"/>
              </a:rPr>
              <a:t>H(f)=</a:t>
            </a:r>
            <a:r>
              <a:rPr lang="cs-CZ" dirty="0" smtClean="0">
                <a:solidFill>
                  <a:srgbClr val="025198"/>
                </a:solidFill>
              </a:rPr>
              <a:t>(</a:t>
            </a:r>
            <a:r>
              <a:rPr lang="cs-CZ" dirty="0" smtClean="0">
                <a:solidFill>
                  <a:srgbClr val="025198"/>
                </a:solidFill>
                <a:sym typeface="Symbol"/>
              </a:rPr>
              <a:t>-; 0</a:t>
            </a:r>
            <a:r>
              <a:rPr lang="cs-CZ" dirty="0" smtClean="0">
                <a:solidFill>
                  <a:srgbClr val="025198"/>
                </a:solidFill>
              </a:rPr>
              <a:t> </a:t>
            </a:r>
            <a:endParaRPr lang="cs-CZ" dirty="0">
              <a:solidFill>
                <a:srgbClr val="025198"/>
              </a:solidFill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7060874" y="3228945"/>
            <a:ext cx="25519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>
              <a:buFontTx/>
              <a:buNone/>
            </a:pPr>
            <a:r>
              <a:rPr lang="cs-CZ" sz="2000" kern="0" dirty="0" smtClean="0"/>
              <a:t> </a:t>
            </a:r>
            <a:endParaRPr lang="cs-CZ" sz="2000" kern="0" dirty="0"/>
          </a:p>
        </p:txBody>
      </p:sp>
      <p:grpSp>
        <p:nvGrpSpPr>
          <p:cNvPr id="13" name="Skupina 12"/>
          <p:cNvGrpSpPr/>
          <p:nvPr/>
        </p:nvGrpSpPr>
        <p:grpSpPr>
          <a:xfrm>
            <a:off x="755576" y="1842838"/>
            <a:ext cx="7553798" cy="461665"/>
            <a:chOff x="529142" y="1994286"/>
            <a:chExt cx="7826731" cy="461665"/>
          </a:xfrm>
        </p:grpSpPr>
        <p:sp>
          <p:nvSpPr>
            <p:cNvPr id="14" name="Obdélník 13"/>
            <p:cNvSpPr/>
            <p:nvPr/>
          </p:nvSpPr>
          <p:spPr>
            <a:xfrm>
              <a:off x="529142" y="1994286"/>
              <a:ext cx="7826731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cs-CZ" sz="2400" dirty="0" smtClean="0"/>
                <a:t> Grafem funkce                                     je </a:t>
              </a:r>
              <a:r>
                <a:rPr lang="cs-CZ" sz="2400" dirty="0" smtClean="0">
                  <a:solidFill>
                    <a:srgbClr val="00B0F0"/>
                  </a:solidFill>
                </a:rPr>
                <a:t>exponenciála</a:t>
              </a:r>
              <a:endParaRPr lang="cs-CZ" sz="2400" dirty="0">
                <a:solidFill>
                  <a:srgbClr val="000099"/>
                </a:solidFill>
              </a:endParaRPr>
            </a:p>
          </p:txBody>
        </p:sp>
        <p:sp>
          <p:nvSpPr>
            <p:cNvPr id="15" name="Obdélník 14"/>
            <p:cNvSpPr/>
            <p:nvPr/>
          </p:nvSpPr>
          <p:spPr>
            <a:xfrm>
              <a:off x="2843808" y="1994286"/>
              <a:ext cx="281198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indent="0" algn="ctr">
                <a:buNone/>
              </a:pPr>
              <a:r>
                <a:rPr lang="cs-CZ" sz="2400" b="1" i="1" dirty="0"/>
                <a:t>f: y = </a:t>
              </a:r>
              <a:r>
                <a:rPr lang="cs-CZ" sz="2400" b="1" i="1" dirty="0" err="1">
                  <a:solidFill>
                    <a:srgbClr val="FF0000"/>
                  </a:solidFill>
                </a:rPr>
                <a:t>a</a:t>
              </a:r>
              <a:r>
                <a:rPr lang="cs-CZ" sz="2400" b="1" i="1" baseline="30000" dirty="0" err="1"/>
                <a:t>x</a:t>
              </a:r>
              <a:r>
                <a:rPr lang="cs-CZ" sz="2400" b="1" i="1" dirty="0"/>
                <a:t>  </a:t>
              </a:r>
              <a:r>
                <a:rPr lang="cs-CZ" sz="2400" dirty="0" err="1"/>
                <a:t>a</a:t>
              </a:r>
              <a:r>
                <a:rPr lang="cs-CZ" sz="2400" dirty="0" err="1">
                  <a:sym typeface="Symbol"/>
                </a:rPr>
                <a:t>R</a:t>
              </a:r>
              <a:r>
                <a:rPr lang="cs-CZ" sz="2400" baseline="30000" dirty="0">
                  <a:sym typeface="Symbol"/>
                </a:rPr>
                <a:t>+ </a:t>
              </a:r>
              <a:r>
                <a:rPr lang="cs-CZ" sz="2400" dirty="0" smtClean="0">
                  <a:sym typeface="Symbol"/>
                </a:rPr>
                <a:t>-</a:t>
              </a:r>
              <a:r>
                <a:rPr lang="cs-CZ" sz="2400" dirty="0">
                  <a:sym typeface="Symbol"/>
                </a:rPr>
                <a:t>1</a:t>
              </a:r>
            </a:p>
          </p:txBody>
        </p:sp>
      </p:grpSp>
      <p:sp>
        <p:nvSpPr>
          <p:cNvPr id="16" name="Obdélník 15"/>
          <p:cNvSpPr/>
          <p:nvPr/>
        </p:nvSpPr>
        <p:spPr>
          <a:xfrm>
            <a:off x="395536" y="2535337"/>
            <a:ext cx="189742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000" dirty="0" smtClean="0"/>
              <a:t>Pro a </a:t>
            </a:r>
            <a:r>
              <a:rPr lang="cs-CZ" sz="2000" b="1" dirty="0" smtClean="0">
                <a:sym typeface="Symbol"/>
              </a:rPr>
              <a:t> 1</a:t>
            </a:r>
            <a:endParaRPr lang="cs-CZ" sz="2000" dirty="0"/>
          </a:p>
        </p:txBody>
      </p:sp>
      <p:sp>
        <p:nvSpPr>
          <p:cNvPr id="17" name="Obdélník 16"/>
          <p:cNvSpPr/>
          <p:nvPr/>
        </p:nvSpPr>
        <p:spPr>
          <a:xfrm>
            <a:off x="7188473" y="2535337"/>
            <a:ext cx="172065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000" dirty="0" smtClean="0"/>
              <a:t>Pro 0</a:t>
            </a:r>
            <a:r>
              <a:rPr lang="cs-CZ" sz="2000" dirty="0" smtClean="0">
                <a:sym typeface="Symbol"/>
              </a:rPr>
              <a:t></a:t>
            </a:r>
            <a:r>
              <a:rPr lang="cs-CZ" sz="2000" dirty="0" smtClean="0"/>
              <a:t> a </a:t>
            </a:r>
            <a:r>
              <a:rPr lang="cs-CZ" sz="2000" dirty="0" smtClean="0">
                <a:sym typeface="Symbol"/>
              </a:rPr>
              <a:t></a:t>
            </a:r>
            <a:r>
              <a:rPr lang="cs-CZ" sz="2000" b="1" dirty="0" smtClean="0">
                <a:sym typeface="Symbol"/>
              </a:rPr>
              <a:t> 1</a:t>
            </a:r>
            <a:endParaRPr lang="cs-CZ" sz="2000" dirty="0"/>
          </a:p>
        </p:txBody>
      </p:sp>
      <p:sp>
        <p:nvSpPr>
          <p:cNvPr id="19" name="Obdélník 18"/>
          <p:cNvSpPr/>
          <p:nvPr/>
        </p:nvSpPr>
        <p:spPr>
          <a:xfrm>
            <a:off x="720609" y="3228945"/>
            <a:ext cx="116570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>
              <a:buFontTx/>
              <a:buNone/>
            </a:pPr>
            <a:r>
              <a:rPr lang="cs-CZ" sz="2000" kern="0" dirty="0" smtClean="0"/>
              <a:t> rostoucí</a:t>
            </a:r>
            <a:endParaRPr lang="cs-CZ" sz="2000" kern="0" dirty="0"/>
          </a:p>
        </p:txBody>
      </p:sp>
      <p:sp>
        <p:nvSpPr>
          <p:cNvPr id="20" name="Obdélník 19"/>
          <p:cNvSpPr/>
          <p:nvPr/>
        </p:nvSpPr>
        <p:spPr>
          <a:xfrm>
            <a:off x="7376545" y="3223855"/>
            <a:ext cx="11817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>
              <a:buFontTx/>
              <a:buNone/>
            </a:pPr>
            <a:r>
              <a:rPr lang="cs-CZ" sz="2000" kern="0" dirty="0" smtClean="0"/>
              <a:t> klesající</a:t>
            </a:r>
            <a:endParaRPr lang="cs-CZ" sz="2000" kern="0" dirty="0"/>
          </a:p>
        </p:txBody>
      </p:sp>
    </p:spTree>
    <p:extLst>
      <p:ext uri="{BB962C8B-B14F-4D97-AF65-F5344CB8AC3E}">
        <p14:creationId xmlns:p14="http://schemas.microsoft.com/office/powerpoint/2010/main" val="2070671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2" grpId="0"/>
      <p:bldP spid="16" grpId="0"/>
      <p:bldP spid="17" grpId="0"/>
      <p:bldP spid="19" grpId="0"/>
      <p:bldP spid="2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0904" y="332656"/>
            <a:ext cx="8229600" cy="981075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Exponenciální </a:t>
            </a:r>
            <a:r>
              <a:rPr lang="cs-CZ" dirty="0">
                <a:solidFill>
                  <a:schemeClr val="bg1"/>
                </a:solidFill>
              </a:rPr>
              <a:t>funkce </a:t>
            </a:r>
            <a:endParaRPr lang="cs-CZ" dirty="0" smtClean="0">
              <a:solidFill>
                <a:schemeClr val="bg1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395536" y="2042279"/>
            <a:ext cx="303474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 smtClean="0"/>
              <a:t>Funkce o základu e</a:t>
            </a:r>
            <a:endParaRPr lang="cs-CZ" sz="2400" dirty="0"/>
          </a:p>
        </p:txBody>
      </p:sp>
      <p:sp>
        <p:nvSpPr>
          <p:cNvPr id="10" name="Obdélník 9"/>
          <p:cNvSpPr/>
          <p:nvPr/>
        </p:nvSpPr>
        <p:spPr>
          <a:xfrm>
            <a:off x="6960651" y="3293165"/>
            <a:ext cx="25519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>
              <a:buFontTx/>
              <a:buNone/>
            </a:pPr>
            <a:r>
              <a:rPr lang="cs-CZ" sz="2000" kern="0" dirty="0" smtClean="0"/>
              <a:t> </a:t>
            </a:r>
            <a:endParaRPr lang="cs-CZ" sz="2000" kern="0" dirty="0"/>
          </a:p>
        </p:txBody>
      </p:sp>
      <p:sp>
        <p:nvSpPr>
          <p:cNvPr id="9" name="Obdélník 8"/>
          <p:cNvSpPr/>
          <p:nvPr/>
        </p:nvSpPr>
        <p:spPr>
          <a:xfrm>
            <a:off x="3881448" y="2042277"/>
            <a:ext cx="15359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algn="ctr">
              <a:buNone/>
            </a:pPr>
            <a:r>
              <a:rPr lang="cs-CZ" sz="2400" b="1" i="1" dirty="0"/>
              <a:t>f: y = </a:t>
            </a:r>
            <a:r>
              <a:rPr lang="cs-CZ" sz="2400" b="1" i="1" dirty="0" smtClean="0">
                <a:solidFill>
                  <a:srgbClr val="FF0000"/>
                </a:solidFill>
              </a:rPr>
              <a:t>e </a:t>
            </a:r>
            <a:r>
              <a:rPr lang="cs-CZ" sz="2400" b="1" i="1" baseline="30000" dirty="0" smtClean="0"/>
              <a:t>x</a:t>
            </a:r>
            <a:r>
              <a:rPr lang="cs-CZ" sz="2400" b="1" i="1" dirty="0"/>
              <a:t>  </a:t>
            </a:r>
            <a:endParaRPr lang="cs-CZ" sz="2400" dirty="0">
              <a:sym typeface="Symbol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3949621" y="2503944"/>
            <a:ext cx="468917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 smtClean="0"/>
              <a:t>Přirozená exponenciální funkce </a:t>
            </a:r>
            <a:endParaRPr lang="cs-CZ" sz="2400" dirty="0"/>
          </a:p>
        </p:txBody>
      </p:sp>
      <p:pic>
        <p:nvPicPr>
          <p:cNvPr id="2" name="Obrázek 1" descr="Výřez obrazovky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9338" y="3266052"/>
            <a:ext cx="4420217" cy="3067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8121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7" grpId="0"/>
      <p:bldP spid="9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0904" y="332656"/>
            <a:ext cx="8229600" cy="981075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 Exponenciální funkce</a:t>
            </a:r>
          </a:p>
        </p:txBody>
      </p:sp>
      <p:sp>
        <p:nvSpPr>
          <p:cNvPr id="10" name="Obdélník 9"/>
          <p:cNvSpPr/>
          <p:nvPr/>
        </p:nvSpPr>
        <p:spPr>
          <a:xfrm>
            <a:off x="7060874" y="3228945"/>
            <a:ext cx="25519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>
              <a:buFontTx/>
              <a:buNone/>
            </a:pPr>
            <a:r>
              <a:rPr lang="cs-CZ" sz="2000" kern="0" dirty="0" smtClean="0"/>
              <a:t> </a:t>
            </a:r>
            <a:endParaRPr lang="cs-CZ" sz="2000" kern="0" dirty="0"/>
          </a:p>
        </p:txBody>
      </p:sp>
      <p:sp>
        <p:nvSpPr>
          <p:cNvPr id="2" name="Obdélník 1"/>
          <p:cNvSpPr/>
          <p:nvPr/>
        </p:nvSpPr>
        <p:spPr>
          <a:xfrm>
            <a:off x="1179118" y="1891839"/>
            <a:ext cx="58817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>
                <a:solidFill>
                  <a:srgbClr val="FF0000"/>
                </a:solidFill>
              </a:rPr>
              <a:t>Vliv koeficientů a stupně mocniny na graf</a:t>
            </a:r>
          </a:p>
        </p:txBody>
      </p:sp>
      <p:pic>
        <p:nvPicPr>
          <p:cNvPr id="4" name="Obrázek 3" descr="Výřez obrazovky">
            <a:hlinkClick r:id="rId3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3425" y="2564904"/>
            <a:ext cx="7072324" cy="3269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8825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2" grpId="0"/>
    </p:bld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9709</TotalTime>
  <Words>597</Words>
  <Application>Microsoft Office PowerPoint</Application>
  <PresentationFormat>Předvádění na obrazovce (4:3)</PresentationFormat>
  <Paragraphs>117</Paragraphs>
  <Slides>10</Slides>
  <Notes>8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Diseño predeterminado</vt:lpstr>
      <vt:lpstr>Funkce 1   </vt:lpstr>
      <vt:lpstr>Co je exponenciální funkce?</vt:lpstr>
      <vt:lpstr>Graf funkce – příklad 1</vt:lpstr>
      <vt:lpstr>Graf funkce – řešení1</vt:lpstr>
      <vt:lpstr>Graf funkce – příklad 2</vt:lpstr>
      <vt:lpstr>Graf funkce – řešení 2</vt:lpstr>
      <vt:lpstr>Graf funkce</vt:lpstr>
      <vt:lpstr>Exponenciální funkce </vt:lpstr>
      <vt:lpstr> Exponenciální funkce</vt:lpstr>
      <vt:lpstr>Zdroje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Mariajose;SŠ-COPTKM</dc:creator>
  <cp:lastModifiedBy>kacerova</cp:lastModifiedBy>
  <cp:revision>725</cp:revision>
  <dcterms:created xsi:type="dcterms:W3CDTF">2010-05-23T14:28:12Z</dcterms:created>
  <dcterms:modified xsi:type="dcterms:W3CDTF">2013-11-19T22:03:16Z</dcterms:modified>
</cp:coreProperties>
</file>