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8" r:id="rId4"/>
    <p:sldId id="270" r:id="rId5"/>
    <p:sldId id="279" r:id="rId6"/>
    <p:sldId id="276" r:id="rId7"/>
    <p:sldId id="277" r:id="rId8"/>
    <p:sldId id="280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FF"/>
    <a:srgbClr val="FF00FF"/>
    <a:srgbClr val="0C788E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69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857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" TargetMode="External"/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Inverzní 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  <a:latin typeface="Calibri" pitchFamily="34" charset="0"/>
              </a:rPr>
              <a:t>VY_32_INOVACE_FCE1_11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inverzní funkce?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44880"/>
            <a:ext cx="8100392" cy="340034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Nechť f je prostá funkce.</a:t>
            </a:r>
          </a:p>
          <a:p>
            <a:pPr marL="0" indent="0">
              <a:buNone/>
            </a:pPr>
            <a:r>
              <a:rPr lang="cs-CZ" sz="2400" dirty="0" smtClean="0"/>
              <a:t>		Funkce </a:t>
            </a:r>
            <a:r>
              <a:rPr lang="cs-CZ" sz="2400" i="1" dirty="0"/>
              <a:t>f</a:t>
            </a:r>
            <a:r>
              <a:rPr lang="cs-CZ" sz="2400" baseline="30000" dirty="0"/>
              <a:t>−1</a:t>
            </a:r>
            <a:r>
              <a:rPr lang="cs-CZ" sz="2400" dirty="0"/>
              <a:t> se </a:t>
            </a:r>
            <a:r>
              <a:rPr lang="cs-CZ" sz="2400" dirty="0" smtClean="0"/>
              <a:t>nazývá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dirty="0" smtClean="0">
                <a:solidFill>
                  <a:srgbClr val="000099"/>
                </a:solidFill>
              </a:rPr>
              <a:t>funkce inverzní k funkci </a:t>
            </a:r>
            <a:r>
              <a:rPr lang="cs-CZ" sz="2400" b="1" i="1" dirty="0" smtClean="0">
                <a:solidFill>
                  <a:srgbClr val="000099"/>
                </a:solidFill>
              </a:rPr>
              <a:t>f</a:t>
            </a:r>
            <a:endParaRPr lang="cs-CZ" sz="2400" b="1" dirty="0"/>
          </a:p>
          <a:p>
            <a:pPr marL="0" indent="0" algn="ctr">
              <a:buNone/>
            </a:pPr>
            <a:r>
              <a:rPr lang="cs-CZ" sz="2400" dirty="0" smtClean="0"/>
              <a:t> </a:t>
            </a:r>
            <a:r>
              <a:rPr lang="cs-CZ" sz="2400" dirty="0"/>
              <a:t>jestliže </a:t>
            </a:r>
            <a:r>
              <a:rPr lang="cs-CZ" sz="2400" b="1" i="1" dirty="0"/>
              <a:t>D(f</a:t>
            </a:r>
            <a:r>
              <a:rPr lang="cs-CZ" sz="2400" b="1" i="1" baseline="30000" dirty="0"/>
              <a:t>−1</a:t>
            </a:r>
            <a:r>
              <a:rPr lang="cs-CZ" sz="2400" b="1" i="1" dirty="0"/>
              <a:t>) = H(f)</a:t>
            </a:r>
            <a:r>
              <a:rPr lang="cs-CZ" sz="2400" b="1" dirty="0"/>
              <a:t> </a:t>
            </a:r>
            <a:r>
              <a:rPr lang="cs-CZ" sz="2400" dirty="0"/>
              <a:t>a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	pro </a:t>
            </a:r>
            <a:r>
              <a:rPr lang="cs-CZ" sz="2400" dirty="0"/>
              <a:t>každé </a:t>
            </a:r>
            <a:r>
              <a:rPr lang="cs-CZ" sz="2400" i="1" dirty="0"/>
              <a:t>y ∈ D(f</a:t>
            </a:r>
            <a:r>
              <a:rPr lang="cs-CZ" sz="2400" i="1" baseline="30000" dirty="0"/>
              <a:t>−1</a:t>
            </a:r>
            <a:r>
              <a:rPr lang="cs-CZ" sz="2400" i="1" dirty="0"/>
              <a:t>)</a:t>
            </a:r>
            <a:r>
              <a:rPr lang="cs-CZ" sz="2400" dirty="0"/>
              <a:t> platí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b="1" dirty="0" smtClean="0"/>
              <a:t>f</a:t>
            </a:r>
            <a:r>
              <a:rPr lang="cs-CZ" sz="2400" b="1" baseline="30000" dirty="0"/>
              <a:t>−1</a:t>
            </a:r>
            <a:r>
              <a:rPr lang="cs-CZ" sz="2400" b="1" dirty="0"/>
              <a:t>(y) = x ⇔ f(x) = </a:t>
            </a:r>
            <a:r>
              <a:rPr lang="cs-CZ" sz="2400" b="1" dirty="0" smtClean="0"/>
              <a:t>y</a:t>
            </a:r>
            <a:endParaRPr lang="cs-CZ" sz="2400" i="1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221088"/>
            <a:ext cx="3326014" cy="224821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Inverzní funkce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3766" y="1988840"/>
            <a:ext cx="7524328" cy="2376264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Inverzní </a:t>
            </a:r>
            <a:r>
              <a:rPr lang="cs-CZ" sz="2400" b="1" dirty="0"/>
              <a:t>f</a:t>
            </a:r>
            <a:r>
              <a:rPr lang="cs-CZ" sz="2400" b="1" dirty="0" smtClean="0"/>
              <a:t>unkce </a:t>
            </a:r>
            <a:r>
              <a:rPr lang="cs-CZ" sz="2400" i="1" dirty="0"/>
              <a:t>f</a:t>
            </a:r>
            <a:r>
              <a:rPr lang="cs-CZ" sz="2400" baseline="30000" dirty="0"/>
              <a:t>−1</a:t>
            </a:r>
            <a:r>
              <a:rPr lang="cs-CZ" sz="2400" b="1" dirty="0" smtClean="0"/>
              <a:t> k </a:t>
            </a:r>
            <a:r>
              <a:rPr lang="cs-CZ" sz="2400" b="1" dirty="0"/>
              <a:t>funkci </a:t>
            </a:r>
            <a:r>
              <a:rPr lang="cs-CZ" sz="2400" b="1" i="1" dirty="0" smtClean="0"/>
              <a:t>f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Má zaměněný </a:t>
            </a:r>
            <a:r>
              <a:rPr lang="cs-CZ" sz="2400" i="1" dirty="0" smtClean="0"/>
              <a:t>D(f</a:t>
            </a:r>
            <a:r>
              <a:rPr lang="cs-CZ" sz="2400" i="1" baseline="30000" dirty="0"/>
              <a:t>−1</a:t>
            </a:r>
            <a:r>
              <a:rPr lang="cs-CZ" sz="2400" i="1" dirty="0"/>
              <a:t>) = H(f)</a:t>
            </a:r>
            <a:r>
              <a:rPr lang="cs-CZ" sz="2400" dirty="0"/>
              <a:t> </a:t>
            </a:r>
            <a:r>
              <a:rPr lang="cs-CZ" sz="2400" dirty="0" smtClean="0"/>
              <a:t>a </a:t>
            </a:r>
            <a:r>
              <a:rPr lang="cs-CZ" sz="2400" i="1" dirty="0" smtClean="0"/>
              <a:t>H(f</a:t>
            </a:r>
            <a:r>
              <a:rPr lang="cs-CZ" sz="2400" i="1" baseline="30000" dirty="0"/>
              <a:t>−1</a:t>
            </a:r>
            <a:r>
              <a:rPr lang="cs-CZ" sz="2400" i="1" dirty="0"/>
              <a:t>) = </a:t>
            </a:r>
            <a:r>
              <a:rPr lang="cs-CZ" sz="2400" i="1" dirty="0" smtClean="0"/>
              <a:t>D(f)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Grafy funkcí    </a:t>
            </a:r>
            <a:r>
              <a:rPr lang="cs-CZ" sz="2400" b="1" dirty="0" smtClean="0"/>
              <a:t>f</a:t>
            </a:r>
            <a:r>
              <a:rPr lang="cs-CZ" sz="2400" b="1" baseline="30000" dirty="0"/>
              <a:t>−</a:t>
            </a:r>
            <a:r>
              <a:rPr lang="cs-CZ" sz="2400" b="1" baseline="30000" dirty="0" smtClean="0"/>
              <a:t>1</a:t>
            </a:r>
            <a:r>
              <a:rPr lang="cs-CZ" sz="2400" b="1" dirty="0" smtClean="0"/>
              <a:t> </a:t>
            </a:r>
            <a:r>
              <a:rPr lang="cs-CZ" sz="2400" dirty="0" smtClean="0"/>
              <a:t>a</a:t>
            </a:r>
            <a:r>
              <a:rPr lang="cs-CZ" sz="2400" b="1" dirty="0" smtClean="0"/>
              <a:t> f  </a:t>
            </a:r>
            <a:r>
              <a:rPr lang="cs-CZ" sz="2400" dirty="0" smtClean="0"/>
              <a:t>jsou navzájem souměrné podle osy 1. a 3. kvadrantu y=x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828327" y="364502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27292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inverzní funkce</a:t>
            </a:r>
          </a:p>
        </p:txBody>
      </p:sp>
      <p:pic>
        <p:nvPicPr>
          <p:cNvPr id="8" name="Obrázek 7" descr="Výřez obrazovk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114" y="1844824"/>
            <a:ext cx="5544616" cy="458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Inverzní funkce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2044880"/>
            <a:ext cx="6624736" cy="3400344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Inverzní </a:t>
            </a:r>
            <a:r>
              <a:rPr lang="cs-CZ" sz="2400" b="1" dirty="0"/>
              <a:t>f</a:t>
            </a:r>
            <a:r>
              <a:rPr lang="cs-CZ" sz="2400" b="1" dirty="0" smtClean="0"/>
              <a:t>unkce </a:t>
            </a:r>
            <a:r>
              <a:rPr lang="cs-CZ" sz="2400" i="1" dirty="0"/>
              <a:t>f</a:t>
            </a:r>
            <a:r>
              <a:rPr lang="cs-CZ" sz="2400" baseline="30000" dirty="0"/>
              <a:t>−1</a:t>
            </a:r>
            <a:r>
              <a:rPr lang="cs-CZ" sz="2400" b="1" dirty="0" smtClean="0"/>
              <a:t> k </a:t>
            </a:r>
            <a:r>
              <a:rPr lang="cs-CZ" sz="2400" b="1" dirty="0"/>
              <a:t>funkci </a:t>
            </a:r>
            <a:r>
              <a:rPr lang="cs-CZ" sz="2400" b="1" i="1" dirty="0" smtClean="0"/>
              <a:t>f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Je-li </a:t>
            </a:r>
            <a:r>
              <a:rPr lang="cs-CZ" sz="2400" i="1" dirty="0" smtClean="0"/>
              <a:t>f </a:t>
            </a:r>
            <a:r>
              <a:rPr lang="cs-CZ" sz="2400" dirty="0" smtClean="0"/>
              <a:t>rostoucí, je </a:t>
            </a:r>
            <a:r>
              <a:rPr lang="cs-CZ" sz="2400" i="1" dirty="0" smtClean="0"/>
              <a:t>f</a:t>
            </a:r>
            <a:r>
              <a:rPr lang="cs-CZ" sz="2400" i="1" baseline="30000" dirty="0"/>
              <a:t>−</a:t>
            </a:r>
            <a:r>
              <a:rPr lang="cs-CZ" sz="2400" i="1" baseline="30000" dirty="0" smtClean="0"/>
              <a:t>1  </a:t>
            </a:r>
            <a:r>
              <a:rPr lang="cs-CZ" sz="2400" dirty="0" smtClean="0"/>
              <a:t>rostoucí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Je-li </a:t>
            </a:r>
            <a:r>
              <a:rPr lang="cs-CZ" sz="2400" i="1" dirty="0" smtClean="0"/>
              <a:t>f</a:t>
            </a:r>
            <a:r>
              <a:rPr lang="cs-CZ" sz="2400" dirty="0" smtClean="0"/>
              <a:t> klesající, je </a:t>
            </a:r>
            <a:r>
              <a:rPr lang="cs-CZ" sz="2400" i="1" dirty="0"/>
              <a:t>f</a:t>
            </a:r>
            <a:r>
              <a:rPr lang="cs-CZ" sz="2400" i="1" baseline="30000" dirty="0"/>
              <a:t>−</a:t>
            </a:r>
            <a:r>
              <a:rPr lang="cs-CZ" sz="2400" i="1" baseline="30000" dirty="0" smtClean="0"/>
              <a:t>1 </a:t>
            </a:r>
            <a:r>
              <a:rPr lang="cs-CZ" sz="2400" dirty="0" smtClean="0"/>
              <a:t> klesající</a:t>
            </a:r>
          </a:p>
          <a:p>
            <a:pPr>
              <a:lnSpc>
                <a:spcPct val="150000"/>
              </a:lnSpc>
            </a:pPr>
            <a:r>
              <a:rPr lang="cs-CZ" sz="2400" i="1" dirty="0"/>
              <a:t>f</a:t>
            </a:r>
            <a:r>
              <a:rPr lang="cs-CZ" sz="2400" i="1" baseline="30000" dirty="0"/>
              <a:t>−1 </a:t>
            </a:r>
            <a:r>
              <a:rPr lang="cs-CZ" sz="2400" i="1" baseline="30000" dirty="0" smtClean="0"/>
              <a:t> j</a:t>
            </a:r>
            <a:r>
              <a:rPr lang="cs-CZ" sz="2400" dirty="0" smtClean="0"/>
              <a:t>e také prostá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Není-li funkce f prostá, neexistuje k ní inverzní funkce </a:t>
            </a:r>
            <a:r>
              <a:rPr lang="cs-CZ" sz="2400" i="1" dirty="0"/>
              <a:t>f</a:t>
            </a:r>
            <a:r>
              <a:rPr lang="cs-CZ" sz="2400" i="1" baseline="30000" dirty="0"/>
              <a:t>−1 </a:t>
            </a: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828327" y="364502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22905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Příklady inverzní funkce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449540" y="2520805"/>
            <a:ext cx="165618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kern="0" dirty="0" smtClean="0"/>
              <a:t> f: y = </a:t>
            </a:r>
            <a:r>
              <a:rPr lang="cs-CZ" sz="2800" b="1" i="1" dirty="0" smtClean="0">
                <a:solidFill>
                  <a:srgbClr val="FF0000"/>
                </a:solidFill>
              </a:rPr>
              <a:t>e</a:t>
            </a:r>
            <a:r>
              <a:rPr lang="cs-CZ" sz="2800" b="1" i="1" baseline="30000" dirty="0" smtClean="0"/>
              <a:t>2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211960" y="2510445"/>
            <a:ext cx="215961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i="1" dirty="0"/>
              <a:t>f</a:t>
            </a:r>
            <a:r>
              <a:rPr lang="cs-CZ" sz="2800" i="1" baseline="30000" dirty="0"/>
              <a:t>−</a:t>
            </a:r>
            <a:r>
              <a:rPr lang="cs-CZ" sz="2800" i="1" baseline="30000" dirty="0" smtClean="0"/>
              <a:t>1</a:t>
            </a:r>
            <a:r>
              <a:rPr lang="cs-CZ" sz="2800" i="1" dirty="0" smtClean="0"/>
              <a:t>:</a:t>
            </a:r>
            <a:r>
              <a:rPr lang="cs-CZ" sz="2800" i="1" baseline="30000" dirty="0" smtClean="0"/>
              <a:t> </a:t>
            </a:r>
            <a:r>
              <a:rPr lang="cs-CZ" sz="2800" kern="0" dirty="0" smtClean="0"/>
              <a:t>y = </a:t>
            </a:r>
            <a:r>
              <a:rPr lang="cs-CZ" sz="2800" kern="0" dirty="0" err="1" smtClean="0"/>
              <a:t>lnx</a:t>
            </a:r>
            <a:r>
              <a:rPr lang="cs-CZ" sz="2800" kern="0" dirty="0" smtClean="0"/>
              <a:t> 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449540" y="3496381"/>
            <a:ext cx="2114348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kern="0" dirty="0" smtClean="0"/>
              <a:t> f: y = </a:t>
            </a:r>
            <a:r>
              <a:rPr lang="cs-CZ" sz="2800" b="1" i="1" dirty="0" smtClean="0">
                <a:solidFill>
                  <a:srgbClr val="FF0000"/>
                </a:solidFill>
              </a:rPr>
              <a:t>sin x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464594" y="3496381"/>
            <a:ext cx="2483670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i="1" dirty="0"/>
              <a:t>f</a:t>
            </a:r>
            <a:r>
              <a:rPr lang="cs-CZ" sz="2800" i="1" baseline="30000" dirty="0"/>
              <a:t>−</a:t>
            </a:r>
            <a:r>
              <a:rPr lang="cs-CZ" sz="2800" i="1" baseline="30000" dirty="0" smtClean="0"/>
              <a:t>1</a:t>
            </a:r>
            <a:r>
              <a:rPr lang="cs-CZ" sz="2800" i="1" dirty="0" smtClean="0"/>
              <a:t>:</a:t>
            </a:r>
            <a:r>
              <a:rPr lang="cs-CZ" sz="2800" i="1" baseline="30000" dirty="0" smtClean="0"/>
              <a:t> </a:t>
            </a:r>
            <a:r>
              <a:rPr lang="cs-CZ" sz="2800" kern="0" dirty="0" smtClean="0"/>
              <a:t>y = </a:t>
            </a:r>
            <a:r>
              <a:rPr lang="cs-CZ" sz="2800" kern="0" dirty="0" err="1" smtClean="0"/>
              <a:t>arcsinx</a:t>
            </a:r>
            <a:r>
              <a:rPr lang="cs-CZ" sz="2800" kern="0" dirty="0" smtClean="0"/>
              <a:t> 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449539" y="4437112"/>
            <a:ext cx="2206712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kern="0" dirty="0" smtClean="0"/>
              <a:t> f: y = </a:t>
            </a:r>
            <a:r>
              <a:rPr lang="cs-CZ" sz="2800" b="1" i="1" dirty="0" smtClean="0">
                <a:solidFill>
                  <a:srgbClr val="FF0000"/>
                </a:solidFill>
              </a:rPr>
              <a:t>cos x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410345" y="4437112"/>
            <a:ext cx="2592168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800" i="1" dirty="0"/>
              <a:t>f</a:t>
            </a:r>
            <a:r>
              <a:rPr lang="cs-CZ" sz="2800" i="1" baseline="30000" dirty="0"/>
              <a:t>−</a:t>
            </a:r>
            <a:r>
              <a:rPr lang="cs-CZ" sz="2800" i="1" baseline="30000" dirty="0" smtClean="0"/>
              <a:t>1</a:t>
            </a:r>
            <a:r>
              <a:rPr lang="cs-CZ" sz="2800" i="1" dirty="0" smtClean="0"/>
              <a:t>:</a:t>
            </a:r>
            <a:r>
              <a:rPr lang="cs-CZ" sz="2800" i="1" baseline="30000" dirty="0" smtClean="0"/>
              <a:t> </a:t>
            </a:r>
            <a:r>
              <a:rPr lang="cs-CZ" sz="2800" kern="0" dirty="0" smtClean="0"/>
              <a:t>y = </a:t>
            </a:r>
            <a:r>
              <a:rPr lang="cs-CZ" sz="2800" kern="0" dirty="0" err="1" smtClean="0"/>
              <a:t>arccosx</a:t>
            </a:r>
            <a:r>
              <a:rPr lang="cs-CZ" sz="2800" kern="0" dirty="0" smtClean="0"/>
              <a:t> 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6" grpId="0"/>
      <p:bldP spid="11" grpId="0"/>
      <p:bldP spid="14" grpId="0"/>
      <p:bldP spid="15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980664" y="1844824"/>
            <a:ext cx="771647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cs-CZ" altLang="cs-CZ" sz="2400" dirty="0" err="1"/>
              <a:t>F</a:t>
            </a:r>
            <a:r>
              <a:rPr lang="en-US" altLang="cs-CZ" sz="2400" dirty="0" err="1" smtClean="0"/>
              <a:t>unkce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f je dána rovnicí </a:t>
            </a:r>
            <a:r>
              <a:rPr lang="en-US" altLang="cs-CZ" sz="2400" dirty="0" smtClean="0"/>
              <a:t>y </a:t>
            </a:r>
            <a:r>
              <a:rPr lang="en-US" altLang="cs-CZ" sz="2400" dirty="0"/>
              <a:t>= </a:t>
            </a:r>
            <a:r>
              <a:rPr lang="en-US" altLang="cs-CZ" sz="2400" dirty="0" smtClean="0"/>
              <a:t>x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 </a:t>
            </a:r>
          </a:p>
          <a:p>
            <a:pPr marL="457200" indent="-457200" eaLnBrk="1" hangingPunct="1">
              <a:buFont typeface="+mj-lt"/>
              <a:buAutoNum type="alphaLcParenR"/>
            </a:pPr>
            <a:r>
              <a:rPr lang="cs-CZ" altLang="cs-CZ" sz="2400" dirty="0">
                <a:solidFill>
                  <a:srgbClr val="00B0F0"/>
                </a:solidFill>
              </a:rPr>
              <a:t>y = 2x - </a:t>
            </a:r>
            <a:r>
              <a:rPr lang="cs-CZ" altLang="cs-CZ" sz="2400" dirty="0" smtClean="0">
                <a:solidFill>
                  <a:srgbClr val="00B0F0"/>
                </a:solidFill>
              </a:rPr>
              <a:t>6</a:t>
            </a:r>
            <a:r>
              <a:rPr lang="en-US" altLang="cs-CZ" sz="2400" dirty="0">
                <a:solidFill>
                  <a:schemeClr val="accent2"/>
                </a:solidFill>
              </a:rPr>
              <a:t>		b) </a:t>
            </a:r>
            <a:r>
              <a:rPr lang="en-US" altLang="cs-CZ" sz="2400" dirty="0">
                <a:solidFill>
                  <a:srgbClr val="000099"/>
                </a:solidFill>
              </a:rPr>
              <a:t>y = x</a:t>
            </a:r>
            <a:r>
              <a:rPr lang="cs-CZ" altLang="cs-CZ" sz="2400" baseline="30000" dirty="0">
                <a:solidFill>
                  <a:srgbClr val="000099"/>
                </a:solidFill>
              </a:rPr>
              <a:t>2</a:t>
            </a:r>
            <a:r>
              <a:rPr lang="cs-CZ" altLang="cs-CZ" sz="2400" dirty="0"/>
              <a:t> </a:t>
            </a:r>
            <a:r>
              <a:rPr lang="cs-CZ" altLang="cs-CZ" sz="2000" dirty="0" smtClean="0"/>
              <a:t>pro x</a:t>
            </a:r>
            <a:r>
              <a:rPr lang="cs-CZ" altLang="cs-CZ" sz="2000" dirty="0" smtClean="0">
                <a:sym typeface="Symbol"/>
              </a:rPr>
              <a:t>(0;)</a:t>
            </a:r>
            <a:r>
              <a:rPr lang="cs-CZ" altLang="cs-CZ" sz="2400" dirty="0" smtClean="0"/>
              <a:t>	</a:t>
            </a:r>
            <a:r>
              <a:rPr lang="cs-CZ" altLang="cs-CZ" sz="2400" dirty="0" smtClean="0">
                <a:solidFill>
                  <a:schemeClr val="accent2"/>
                </a:solidFill>
              </a:rPr>
              <a:t>     </a:t>
            </a:r>
            <a:r>
              <a:rPr lang="en-US" altLang="cs-CZ" sz="2400" dirty="0" err="1" smtClean="0"/>
              <a:t>Urč</a:t>
            </a:r>
            <a:r>
              <a:rPr lang="cs-CZ" altLang="cs-CZ" sz="2400" dirty="0" err="1" smtClean="0"/>
              <a:t>ete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 </a:t>
            </a:r>
            <a:r>
              <a:rPr lang="cs-CZ" sz="2400" i="1" dirty="0"/>
              <a:t>f</a:t>
            </a:r>
            <a:r>
              <a:rPr lang="cs-CZ" sz="2400" i="1" baseline="30000" dirty="0"/>
              <a:t>−1</a:t>
            </a:r>
            <a:r>
              <a:rPr lang="en-US" altLang="cs-CZ" sz="2400" dirty="0" smtClean="0">
                <a:solidFill>
                  <a:schemeClr val="accent2"/>
                </a:solidFill>
              </a:rPr>
              <a:t>.</a:t>
            </a:r>
            <a:endParaRPr lang="cs-CZ" altLang="cs-CZ" sz="2400" dirty="0" smtClean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899592" y="3732865"/>
                <a:ext cx="4115139" cy="2161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solidFill>
                      <a:srgbClr val="00B0F0"/>
                    </a:solidFill>
                  </a:rPr>
                  <a:t>a) Lineární funkce, graf přímka </a:t>
                </a:r>
              </a:p>
              <a:p>
                <a:r>
                  <a:rPr lang="cs-CZ" dirty="0" smtClean="0">
                    <a:solidFill>
                      <a:srgbClr val="00B0F0"/>
                    </a:solidFill>
                  </a:rPr>
                  <a:t>	</a:t>
                </a:r>
                <a:r>
                  <a:rPr lang="cs-CZ" sz="2000" dirty="0" smtClean="0">
                    <a:solidFill>
                      <a:srgbClr val="00B0F0"/>
                    </a:solidFill>
                  </a:rPr>
                  <a:t>  x = 2y - 6</a:t>
                </a:r>
              </a:p>
              <a:p>
                <a:r>
                  <a:rPr lang="cs-CZ" sz="2000" dirty="0" smtClean="0">
                    <a:solidFill>
                      <a:srgbClr val="00B0F0"/>
                    </a:solidFill>
                  </a:rPr>
                  <a:t>	2y = x + 6 </a:t>
                </a:r>
              </a:p>
              <a:p>
                <a:r>
                  <a:rPr lang="cs-CZ" sz="2000" dirty="0">
                    <a:solidFill>
                      <a:srgbClr val="00B0F0"/>
                    </a:solidFill>
                  </a:rPr>
                  <a:t> </a:t>
                </a:r>
                <a:r>
                  <a:rPr lang="cs-CZ" sz="2000" dirty="0" smtClean="0">
                    <a:solidFill>
                      <a:srgbClr val="00B0F0"/>
                    </a:solidFill>
                  </a:rPr>
                  <a:t>	 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 smtClean="0">
                    <a:solidFill>
                      <a:srgbClr val="00B0F0"/>
                    </a:solidFill>
                  </a:rPr>
                  <a:t> x + 3</a:t>
                </a:r>
              </a:p>
              <a:p>
                <a:r>
                  <a:rPr lang="cs-CZ" sz="2000" kern="0" dirty="0" smtClean="0">
                    <a:solidFill>
                      <a:srgbClr val="00B0F0"/>
                    </a:solidFill>
                  </a:rPr>
                  <a:t>	f</a:t>
                </a:r>
                <a:r>
                  <a:rPr lang="cs-CZ" sz="2000" kern="0" baseline="30000" dirty="0" smtClean="0">
                    <a:solidFill>
                      <a:srgbClr val="00B0F0"/>
                    </a:solidFill>
                  </a:rPr>
                  <a:t>-1</a:t>
                </a:r>
                <a:r>
                  <a:rPr lang="cs-CZ" sz="2000" dirty="0" smtClean="0">
                    <a:solidFill>
                      <a:srgbClr val="00B0F0"/>
                    </a:solidFill>
                  </a:rPr>
                  <a:t>: </a:t>
                </a:r>
                <a:r>
                  <a:rPr lang="cs-CZ" sz="2000" dirty="0">
                    <a:solidFill>
                      <a:srgbClr val="00B0F0"/>
                    </a:solidFill>
                  </a:rPr>
                  <a:t>y =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rgbClr val="00B0F0"/>
                    </a:solidFill>
                  </a:rPr>
                  <a:t> x + 3</a:t>
                </a:r>
              </a:p>
              <a:p>
                <a:endParaRPr lang="cs-CZ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732865"/>
                <a:ext cx="4115139" cy="2161874"/>
              </a:xfrm>
              <a:prstGeom prst="rect">
                <a:avLst/>
              </a:prstGeom>
              <a:blipFill rotWithShape="1">
                <a:blip r:embed="rId2"/>
                <a:stretch>
                  <a:fillRect l="-1630" t="-11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1667787" y="3140968"/>
            <a:ext cx="3451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Zaměníme x a y, vyjádříme y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2956302"/>
            <a:ext cx="10262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Řešení</a:t>
            </a:r>
            <a:endParaRPr lang="cs-CZ" sz="2000" b="1" dirty="0"/>
          </a:p>
        </p:txBody>
      </p:sp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566" y="3521719"/>
            <a:ext cx="2980826" cy="2685816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335199" y="3067206"/>
            <a:ext cx="969283" cy="4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000" kern="0" dirty="0" smtClean="0"/>
              <a:t>Graf</a:t>
            </a:r>
            <a:endParaRPr lang="cs-CZ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342439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827584" y="2238656"/>
                <a:ext cx="4371801" cy="16381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000" dirty="0" smtClean="0">
                    <a:solidFill>
                      <a:srgbClr val="000099"/>
                    </a:solidFill>
                  </a:rPr>
                  <a:t>b) Kvadratická funkce, graf část   paraboly </a:t>
                </a:r>
              </a:p>
              <a:p>
                <a:r>
                  <a:rPr lang="cs-CZ" altLang="cs-CZ" sz="2000" dirty="0" smtClean="0">
                    <a:solidFill>
                      <a:srgbClr val="000099"/>
                    </a:solidFill>
                  </a:rPr>
                  <a:t>  	x</a:t>
                </a:r>
                <a:r>
                  <a:rPr lang="en-US" altLang="cs-CZ" sz="2000" dirty="0" smtClean="0">
                    <a:solidFill>
                      <a:srgbClr val="000099"/>
                    </a:solidFill>
                  </a:rPr>
                  <a:t> </a:t>
                </a:r>
                <a:r>
                  <a:rPr lang="en-US" altLang="cs-CZ" sz="2000" dirty="0">
                    <a:solidFill>
                      <a:srgbClr val="000099"/>
                    </a:solidFill>
                  </a:rPr>
                  <a:t>= </a:t>
                </a:r>
                <a:r>
                  <a:rPr lang="cs-CZ" altLang="cs-CZ" sz="2000" dirty="0" smtClean="0">
                    <a:solidFill>
                      <a:srgbClr val="000099"/>
                    </a:solidFill>
                  </a:rPr>
                  <a:t>y</a:t>
                </a:r>
                <a:r>
                  <a:rPr lang="cs-CZ" altLang="cs-CZ" sz="2000" baseline="30000" dirty="0" smtClean="0">
                    <a:solidFill>
                      <a:srgbClr val="000099"/>
                    </a:solidFill>
                  </a:rPr>
                  <a:t>2</a:t>
                </a:r>
                <a:endParaRPr lang="cs-CZ" sz="2000" dirty="0" smtClean="0">
                  <a:solidFill>
                    <a:srgbClr val="000099"/>
                  </a:solidFill>
                </a:endParaRPr>
              </a:p>
              <a:p>
                <a:r>
                  <a:rPr lang="cs-CZ" sz="2000" dirty="0">
                    <a:solidFill>
                      <a:srgbClr val="000099"/>
                    </a:solidFill>
                  </a:rPr>
                  <a:t> </a:t>
                </a:r>
                <a:r>
                  <a:rPr lang="cs-CZ" sz="2000" dirty="0" smtClean="0">
                    <a:solidFill>
                      <a:srgbClr val="000099"/>
                    </a:solidFill>
                  </a:rPr>
                  <a:t>  	y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cs-CZ" sz="2000" dirty="0" smtClean="0">
                    <a:solidFill>
                      <a:srgbClr val="000099"/>
                    </a:solidFill>
                  </a:rPr>
                  <a:t> </a:t>
                </a:r>
              </a:p>
              <a:p>
                <a:r>
                  <a:rPr lang="cs-CZ" sz="2000" dirty="0" smtClean="0">
                    <a:solidFill>
                      <a:srgbClr val="000099"/>
                    </a:solidFill>
                  </a:rPr>
                  <a:t>   	f</a:t>
                </a:r>
                <a:r>
                  <a:rPr lang="cs-CZ" sz="2000" baseline="30000" dirty="0" smtClean="0">
                    <a:solidFill>
                      <a:srgbClr val="000099"/>
                    </a:solidFill>
                  </a:rPr>
                  <a:t>-1</a:t>
                </a:r>
                <a:r>
                  <a:rPr lang="cs-CZ" sz="2000" dirty="0" smtClean="0">
                    <a:solidFill>
                      <a:srgbClr val="000099"/>
                    </a:solidFill>
                  </a:rPr>
                  <a:t>: y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cs-CZ" sz="2000" dirty="0">
                    <a:solidFill>
                      <a:srgbClr val="000099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38656"/>
                <a:ext cx="4371801" cy="1638141"/>
              </a:xfrm>
              <a:prstGeom prst="rect">
                <a:avLst/>
              </a:prstGeom>
              <a:blipFill rotWithShape="1">
                <a:blip r:embed="rId3"/>
                <a:stretch>
                  <a:fillRect l="-1534" t="-1487" b="-59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87093" y="2830471"/>
            <a:ext cx="1512168" cy="4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000" kern="0" dirty="0" smtClean="0"/>
              <a:t>Graf</a:t>
            </a:r>
            <a:endParaRPr lang="cs-CZ" sz="2800" kern="0" dirty="0" smtClean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0" t="1390" r="1888" b="-1390"/>
          <a:stretch/>
        </p:blipFill>
        <p:spPr>
          <a:xfrm>
            <a:off x="3669074" y="3284984"/>
            <a:ext cx="483018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8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 smtClean="0">
                <a:hlinkClick r:id="rId3"/>
              </a:rPr>
              <a:t>http://www.geogebratube.org/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 </a:t>
            </a:r>
            <a:r>
              <a:rPr lang="it-IT" sz="1800" dirty="0"/>
              <a:t>[online]. </a:t>
            </a:r>
            <a:r>
              <a:rPr lang="it-IT" sz="1800" dirty="0" smtClean="0"/>
              <a:t>Dostupné </a:t>
            </a:r>
            <a:r>
              <a:rPr lang="it-IT" sz="1800" dirty="0"/>
              <a:t>z: http://www.geogebratube.org/student/m18578 </a:t>
            </a:r>
            <a:endParaRPr lang="cs-CZ" sz="1800" dirty="0" smtClean="0"/>
          </a:p>
          <a:p>
            <a:pPr marL="0" indent="0">
              <a:buNone/>
            </a:pPr>
            <a:endParaRPr lang="cs-CZ" sz="1800" i="1" dirty="0" smtClean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9467</TotalTime>
  <Words>310</Words>
  <Application>Microsoft Office PowerPoint</Application>
  <PresentationFormat>Předvádění na obrazovce (4:3)</PresentationFormat>
  <Paragraphs>72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Funkce 1   </vt:lpstr>
      <vt:lpstr>Co je inverzní funkce?</vt:lpstr>
      <vt:lpstr>Inverzní funkce</vt:lpstr>
      <vt:lpstr>Graf inverzní funkce</vt:lpstr>
      <vt:lpstr>Inverzní funkce</vt:lpstr>
      <vt:lpstr>Příklady inverzní funkce</vt:lpstr>
      <vt:lpstr>Příklad </vt:lpstr>
      <vt:lpstr>Řešení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 KM</dc:creator>
  <cp:lastModifiedBy>kacerova</cp:lastModifiedBy>
  <cp:revision>722</cp:revision>
  <dcterms:created xsi:type="dcterms:W3CDTF">2010-05-23T14:28:12Z</dcterms:created>
  <dcterms:modified xsi:type="dcterms:W3CDTF">2013-11-19T22:03:47Z</dcterms:modified>
</cp:coreProperties>
</file>