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9" r:id="rId4"/>
    <p:sldId id="270" r:id="rId5"/>
    <p:sldId id="280" r:id="rId6"/>
    <p:sldId id="281" r:id="rId7"/>
    <p:sldId id="276" r:id="rId8"/>
    <p:sldId id="27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3366FF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m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3980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39805" TargetMode="External"/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Mocninná </a:t>
            </a:r>
            <a:r>
              <a:rPr lang="cs-CZ" dirty="0" smtClean="0">
                <a:solidFill>
                  <a:schemeClr val="bg1"/>
                </a:solidFill>
              </a:rPr>
              <a:t>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VY_32_INOVACE_FCE1_10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 Mocninná funkce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44880"/>
            <a:ext cx="8100392" cy="3400344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s exponentem n</a:t>
            </a:r>
            <a:r>
              <a:rPr lang="cs-CZ" sz="2400" dirty="0" smtClean="0"/>
              <a:t> </a:t>
            </a:r>
          </a:p>
          <a:p>
            <a:pPr marL="0" indent="0" algn="ctr">
              <a:buNone/>
            </a:pPr>
            <a:r>
              <a:rPr lang="cs-CZ" sz="2400" dirty="0" smtClean="0"/>
              <a:t>je </a:t>
            </a:r>
            <a:r>
              <a:rPr lang="cs-CZ" sz="2400" dirty="0"/>
              <a:t>každá </a:t>
            </a:r>
            <a:r>
              <a:rPr lang="cs-CZ" sz="2400" dirty="0" smtClean="0"/>
              <a:t>funkce f , kterou lze zapsat předpisem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smtClean="0"/>
              <a:t>x </a:t>
            </a:r>
            <a:r>
              <a:rPr lang="cs-CZ" sz="2800" b="1" i="1" baseline="30000" dirty="0" smtClean="0">
                <a:solidFill>
                  <a:srgbClr val="FF0000"/>
                </a:solidFill>
              </a:rPr>
              <a:t>n</a:t>
            </a:r>
            <a:r>
              <a:rPr lang="cs-CZ" sz="2800" b="1" i="1" dirty="0">
                <a:solidFill>
                  <a:srgbClr val="FF0000"/>
                </a:solidFill>
              </a:rPr>
              <a:t> 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n</a:t>
            </a:r>
            <a:r>
              <a:rPr lang="cs-CZ" sz="2400" dirty="0" err="1" smtClean="0">
                <a:sym typeface="Symbol"/>
              </a:rPr>
              <a:t>Z</a:t>
            </a:r>
            <a:r>
              <a:rPr lang="cs-CZ" sz="2400" dirty="0" smtClean="0"/>
              <a:t> </a:t>
            </a:r>
            <a:endParaRPr lang="cs-CZ" sz="2400" dirty="0" smtClean="0">
              <a:sym typeface="Symbol"/>
            </a:endParaRPr>
          </a:p>
          <a:p>
            <a:pPr marL="0" indent="0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</a:t>
            </a:r>
            <a:r>
              <a:rPr lang="cs-CZ" sz="2000" b="1" i="1" dirty="0" smtClean="0"/>
              <a:t>exponent</a:t>
            </a:r>
            <a:r>
              <a:rPr lang="cs-CZ" sz="2000" b="1" i="1" dirty="0" smtClean="0">
                <a:solidFill>
                  <a:srgbClr val="FF0000"/>
                </a:solidFill>
              </a:rPr>
              <a:t>   n	</a:t>
            </a:r>
            <a:r>
              <a:rPr lang="cs-CZ" sz="2000" b="1" i="1" dirty="0" smtClean="0"/>
              <a:t>přirozené číslo</a:t>
            </a:r>
          </a:p>
          <a:p>
            <a:pPr marL="0" indent="0">
              <a:buNone/>
            </a:pPr>
            <a:r>
              <a:rPr lang="cs-CZ" sz="2000" b="1" i="1" dirty="0"/>
              <a:t>	</a:t>
            </a:r>
            <a:r>
              <a:rPr lang="cs-CZ" sz="2000" b="1" i="1" dirty="0" smtClean="0"/>
              <a:t>		nula</a:t>
            </a:r>
          </a:p>
          <a:p>
            <a:pPr marL="0" indent="0">
              <a:buNone/>
            </a:pPr>
            <a:r>
              <a:rPr lang="cs-CZ" sz="2000" b="1" i="1" dirty="0"/>
              <a:t>	</a:t>
            </a:r>
            <a:r>
              <a:rPr lang="cs-CZ" sz="2000" b="1" i="1" dirty="0" smtClean="0"/>
              <a:t>		celé záporné číslo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rgbClr val="FF0000"/>
                </a:solidFill>
              </a:rPr>
              <a:t>	</a:t>
            </a: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28327" y="429309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583" y="3185658"/>
            <a:ext cx="3528667" cy="2903719"/>
          </a:xfrm>
          <a:prstGeom prst="rect">
            <a:avLst/>
          </a:prstGeom>
        </p:spPr>
      </p:pic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447" y="3132639"/>
            <a:ext cx="3388715" cy="322547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99592" y="199428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203849" y="195167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b="1" i="1" dirty="0"/>
              <a:t>f: y = x </a:t>
            </a:r>
            <a:r>
              <a:rPr lang="cs-CZ" sz="2800" b="1" i="1" baseline="30000" dirty="0" smtClean="0">
                <a:solidFill>
                  <a:srgbClr val="FF0000"/>
                </a:solidFill>
              </a:rPr>
              <a:t>n</a:t>
            </a: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282834" y="2025063"/>
            <a:ext cx="3456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latin typeface="+mn-lt"/>
              </a:rPr>
              <a:t>s přirozeným </a:t>
            </a:r>
            <a:r>
              <a:rPr lang="cs-CZ" sz="2000" dirty="0" smtClean="0">
                <a:latin typeface="+mn-lt"/>
              </a:rPr>
              <a:t>exponentem</a:t>
            </a:r>
            <a:r>
              <a:rPr lang="cs-CZ" b="1" dirty="0"/>
              <a:t> 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67205" y="325153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n sudé</a:t>
            </a:r>
            <a:endParaRPr lang="cs-CZ" sz="2000" dirty="0"/>
          </a:p>
        </p:txBody>
      </p:sp>
      <p:sp>
        <p:nvSpPr>
          <p:cNvPr id="9" name="Obdélník 8"/>
          <p:cNvSpPr/>
          <p:nvPr/>
        </p:nvSpPr>
        <p:spPr>
          <a:xfrm>
            <a:off x="7812360" y="3451594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n </a:t>
            </a:r>
            <a:r>
              <a:rPr lang="cs-CZ" sz="2000" dirty="0" smtClean="0"/>
              <a:t>liché</a:t>
            </a:r>
            <a:endParaRPr lang="cs-CZ" sz="2000" dirty="0"/>
          </a:p>
        </p:txBody>
      </p:sp>
      <p:sp>
        <p:nvSpPr>
          <p:cNvPr id="10" name="Obdélník 9"/>
          <p:cNvSpPr/>
          <p:nvPr/>
        </p:nvSpPr>
        <p:spPr>
          <a:xfrm>
            <a:off x="2981051" y="2589806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je </a:t>
            </a:r>
            <a:r>
              <a:rPr lang="cs-CZ" sz="2400" dirty="0" smtClean="0">
                <a:solidFill>
                  <a:srgbClr val="00B0F0"/>
                </a:solidFill>
              </a:rPr>
              <a:t>parabola   </a:t>
            </a:r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0;0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5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1" grpId="0"/>
      <p:bldP spid="16" grpId="0"/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7781"/>
            <a:ext cx="4047287" cy="3269319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1259632" y="199428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563889" y="195167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b="1" i="1" dirty="0"/>
              <a:t>f: y = x </a:t>
            </a:r>
            <a:r>
              <a:rPr lang="cs-CZ" sz="2800" b="1" i="1" baseline="30000" dirty="0" smtClean="0">
                <a:solidFill>
                  <a:srgbClr val="FF0000"/>
                </a:solidFill>
              </a:rPr>
              <a:t>n</a:t>
            </a: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44107" y="1984640"/>
            <a:ext cx="2952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latin typeface="+mn-lt"/>
              </a:rPr>
              <a:t>s </a:t>
            </a:r>
            <a:r>
              <a:rPr lang="cs-CZ" sz="2000" dirty="0" smtClean="0">
                <a:latin typeface="+mn-lt"/>
              </a:rPr>
              <a:t>exponentem nula</a:t>
            </a:r>
            <a:r>
              <a:rPr lang="cs-CZ" sz="2000" b="1" dirty="0"/>
              <a:t> </a:t>
            </a:r>
            <a:endParaRPr lang="cs-CZ" sz="2000" dirty="0"/>
          </a:p>
        </p:txBody>
      </p:sp>
      <p:sp>
        <p:nvSpPr>
          <p:cNvPr id="9" name="Obdélník 8"/>
          <p:cNvSpPr/>
          <p:nvPr/>
        </p:nvSpPr>
        <p:spPr>
          <a:xfrm>
            <a:off x="1979712" y="2754251"/>
            <a:ext cx="2303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j</a:t>
            </a:r>
            <a:r>
              <a:rPr lang="cs-CZ" sz="2000" dirty="0" smtClean="0"/>
              <a:t>e přímka, protože </a:t>
            </a:r>
            <a:endParaRPr lang="cs-CZ" sz="2000" dirty="0"/>
          </a:p>
        </p:txBody>
      </p:sp>
      <p:sp>
        <p:nvSpPr>
          <p:cNvPr id="11" name="Obdélník 10"/>
          <p:cNvSpPr/>
          <p:nvPr/>
        </p:nvSpPr>
        <p:spPr>
          <a:xfrm>
            <a:off x="5076056" y="2692696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i="1" dirty="0"/>
              <a:t>x </a:t>
            </a:r>
            <a:r>
              <a:rPr lang="cs-CZ" sz="2400" b="1" i="1" baseline="30000" dirty="0" smtClean="0">
                <a:solidFill>
                  <a:srgbClr val="FF0000"/>
                </a:solidFill>
              </a:rPr>
              <a:t>0 </a:t>
            </a:r>
            <a:r>
              <a:rPr lang="cs-CZ" sz="2400" b="1" i="1" dirty="0" smtClean="0"/>
              <a:t>= 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74" grpId="0"/>
      <p:bldP spid="16" grpId="0"/>
      <p:bldP spid="5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76" y="3120260"/>
            <a:ext cx="3570862" cy="2874656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0260"/>
            <a:ext cx="3594839" cy="2834831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81487" y="199428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Grafem funkce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885744" y="1951676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b="1" i="1" dirty="0"/>
              <a:t>f: y = x </a:t>
            </a:r>
            <a:r>
              <a:rPr lang="cs-CZ" sz="2800" b="1" i="1" baseline="30000" dirty="0" smtClean="0">
                <a:solidFill>
                  <a:srgbClr val="FF0000"/>
                </a:solidFill>
              </a:rPr>
              <a:t>n</a:t>
            </a: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38887" y="1994286"/>
            <a:ext cx="4516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latin typeface="+mn-lt"/>
              </a:rPr>
              <a:t>s celočíselným záporným </a:t>
            </a:r>
            <a:r>
              <a:rPr lang="cs-CZ" sz="2000" dirty="0" smtClean="0">
                <a:latin typeface="+mn-lt"/>
              </a:rPr>
              <a:t>exponentem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90161" y="314066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n sudé</a:t>
            </a:r>
            <a:endParaRPr lang="cs-CZ" sz="2000" dirty="0"/>
          </a:p>
        </p:txBody>
      </p:sp>
      <p:sp>
        <p:nvSpPr>
          <p:cNvPr id="9" name="Obdélník 8"/>
          <p:cNvSpPr/>
          <p:nvPr/>
        </p:nvSpPr>
        <p:spPr>
          <a:xfrm>
            <a:off x="7632017" y="3140663"/>
            <a:ext cx="92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n </a:t>
            </a:r>
            <a:r>
              <a:rPr lang="cs-CZ" sz="2000" dirty="0"/>
              <a:t>liché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980765" y="2589806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je </a:t>
            </a:r>
            <a:r>
              <a:rPr lang="cs-CZ" sz="2400" dirty="0" smtClean="0">
                <a:solidFill>
                  <a:srgbClr val="00B0F0"/>
                </a:solidFill>
              </a:rPr>
              <a:t>hyperbola   </a:t>
            </a:r>
            <a:r>
              <a:rPr lang="cs-CZ" sz="2400" dirty="0">
                <a:solidFill>
                  <a:srgbClr val="000099"/>
                </a:solidFill>
              </a:rPr>
              <a:t>V</a:t>
            </a:r>
            <a:r>
              <a:rPr lang="cs-CZ" sz="2400" dirty="0">
                <a:solidFill>
                  <a:srgbClr val="000099"/>
                </a:solidFill>
                <a:sym typeface="Symbol"/>
              </a:rPr>
              <a:t>0;0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83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1" grpId="0"/>
      <p:bldP spid="16" grpId="0"/>
      <p:bldP spid="5" grpId="0"/>
      <p:bldP spid="8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81487" y="1994286"/>
            <a:ext cx="2667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Mocninnou funkci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260226" y="1909067"/>
            <a:ext cx="1656184" cy="54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b="1" i="1" dirty="0"/>
              <a:t>f: y = x </a:t>
            </a:r>
            <a:r>
              <a:rPr lang="cs-CZ" sz="2800" b="1" i="1" baseline="30000" dirty="0" smtClean="0">
                <a:solidFill>
                  <a:srgbClr val="FF0000"/>
                </a:solidFill>
              </a:rPr>
              <a:t>-n</a:t>
            </a:r>
            <a:endParaRPr lang="cs-CZ" sz="2800" kern="0" dirty="0" smtClean="0">
              <a:solidFill>
                <a:srgbClr val="3366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38887" y="1994286"/>
            <a:ext cx="4516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>
                <a:latin typeface="+mn-lt"/>
              </a:rPr>
              <a:t>       se  </a:t>
            </a:r>
            <a:r>
              <a:rPr lang="cs-CZ" sz="2000" dirty="0">
                <a:latin typeface="+mn-lt"/>
              </a:rPr>
              <a:t>záporným </a:t>
            </a:r>
            <a:r>
              <a:rPr lang="cs-CZ" sz="2000" dirty="0" smtClean="0">
                <a:latin typeface="+mn-lt"/>
              </a:rPr>
              <a:t>exponentem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663232" y="2697882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lze zapsat ve tvaru 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3249205" y="3151824"/>
                <a:ext cx="2016224" cy="546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2800" b="1" i="1" dirty="0" smtClean="0"/>
                  <a:t>f: y = </a:t>
                </a:r>
                <a:r>
                  <a:rPr lang="cs-CZ" sz="28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cs-CZ" sz="2800" b="1" i="1" baseline="30000" dirty="0" smtClean="0">
                            <a:solidFill>
                              <a:srgbClr val="FF0000"/>
                            </a:solidFill>
                          </a:rPr>
                          <m:t>n</m:t>
                        </m:r>
                      </m:den>
                    </m:f>
                  </m:oMath>
                </a14:m>
                <a:endParaRPr lang="cs-CZ" sz="2800" kern="0" dirty="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9205" y="3151824"/>
                <a:ext cx="2016224" cy="546884"/>
              </a:xfrm>
              <a:prstGeom prst="rect">
                <a:avLst/>
              </a:prstGeom>
              <a:blipFill rotWithShape="1">
                <a:blip r:embed="rId3"/>
                <a:stretch>
                  <a:fillRect b="-4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558025" y="3861048"/>
                <a:ext cx="5616624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kern="0" dirty="0" smtClean="0"/>
                  <a:t>Např.  y =</a:t>
                </a:r>
                <a:r>
                  <a:rPr lang="cs-CZ" sz="2800" b="1" i="1" dirty="0"/>
                  <a:t>x </a:t>
                </a:r>
                <a:r>
                  <a:rPr lang="cs-CZ" sz="2800" b="1" i="1" baseline="30000" dirty="0" smtClean="0">
                    <a:solidFill>
                      <a:srgbClr val="FF0000"/>
                    </a:solidFill>
                  </a:rPr>
                  <a:t>-3</a:t>
                </a:r>
                <a:r>
                  <a:rPr lang="cs-CZ" sz="2800" kern="0" dirty="0" smtClean="0">
                    <a:solidFill>
                      <a:srgbClr val="3366FF"/>
                    </a:solidFill>
                  </a:rPr>
                  <a:t>       </a:t>
                </a:r>
                <a:r>
                  <a:rPr lang="cs-CZ" sz="2800" kern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cs-CZ" sz="2800" kern="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FontTx/>
                  <a:buNone/>
                </a:pPr>
                <a:endParaRPr lang="cs-CZ" sz="2800" kern="0" dirty="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25" y="3861048"/>
                <a:ext cx="5616624" cy="720080"/>
              </a:xfrm>
              <a:prstGeom prst="rect">
                <a:avLst/>
              </a:prstGeom>
              <a:blipFill rotWithShape="1">
                <a:blip r:embed="rId4"/>
                <a:stretch>
                  <a:fillRect l="-2280" b="-76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87" y="3991127"/>
            <a:ext cx="4004335" cy="238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4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1" grpId="0"/>
      <p:bldP spid="16" grpId="0"/>
      <p:bldP spid="5" grpId="0"/>
      <p:bldP spid="1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Mocninná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pic>
        <p:nvPicPr>
          <p:cNvPr id="6" name="Obrázek 5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18" y="2276872"/>
            <a:ext cx="7657844" cy="400326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79118" y="1891839"/>
            <a:ext cx="5881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Vliv koeficientů a stupně mocniny na graf</a:t>
            </a:r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Vlastnosti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50233" y="342900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H(f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Monotónnost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Souřadnice vrcholu nebo středu</a:t>
            </a:r>
            <a:endParaRPr lang="cs-CZ" sz="2400" dirty="0" smtClean="0"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Souměrnost podle osy nebo středu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Určení, zda je prostá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Omezenost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</a:t>
            </a:r>
            <a:r>
              <a:rPr lang="cs-CZ" sz="2400" dirty="0" smtClean="0"/>
              <a:t>xtrém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569570" y="3020950"/>
            <a:ext cx="1128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D(f) </a:t>
            </a:r>
            <a:endParaRPr lang="cs-CZ" sz="2400" kern="0" dirty="0"/>
          </a:p>
        </p:txBody>
      </p:sp>
      <p:sp>
        <p:nvSpPr>
          <p:cNvPr id="2" name="Obdélník 1"/>
          <p:cNvSpPr/>
          <p:nvPr/>
        </p:nvSpPr>
        <p:spPr>
          <a:xfrm>
            <a:off x="3068980" y="1897921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2800" b="1" i="1" dirty="0"/>
              <a:t>f: y = x </a:t>
            </a:r>
            <a:r>
              <a:rPr lang="cs-CZ" sz="2800" b="1" i="1" baseline="30000" dirty="0">
                <a:solidFill>
                  <a:srgbClr val="FF0000"/>
                </a:solidFill>
              </a:rPr>
              <a:t>n</a:t>
            </a:r>
            <a:r>
              <a:rPr lang="cs-CZ" sz="2800" b="1" i="1" dirty="0">
                <a:solidFill>
                  <a:srgbClr val="FF0000"/>
                </a:solidFill>
              </a:rPr>
              <a:t>  </a:t>
            </a:r>
            <a:r>
              <a:rPr lang="cs-CZ" sz="2800" dirty="0" err="1">
                <a:solidFill>
                  <a:srgbClr val="FF0000"/>
                </a:solidFill>
              </a:rPr>
              <a:t>n</a:t>
            </a:r>
            <a:r>
              <a:rPr lang="cs-CZ" sz="2800" dirty="0" err="1">
                <a:sym typeface="Symbol"/>
              </a:rPr>
              <a:t>Z</a:t>
            </a:r>
            <a:r>
              <a:rPr lang="cs-CZ" sz="1600" dirty="0"/>
              <a:t> </a:t>
            </a:r>
            <a:endParaRPr lang="cs-CZ" sz="1600" dirty="0">
              <a:sym typeface="Symbol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3" y="2421141"/>
            <a:ext cx="8379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Vliv koeficientů a stupně mocniny na graf         mění</a:t>
            </a:r>
            <a:endParaRPr lang="cs-CZ" sz="2400" dirty="0"/>
          </a:p>
        </p:txBody>
      </p:sp>
      <p:sp>
        <p:nvSpPr>
          <p:cNvPr id="8" name="Šipka doprava 7"/>
          <p:cNvSpPr/>
          <p:nvPr/>
        </p:nvSpPr>
        <p:spPr>
          <a:xfrm>
            <a:off x="6459354" y="2567616"/>
            <a:ext cx="28803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7" grpId="0"/>
      <p:bldP spid="2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</a:p>
          <a:p>
            <a:r>
              <a:rPr lang="cs-CZ" sz="1800" i="1" dirty="0">
                <a:hlinkClick r:id="rId3"/>
              </a:rPr>
              <a:t>http://</a:t>
            </a:r>
            <a:r>
              <a:rPr lang="cs-CZ" sz="1800" i="1" dirty="0" smtClean="0">
                <a:hlinkClick r:id="rId3"/>
              </a:rPr>
              <a:t>www.geogebratube.org/student/m39805</a:t>
            </a:r>
            <a:endParaRPr lang="cs-CZ" sz="1800" i="1" dirty="0" smtClean="0"/>
          </a:p>
          <a:p>
            <a:r>
              <a:rPr lang="cs-CZ" sz="1800" dirty="0"/>
              <a:t>STRNAD, Václav. </a:t>
            </a:r>
            <a:r>
              <a:rPr lang="cs-CZ" sz="1800" i="1" dirty="0"/>
              <a:t>Matematika pro střední školy</a:t>
            </a:r>
            <a:r>
              <a:rPr lang="cs-CZ" sz="1800" dirty="0"/>
              <a:t> [online]. [cit. 2013-11-11]. Dostupné z: http://www.funkce.eu/mocninne_koeficienty.php</a:t>
            </a:r>
            <a:endParaRPr lang="cs-CZ" sz="1800" i="1" dirty="0" smtClean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10569</TotalTime>
  <Words>290</Words>
  <Application>Microsoft Office PowerPoint</Application>
  <PresentationFormat>Předvádění na obrazovce (4:3)</PresentationFormat>
  <Paragraphs>72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Funkce 1   </vt:lpstr>
      <vt:lpstr>  Mocninná funkce</vt:lpstr>
      <vt:lpstr>Graf funkce</vt:lpstr>
      <vt:lpstr>Graf funkce</vt:lpstr>
      <vt:lpstr>Graf funkce</vt:lpstr>
      <vt:lpstr>Graf funkce</vt:lpstr>
      <vt:lpstr>Mocninná funkce</vt:lpstr>
      <vt:lpstr>Vlastnosti funkce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720</cp:revision>
  <dcterms:created xsi:type="dcterms:W3CDTF">2010-05-23T14:28:12Z</dcterms:created>
  <dcterms:modified xsi:type="dcterms:W3CDTF">2013-11-19T22:04:14Z</dcterms:modified>
</cp:coreProperties>
</file>