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9" r:id="rId3"/>
    <p:sldId id="278" r:id="rId4"/>
    <p:sldId id="270" r:id="rId5"/>
    <p:sldId id="265" r:id="rId6"/>
    <p:sldId id="276" r:id="rId7"/>
    <p:sldId id="279" r:id="rId8"/>
    <p:sldId id="273" r:id="rId9"/>
    <p:sldId id="280" r:id="rId10"/>
    <p:sldId id="264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66FF"/>
    <a:srgbClr val="FF00FF"/>
    <a:srgbClr val="0C788E"/>
    <a:srgbClr val="422C16"/>
    <a:srgbClr val="025198"/>
    <a:srgbClr val="1C1C1C"/>
    <a:srgbClr val="9900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1575" autoAdjust="0"/>
    <p:restoredTop sz="94652" autoAdjust="0"/>
  </p:normalViewPr>
  <p:slideViewPr>
    <p:cSldViewPr>
      <p:cViewPr>
        <p:scale>
          <a:sx n="72" d="100"/>
          <a:sy n="72" d="100"/>
        </p:scale>
        <p:origin x="-2568" y="-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C7AF0-2046-4333-B50C-BCC56C3C335F}" type="datetimeFigureOut">
              <a:rPr lang="cs-CZ" smtClean="0"/>
              <a:t>19.11.2013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ECAA8-F88E-49F5-A854-092AA515F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631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FA3C7-6478-4408-BE38-333D6315F681}" type="datetimeFigureOut">
              <a:rPr lang="cs-CZ" smtClean="0"/>
              <a:t>19.11.2013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F4610-0617-48A2-88E3-168EF5C2C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611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948D7-217B-42B3-9B3E-CC725A00947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16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C0463-8D9C-450B-A9A2-6CA0597A71D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64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8BFDA-E500-44F2-85FC-B2426E4B1CC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03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32B3D-0D89-4B9C-A18B-4D1DA1F1518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26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6CE3-F1DB-4D75-B7FD-C25BB1B2707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909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49CBA-DBB3-4C32-94E5-A572CD1F54E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5824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92895-68B5-48A6-92A6-018F1FE7C68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08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84CB9-8E75-4F4E-B8CC-E8D87C00B4F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810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8C222-FD71-4F18-B6AC-9E757B9C42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80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BFFE5-D54F-4522-8F30-F6D4599B6F7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47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45651-017E-4E57-A438-00B4FFD2082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0635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8C26F1A-DB4D-4325-814D-D6D3B62D6DE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cebnice.krynicky.cz/Matematik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7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unkce.eu/lomena_koeficienty.php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79388" y="2205038"/>
            <a:ext cx="4392612" cy="544512"/>
          </a:xfrm>
          <a:noFill/>
        </p:spPr>
        <p:txBody>
          <a:bodyPr/>
          <a:lstStyle/>
          <a:p>
            <a:pPr eaLnBrk="1" hangingPunct="1"/>
            <a:r>
              <a:rPr lang="cs-CZ" sz="3600" b="1" dirty="0" smtClean="0">
                <a:solidFill>
                  <a:schemeClr val="bg1"/>
                </a:solidFill>
              </a:rPr>
              <a:t>Funkce 1   </a:t>
            </a:r>
            <a:endParaRPr lang="es-ES" sz="3600" b="1" dirty="0" smtClean="0">
              <a:solidFill>
                <a:schemeClr val="bg1"/>
              </a:solidFill>
            </a:endParaRPr>
          </a:p>
        </p:txBody>
      </p:sp>
      <p:sp>
        <p:nvSpPr>
          <p:cNvPr id="2051" name="Rectangle 115"/>
          <p:cNvSpPr>
            <a:spLocks noGrp="1" noChangeArrowheads="1"/>
          </p:cNvSpPr>
          <p:nvPr>
            <p:ph type="subTitle" idx="1"/>
          </p:nvPr>
        </p:nvSpPr>
        <p:spPr>
          <a:xfrm>
            <a:off x="285750" y="3094038"/>
            <a:ext cx="3992563" cy="479425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Racionální lomená </a:t>
            </a:r>
            <a:r>
              <a:rPr lang="cs-CZ" dirty="0" smtClean="0">
                <a:solidFill>
                  <a:schemeClr val="bg1"/>
                </a:solidFill>
              </a:rPr>
              <a:t>funkce</a:t>
            </a:r>
            <a:endParaRPr lang="es-ES" dirty="0" smtClean="0">
              <a:solidFill>
                <a:schemeClr val="bg1"/>
              </a:solidFill>
            </a:endParaRPr>
          </a:p>
        </p:txBody>
      </p:sp>
      <p:pic>
        <p:nvPicPr>
          <p:cNvPr id="2052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013325"/>
            <a:ext cx="48958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ovéPole 5"/>
          <p:cNvSpPr txBox="1">
            <a:spLocks noChangeArrowheads="1"/>
          </p:cNvSpPr>
          <p:nvPr/>
        </p:nvSpPr>
        <p:spPr bwMode="auto">
          <a:xfrm>
            <a:off x="285750" y="260350"/>
            <a:ext cx="26583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VY_32_INOVACE_FCE1_09</a:t>
            </a:r>
            <a:endParaRPr lang="cs-CZ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Zdroje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916832"/>
            <a:ext cx="7416824" cy="4248472"/>
          </a:xfrm>
        </p:spPr>
        <p:txBody>
          <a:bodyPr/>
          <a:lstStyle/>
          <a:p>
            <a:r>
              <a:rPr lang="cs-CZ" sz="1800" dirty="0" smtClean="0"/>
              <a:t>VOŠICKÝ</a:t>
            </a:r>
            <a:r>
              <a:rPr lang="cs-CZ" sz="1800" dirty="0"/>
              <a:t>, Zdeněk. Matematika v kostce. 1. vyd. Havlíčkův Brod: Fragment, 1996, 124 s. ISBN 80-720-0012-8</a:t>
            </a:r>
            <a:r>
              <a:rPr lang="cs-CZ" sz="1800" dirty="0" smtClean="0"/>
              <a:t>.</a:t>
            </a:r>
          </a:p>
          <a:p>
            <a:r>
              <a:rPr lang="cs-CZ" sz="1800" dirty="0" smtClean="0"/>
              <a:t>HUDCOVÁ</a:t>
            </a:r>
            <a:r>
              <a:rPr lang="cs-CZ" sz="1800" dirty="0"/>
              <a:t>. </a:t>
            </a:r>
            <a:r>
              <a:rPr lang="cs-CZ" sz="1800" i="1" dirty="0"/>
              <a:t>Sbírka úloh z matematiky pro SOŠ, studijní obory SOU a nástavbové studium</a:t>
            </a:r>
            <a:r>
              <a:rPr lang="cs-CZ" sz="1800" dirty="0"/>
              <a:t>. </a:t>
            </a:r>
            <a:r>
              <a:rPr lang="cs-CZ" sz="1800" dirty="0" smtClean="0"/>
              <a:t>PROMETHEUS</a:t>
            </a:r>
            <a:r>
              <a:rPr lang="cs-CZ" sz="1800" dirty="0"/>
              <a:t>, spol. s r.o. ISBN 10348405</a:t>
            </a:r>
            <a:r>
              <a:rPr lang="cs-CZ" sz="1800" dirty="0" smtClean="0"/>
              <a:t>.</a:t>
            </a:r>
          </a:p>
          <a:p>
            <a:r>
              <a:rPr lang="cs-CZ" sz="1800" i="1" dirty="0"/>
              <a:t>ČERMÁK, Pavel. Odmaturuj! z matematiky. Vyd. 2.(</a:t>
            </a:r>
            <a:r>
              <a:rPr lang="cs-CZ" sz="1800" i="1" dirty="0" err="1"/>
              <a:t>opr</a:t>
            </a:r>
            <a:r>
              <a:rPr lang="cs-CZ" sz="1800" i="1" dirty="0"/>
              <a:t>.). Brno: </a:t>
            </a:r>
            <a:r>
              <a:rPr lang="cs-CZ" sz="1800" i="1" dirty="0" err="1"/>
              <a:t>Didaktis</a:t>
            </a:r>
            <a:r>
              <a:rPr lang="cs-CZ" sz="1800" i="1" dirty="0"/>
              <a:t>, 2003, 208 s. ISBN 80-862-8597-9.</a:t>
            </a:r>
          </a:p>
          <a:p>
            <a:r>
              <a:rPr lang="it-IT" sz="1800" i="1" dirty="0">
                <a:hlinkClick r:id="rId2"/>
              </a:rPr>
              <a:t>http://</a:t>
            </a:r>
            <a:r>
              <a:rPr lang="it-IT" sz="1800" i="1" dirty="0" smtClean="0">
                <a:hlinkClick r:id="rId2"/>
              </a:rPr>
              <a:t>www.ucebnice.krynicky.cz/Matematika</a:t>
            </a:r>
            <a:endParaRPr lang="cs-CZ" sz="1800" i="1" dirty="0" smtClean="0"/>
          </a:p>
          <a:p>
            <a:r>
              <a:rPr lang="cs-CZ" sz="1800" dirty="0" smtClean="0"/>
              <a:t>http://www.geogebratube.org/. </a:t>
            </a:r>
            <a:endParaRPr lang="cs-CZ" sz="1800" i="1" dirty="0"/>
          </a:p>
          <a:p>
            <a:pPr marL="0" indent="0">
              <a:buNone/>
            </a:pPr>
            <a:r>
              <a:rPr lang="cs-CZ" sz="1800" dirty="0" smtClean="0"/>
              <a:t> </a:t>
            </a:r>
            <a:endParaRPr lang="cs-CZ" sz="1800" dirty="0"/>
          </a:p>
        </p:txBody>
      </p:sp>
      <p:sp>
        <p:nvSpPr>
          <p:cNvPr id="4" name="TextovéPole 1"/>
          <p:cNvSpPr txBox="1"/>
          <p:nvPr/>
        </p:nvSpPr>
        <p:spPr>
          <a:xfrm>
            <a:off x="5830763" y="6063022"/>
            <a:ext cx="2513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/>
                <a:cs typeface="Times New Roman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</a:lvl2pPr>
            <a:lvl3pPr fontAlgn="base">
              <a:spcBef>
                <a:spcPct val="0"/>
              </a:spcBef>
              <a:spcAft>
                <a:spcPct val="0"/>
              </a:spcAft>
            </a:lvl3pPr>
            <a:lvl4pPr fontAlgn="base">
              <a:spcBef>
                <a:spcPct val="0"/>
              </a:spcBef>
              <a:spcAft>
                <a:spcPct val="0"/>
              </a:spcAft>
            </a:lvl4pPr>
            <a:lvl5pPr fontAlgn="base">
              <a:spcBef>
                <a:spcPct val="0"/>
              </a:spcBef>
              <a:spcAft>
                <a:spcPct val="0"/>
              </a:spcAft>
            </a:lvl5pPr>
          </a:lstStyle>
          <a:p>
            <a:r>
              <a:rPr lang="cs-CZ" dirty="0"/>
              <a:t>© RNDr. Anna </a:t>
            </a:r>
            <a:r>
              <a:rPr lang="cs-CZ" dirty="0" err="1"/>
              <a:t>Káčerová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377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Co je racionální funkce?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649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3568" y="2044880"/>
                <a:ext cx="8100392" cy="340034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cs-CZ" sz="2800" b="1" dirty="0" smtClean="0"/>
                  <a:t>Racionální lomená funkce</a:t>
                </a:r>
                <a:r>
                  <a:rPr lang="cs-CZ" sz="2800" dirty="0" smtClean="0"/>
                  <a:t> </a:t>
                </a:r>
                <a:r>
                  <a:rPr lang="cs-CZ" sz="2400" dirty="0" smtClean="0"/>
                  <a:t>je </a:t>
                </a:r>
                <a:r>
                  <a:rPr lang="cs-CZ" sz="2400" dirty="0"/>
                  <a:t>každá funkce, </a:t>
                </a:r>
                <a:r>
                  <a:rPr lang="cs-CZ" sz="2400" dirty="0" smtClean="0"/>
                  <a:t>kterou lze zapsat předpisem </a:t>
                </a:r>
                <a:endParaRPr lang="cs-CZ" sz="2400" i="1" dirty="0"/>
              </a:p>
              <a:p>
                <a:pPr marL="0" indent="0">
                  <a:buNone/>
                </a:pPr>
                <a:r>
                  <a:rPr lang="cs-CZ" sz="2400" b="1" i="1" dirty="0"/>
                  <a:t>	</a:t>
                </a:r>
                <a:r>
                  <a:rPr lang="cs-CZ" sz="2400" b="1" i="1" dirty="0" smtClean="0"/>
                  <a:t>	</a:t>
                </a:r>
              </a:p>
              <a:p>
                <a:pPr marL="0" indent="0" algn="ctr">
                  <a:buNone/>
                </a:pPr>
                <a:r>
                  <a:rPr lang="cs-CZ" sz="2800" b="1" i="1" dirty="0" smtClean="0"/>
                  <a:t>f</a:t>
                </a:r>
                <a:r>
                  <a:rPr lang="cs-CZ" sz="2800" b="1" i="1" dirty="0"/>
                  <a:t>: y =</a:t>
                </a:r>
                <a:r>
                  <a:rPr lang="cs-CZ" sz="2800" b="1" dirty="0"/>
                  <a:t>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b="1" i="0" smtClean="0">
                            <a:latin typeface="Cambria Math"/>
                          </a:rPr>
                          <m:t>𝐏</m:t>
                        </m:r>
                        <m:r>
                          <a:rPr lang="cs-CZ" sz="2800" b="1" i="0" smtClean="0">
                            <a:latin typeface="Cambria Math"/>
                          </a:rPr>
                          <m:t>(</m:t>
                        </m:r>
                        <m:r>
                          <a:rPr lang="cs-CZ" sz="2800" b="1" i="0" smtClean="0">
                            <a:latin typeface="Cambria Math"/>
                          </a:rPr>
                          <m:t>𝐱</m:t>
                        </m:r>
                        <m:r>
                          <a:rPr lang="cs-CZ" sz="2800" b="1" i="0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cs-CZ" sz="2800" b="1" i="0" smtClean="0">
                            <a:latin typeface="Cambria Math"/>
                          </a:rPr>
                          <m:t>𝐐</m:t>
                        </m:r>
                        <m:r>
                          <a:rPr lang="cs-CZ" sz="2800" b="1" i="0" smtClean="0">
                            <a:latin typeface="Cambria Math"/>
                          </a:rPr>
                          <m:t>(</m:t>
                        </m:r>
                        <m:r>
                          <a:rPr lang="cs-CZ" sz="2800" b="1" i="0" smtClean="0">
                            <a:latin typeface="Cambria Math"/>
                          </a:rPr>
                          <m:t>𝐱</m:t>
                        </m:r>
                        <m:r>
                          <a:rPr lang="cs-CZ" sz="2800" b="1" i="0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cs-CZ" sz="2800" b="1" i="1" dirty="0"/>
                  <a:t> </a:t>
                </a:r>
                <a:r>
                  <a:rPr lang="cs-CZ" sz="2800" b="1" i="1" dirty="0" smtClean="0"/>
                  <a:t> </a:t>
                </a:r>
                <a14:m>
                  <m:oMath xmlns:m="http://schemas.openxmlformats.org/officeDocument/2006/math">
                    <m:r>
                      <a:rPr lang="cs-CZ" sz="2400" b="0" i="1">
                        <a:latin typeface="Cambria Math"/>
                      </a:rPr>
                      <m:t>𝑄</m:t>
                    </m:r>
                    <m:r>
                      <a:rPr lang="cs-CZ" sz="2400" b="0" i="1">
                        <a:latin typeface="Cambria Math"/>
                      </a:rPr>
                      <m:t>(</m:t>
                    </m:r>
                    <m:r>
                      <a:rPr lang="cs-CZ" sz="2400" b="0" i="1">
                        <a:latin typeface="Cambria Math"/>
                      </a:rPr>
                      <m:t>𝑥</m:t>
                    </m:r>
                    <m:r>
                      <a:rPr lang="cs-CZ" sz="2400" b="0" i="1">
                        <a:latin typeface="Cambria Math"/>
                      </a:rPr>
                      <m:t>)</m:t>
                    </m:r>
                  </m:oMath>
                </a14:m>
                <a:r>
                  <a:rPr lang="cs-CZ" sz="2400" dirty="0" smtClean="0">
                    <a:sym typeface="Symbol"/>
                  </a:rPr>
                  <a:t>0 </a:t>
                </a:r>
              </a:p>
              <a:p>
                <a:pPr marL="0" indent="0">
                  <a:buNone/>
                </a:pPr>
                <a:r>
                  <a:rPr lang="cs-CZ" sz="2400" b="1" i="1" dirty="0" smtClean="0"/>
                  <a:t>	</a:t>
                </a:r>
              </a:p>
              <a:p>
                <a:pPr marL="0" indent="0">
                  <a:buNone/>
                </a:pPr>
                <a:r>
                  <a:rPr lang="cs-CZ" sz="2000" b="1" i="1" dirty="0" smtClean="0">
                    <a:solidFill>
                      <a:srgbClr val="FF0000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cs-CZ" sz="2000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sz="2000" b="1" i="1">
                            <a:latin typeface="Cambria Math"/>
                          </a:rPr>
                        </m:ctrlPr>
                      </m:dPr>
                      <m:e>
                        <m:r>
                          <a:rPr lang="cs-CZ" sz="2000" b="1" i="1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cs-CZ" sz="2000" b="1" i="1">
                        <a:latin typeface="Cambria Math"/>
                      </a:rPr>
                      <m:t>,</m:t>
                    </m:r>
                    <m:r>
                      <a:rPr lang="cs-CZ" sz="2400" i="1">
                        <a:latin typeface="Cambria Math"/>
                      </a:rPr>
                      <m:t>𝑄</m:t>
                    </m:r>
                    <m:r>
                      <a:rPr lang="cs-CZ" sz="2400" i="1">
                        <a:latin typeface="Cambria Math"/>
                      </a:rPr>
                      <m:t>(</m:t>
                    </m:r>
                    <m:r>
                      <a:rPr lang="cs-CZ" sz="2400" i="1">
                        <a:latin typeface="Cambria Math"/>
                      </a:rPr>
                      <m:t>𝑥</m:t>
                    </m:r>
                    <m:r>
                      <a:rPr lang="cs-CZ" sz="2400" i="1">
                        <a:latin typeface="Cambria Math"/>
                      </a:rPr>
                      <m:t>) </m:t>
                    </m:r>
                  </m:oMath>
                </a14:m>
                <a:r>
                  <a:rPr lang="cs-CZ" sz="2000" dirty="0" smtClean="0"/>
                  <a:t>jsou mnohočleny</a:t>
                </a:r>
              </a:p>
            </p:txBody>
          </p:sp>
        </mc:Choice>
        <mc:Fallback xmlns="">
          <p:sp>
            <p:nvSpPr>
              <p:cNvPr id="1064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3568" y="2044880"/>
                <a:ext cx="8100392" cy="3400344"/>
              </a:xfrm>
              <a:blipFill rotWithShape="1">
                <a:blip r:embed="rId3"/>
                <a:stretch>
                  <a:fillRect l="-1505" t="-179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bdélník 6"/>
          <p:cNvSpPr/>
          <p:nvPr/>
        </p:nvSpPr>
        <p:spPr>
          <a:xfrm>
            <a:off x="828327" y="3645024"/>
            <a:ext cx="691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sz="2000" dirty="0" smtClean="0"/>
              <a:t>  </a:t>
            </a:r>
            <a:endParaRPr lang="cs-CZ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237723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Co je lineární lomená funkce?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649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3568" y="2044880"/>
                <a:ext cx="8100392" cy="340034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cs-CZ" sz="2800" b="1" dirty="0" smtClean="0"/>
                  <a:t>Lineární lomená funkce</a:t>
                </a:r>
                <a:r>
                  <a:rPr lang="cs-CZ" sz="2800" dirty="0" smtClean="0"/>
                  <a:t> </a:t>
                </a:r>
                <a:r>
                  <a:rPr lang="cs-CZ" sz="2400" dirty="0" smtClean="0"/>
                  <a:t>je </a:t>
                </a:r>
                <a:r>
                  <a:rPr lang="cs-CZ" sz="2400" dirty="0"/>
                  <a:t>každá funkce, </a:t>
                </a:r>
                <a:r>
                  <a:rPr lang="cs-CZ" sz="2400" dirty="0" smtClean="0"/>
                  <a:t>kterou lze zapsat předpisem </a:t>
                </a:r>
                <a:endParaRPr lang="cs-CZ" sz="2400" i="1" dirty="0"/>
              </a:p>
              <a:p>
                <a:pPr marL="0" indent="0">
                  <a:buNone/>
                </a:pPr>
                <a:r>
                  <a:rPr lang="cs-CZ" sz="2400" b="1" i="1" dirty="0"/>
                  <a:t>	</a:t>
                </a:r>
                <a:r>
                  <a:rPr lang="cs-CZ" sz="2400" b="1" i="1" dirty="0" smtClean="0"/>
                  <a:t>	</a:t>
                </a:r>
              </a:p>
              <a:p>
                <a:pPr marL="0" indent="0" algn="ctr">
                  <a:buNone/>
                </a:pPr>
                <a:r>
                  <a:rPr lang="cs-CZ" sz="2800" b="1" i="1" dirty="0" smtClean="0"/>
                  <a:t>f</a:t>
                </a:r>
                <a:r>
                  <a:rPr lang="cs-CZ" sz="2800" b="1" i="1" dirty="0"/>
                  <a:t>: y =</a:t>
                </a:r>
                <a:r>
                  <a:rPr lang="cs-CZ" sz="2800" b="1" dirty="0"/>
                  <a:t>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b="1" i="0" smtClean="0">
                            <a:latin typeface="Cambria Math"/>
                          </a:rPr>
                          <m:t>𝐚𝐱</m:t>
                        </m:r>
                        <m:r>
                          <a:rPr lang="cs-CZ" sz="2800" b="1" i="0" smtClean="0">
                            <a:latin typeface="Cambria Math"/>
                          </a:rPr>
                          <m:t>+</m:t>
                        </m:r>
                        <m:r>
                          <a:rPr lang="cs-CZ" sz="2800" b="1" i="0" smtClean="0">
                            <a:latin typeface="Cambria Math"/>
                          </a:rPr>
                          <m:t>𝐛</m:t>
                        </m:r>
                      </m:num>
                      <m:den>
                        <m:r>
                          <a:rPr lang="cs-CZ" sz="2800" b="1" i="0" smtClean="0">
                            <a:latin typeface="Cambria Math"/>
                          </a:rPr>
                          <m:t>𝐜𝐱</m:t>
                        </m:r>
                        <m:r>
                          <a:rPr lang="cs-CZ" sz="2800" b="1" i="0" smtClean="0">
                            <a:latin typeface="Cambria Math"/>
                          </a:rPr>
                          <m:t>+</m:t>
                        </m:r>
                        <m:r>
                          <a:rPr lang="cs-CZ" sz="2800" b="1" i="0" smtClean="0">
                            <a:latin typeface="Cambria Math"/>
                          </a:rPr>
                          <m:t>𝐝</m:t>
                        </m:r>
                      </m:den>
                    </m:f>
                  </m:oMath>
                </a14:m>
                <a:r>
                  <a:rPr lang="cs-CZ" sz="2800" b="1" i="1" dirty="0"/>
                  <a:t> </a:t>
                </a:r>
                <a:r>
                  <a:rPr lang="cs-CZ" sz="2800" b="1" i="1" dirty="0" smtClean="0"/>
                  <a:t> </a:t>
                </a:r>
                <a14:m>
                  <m:oMath xmlns:m="http://schemas.openxmlformats.org/officeDocument/2006/math">
                    <m:r>
                      <a:rPr lang="cs-CZ" sz="2400" b="1" i="0" smtClean="0">
                        <a:latin typeface="Cambria Math"/>
                      </a:rPr>
                      <m:t>𝐜</m:t>
                    </m:r>
                  </m:oMath>
                </a14:m>
                <a:r>
                  <a:rPr lang="cs-CZ" sz="2400" dirty="0" smtClean="0">
                    <a:sym typeface="Symbol"/>
                  </a:rPr>
                  <a:t>0 ad </a:t>
                </a:r>
                <a:r>
                  <a:rPr lang="cs-CZ" sz="2400" dirty="0" err="1" smtClean="0">
                    <a:sym typeface="Symbol"/>
                  </a:rPr>
                  <a:t>bc</a:t>
                </a:r>
                <a:r>
                  <a:rPr lang="cs-CZ" sz="2400" dirty="0">
                    <a:sym typeface="Symbol"/>
                  </a:rPr>
                  <a:t>, </a:t>
                </a:r>
                <a:r>
                  <a:rPr lang="cs-CZ" sz="2400" dirty="0" smtClean="0">
                    <a:sym typeface="Symbol"/>
                  </a:rPr>
                  <a:t>a, b, c, </a:t>
                </a:r>
                <a:r>
                  <a:rPr lang="cs-CZ" sz="2400" dirty="0" err="1" smtClean="0">
                    <a:sym typeface="Symbol"/>
                  </a:rPr>
                  <a:t>dR</a:t>
                </a:r>
                <a:endParaRPr lang="cs-CZ" sz="2400" dirty="0" smtClean="0">
                  <a:sym typeface="Symbol"/>
                </a:endParaRPr>
              </a:p>
              <a:p>
                <a:pPr marL="0" indent="0">
                  <a:buNone/>
                </a:pPr>
                <a:r>
                  <a:rPr lang="cs-CZ" sz="2400" b="1" i="1" dirty="0" smtClean="0"/>
                  <a:t>	</a:t>
                </a:r>
              </a:p>
              <a:p>
                <a:pPr marL="0" indent="0">
                  <a:buNone/>
                </a:pPr>
                <a:r>
                  <a:rPr lang="cs-CZ" sz="2000" b="1" i="1" dirty="0" smtClean="0">
                    <a:solidFill>
                      <a:srgbClr val="FF0000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cs-CZ" sz="2000" b="0" i="0" smtClean="0">
                        <a:latin typeface="Cambria Math"/>
                      </a:rPr>
                      <m:t>− </m:t>
                    </m:r>
                  </m:oMath>
                </a14:m>
                <a:r>
                  <a:rPr lang="cs-CZ" sz="2000" dirty="0" smtClean="0"/>
                  <a:t>je </a:t>
                </a:r>
                <a:r>
                  <a:rPr lang="cs-CZ" sz="2000" dirty="0"/>
                  <a:t>případem racionální funkce </a:t>
                </a:r>
                <a:endParaRPr lang="cs-CZ" sz="2000" dirty="0" smtClean="0"/>
              </a:p>
            </p:txBody>
          </p:sp>
        </mc:Choice>
        <mc:Fallback xmlns="">
          <p:sp>
            <p:nvSpPr>
              <p:cNvPr id="1064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3568" y="2044880"/>
                <a:ext cx="8100392" cy="3400344"/>
              </a:xfrm>
              <a:blipFill rotWithShape="1">
                <a:blip r:embed="rId3"/>
                <a:stretch>
                  <a:fillRect l="-1505" t="-179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bdélník 6"/>
          <p:cNvSpPr/>
          <p:nvPr/>
        </p:nvSpPr>
        <p:spPr>
          <a:xfrm>
            <a:off x="828327" y="3645024"/>
            <a:ext cx="691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sz="2000" dirty="0" smtClean="0"/>
              <a:t>  </a:t>
            </a:r>
            <a:endParaRPr lang="cs-CZ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1887188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252" y="2935447"/>
            <a:ext cx="3965424" cy="3364852"/>
          </a:xfrm>
          <a:prstGeom prst="rect">
            <a:avLst/>
          </a:prstGeom>
        </p:spPr>
      </p:pic>
      <p:sp>
        <p:nvSpPr>
          <p:cNvPr id="21" name="Obdélník 20"/>
          <p:cNvSpPr/>
          <p:nvPr/>
        </p:nvSpPr>
        <p:spPr>
          <a:xfrm>
            <a:off x="871749" y="1994285"/>
            <a:ext cx="77326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 Grafem funkce                         je </a:t>
            </a:r>
            <a:r>
              <a:rPr lang="cs-CZ" sz="2400" dirty="0" smtClean="0">
                <a:solidFill>
                  <a:srgbClr val="00B0F0"/>
                </a:solidFill>
              </a:rPr>
              <a:t>rovnoosá</a:t>
            </a:r>
            <a:r>
              <a:rPr lang="cs-CZ" sz="2400" dirty="0" smtClean="0"/>
              <a:t> </a:t>
            </a:r>
            <a:r>
              <a:rPr lang="cs-CZ" sz="2400" dirty="0" smtClean="0">
                <a:solidFill>
                  <a:srgbClr val="00B0F0"/>
                </a:solidFill>
              </a:rPr>
              <a:t>hyperbola</a:t>
            </a:r>
            <a:endParaRPr lang="cs-CZ" sz="2400" dirty="0">
              <a:solidFill>
                <a:srgbClr val="000099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904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Graf funkce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3"/>
              <p:cNvSpPr txBox="1">
                <a:spLocks noChangeArrowheads="1"/>
              </p:cNvSpPr>
              <p:nvPr/>
            </p:nvSpPr>
            <p:spPr bwMode="auto">
              <a:xfrm>
                <a:off x="3419872" y="1909066"/>
                <a:ext cx="1656184" cy="5468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9pPr>
              </a:lstStyle>
              <a:p>
                <a:pPr marL="0" indent="0" algn="ctr">
                  <a:buFontTx/>
                  <a:buNone/>
                </a:pPr>
                <a:r>
                  <a:rPr lang="cs-CZ" sz="2800" kern="0" dirty="0" smtClean="0"/>
                  <a:t>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b="1">
                            <a:latin typeface="Cambria Math"/>
                          </a:rPr>
                          <m:t>𝐚𝐱</m:t>
                        </m:r>
                        <m:r>
                          <a:rPr lang="cs-CZ" sz="2800" b="1">
                            <a:latin typeface="Cambria Math"/>
                          </a:rPr>
                          <m:t>+</m:t>
                        </m:r>
                        <m:r>
                          <a:rPr lang="cs-CZ" sz="2800" b="1">
                            <a:latin typeface="Cambria Math"/>
                          </a:rPr>
                          <m:t>𝐛</m:t>
                        </m:r>
                      </m:num>
                      <m:den>
                        <m:r>
                          <a:rPr lang="cs-CZ" sz="2800" b="1">
                            <a:latin typeface="Cambria Math"/>
                          </a:rPr>
                          <m:t>𝐜𝐱</m:t>
                        </m:r>
                        <m:r>
                          <a:rPr lang="cs-CZ" sz="2800" b="1">
                            <a:latin typeface="Cambria Math"/>
                          </a:rPr>
                          <m:t>+</m:t>
                        </m:r>
                        <m:r>
                          <a:rPr lang="cs-CZ" sz="2800" b="1">
                            <a:latin typeface="Cambria Math"/>
                          </a:rPr>
                          <m:t>𝐝</m:t>
                        </m:r>
                      </m:den>
                    </m:f>
                    <m:r>
                      <a:rPr lang="cs-CZ" sz="2800" b="1" i="1">
                        <a:latin typeface="Cambria Math"/>
                      </a:rPr>
                      <m:t> </m:t>
                    </m:r>
                  </m:oMath>
                </a14:m>
                <a:endParaRPr lang="cs-CZ" sz="2800" kern="0" dirty="0" smtClean="0">
                  <a:solidFill>
                    <a:srgbClr val="3366FF"/>
                  </a:solidFill>
                </a:endParaRPr>
              </a:p>
              <a:p>
                <a:pPr marL="0" indent="0" algn="ctr">
                  <a:buFontTx/>
                  <a:buNone/>
                </a:pPr>
                <a:endParaRPr lang="cs-CZ" sz="2800" kern="0" dirty="0" smtClean="0">
                  <a:solidFill>
                    <a:srgbClr val="3366FF"/>
                  </a:solidFill>
                </a:endParaRPr>
              </a:p>
            </p:txBody>
          </p:sp>
        </mc:Choice>
        <mc:Fallback xmlns="">
          <p:sp>
            <p:nvSpPr>
              <p:cNvPr id="16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19872" y="1909066"/>
                <a:ext cx="1656184" cy="546884"/>
              </a:xfrm>
              <a:prstGeom prst="rect">
                <a:avLst/>
              </a:prstGeom>
              <a:blipFill rotWithShape="1">
                <a:blip r:embed="rId4"/>
                <a:stretch>
                  <a:fillRect l="-1838" b="-4222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bdélník 4"/>
          <p:cNvSpPr/>
          <p:nvPr/>
        </p:nvSpPr>
        <p:spPr>
          <a:xfrm>
            <a:off x="1043608" y="2769422"/>
            <a:ext cx="19094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>
                <a:sym typeface="Symbol"/>
              </a:rPr>
              <a:t>Střed </a:t>
            </a:r>
            <a:r>
              <a:rPr lang="cs-CZ" sz="2000" dirty="0" smtClean="0">
                <a:solidFill>
                  <a:srgbClr val="000099"/>
                </a:solidFill>
                <a:sym typeface="Symbol"/>
              </a:rPr>
              <a:t>S</a:t>
            </a:r>
            <a:r>
              <a:rPr lang="cs-CZ" sz="2000" dirty="0">
                <a:solidFill>
                  <a:srgbClr val="000099"/>
                </a:solidFill>
                <a:sym typeface="Symbol"/>
              </a:rPr>
              <a:t> x</a:t>
            </a:r>
            <a:r>
              <a:rPr lang="cs-CZ" sz="2000" baseline="-25000" dirty="0">
                <a:solidFill>
                  <a:srgbClr val="000099"/>
                </a:solidFill>
                <a:sym typeface="Symbol"/>
              </a:rPr>
              <a:t>0</a:t>
            </a:r>
            <a:r>
              <a:rPr lang="cs-CZ" sz="2000" dirty="0">
                <a:solidFill>
                  <a:srgbClr val="000099"/>
                </a:solidFill>
                <a:sym typeface="Symbol"/>
              </a:rPr>
              <a:t>; </a:t>
            </a:r>
            <a:r>
              <a:rPr lang="cs-CZ" sz="2000" dirty="0" smtClean="0">
                <a:solidFill>
                  <a:srgbClr val="000099"/>
                </a:solidFill>
                <a:sym typeface="Symbol"/>
              </a:rPr>
              <a:t>y</a:t>
            </a:r>
            <a:r>
              <a:rPr lang="cs-CZ" sz="2000" baseline="-25000" dirty="0" smtClean="0">
                <a:solidFill>
                  <a:srgbClr val="000099"/>
                </a:solidFill>
                <a:sym typeface="Symbol"/>
              </a:rPr>
              <a:t>0</a:t>
            </a:r>
            <a:r>
              <a:rPr lang="cs-CZ" sz="2000" dirty="0" smtClean="0">
                <a:solidFill>
                  <a:srgbClr val="000099"/>
                </a:solidFill>
                <a:sym typeface="Symbol"/>
              </a:rPr>
              <a:t></a:t>
            </a:r>
            <a:endParaRPr lang="cs-CZ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délník 11"/>
              <p:cNvSpPr/>
              <p:nvPr/>
            </p:nvSpPr>
            <p:spPr>
              <a:xfrm>
                <a:off x="5292080" y="2804881"/>
                <a:ext cx="3312368" cy="5042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2000" b="1" dirty="0" smtClean="0"/>
                  <a:t>Asymptoty </a:t>
                </a:r>
                <a:r>
                  <a:rPr lang="cs-CZ" sz="2000" dirty="0" smtClean="0">
                    <a:solidFill>
                      <a:schemeClr val="tx1"/>
                    </a:solidFill>
                  </a:rPr>
                  <a:t>x =  </a:t>
                </a:r>
                <a14:m>
                  <m:oMath xmlns:m="http://schemas.openxmlformats.org/officeDocument/2006/math">
                    <m:r>
                      <a:rPr lang="cs-CZ" sz="2000" b="0" i="0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cs-CZ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𝑐</m:t>
                        </m:r>
                      </m:num>
                      <m:den>
                        <m:r>
                          <a:rPr lang="cs-CZ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𝑑</m:t>
                        </m:r>
                      </m:den>
                    </m:f>
                  </m:oMath>
                </a14:m>
                <a:r>
                  <a:rPr lang="cs-CZ" sz="2000" dirty="0" smtClean="0">
                    <a:solidFill>
                      <a:schemeClr val="tx1"/>
                    </a:solidFill>
                  </a:rPr>
                  <a:t> , </a:t>
                </a:r>
                <a:r>
                  <a:rPr lang="cs-CZ" sz="2000" dirty="0">
                    <a:solidFill>
                      <a:schemeClr val="tx1"/>
                    </a:solidFill>
                  </a:rPr>
                  <a:t>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cs-CZ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𝑐</m:t>
                        </m:r>
                      </m:den>
                    </m:f>
                  </m:oMath>
                </a14:m>
                <a:endParaRPr lang="cs-CZ" sz="20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Obdélní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2804881"/>
                <a:ext cx="3312368" cy="504241"/>
              </a:xfrm>
              <a:prstGeom prst="rect">
                <a:avLst/>
              </a:prstGeom>
              <a:blipFill rotWithShape="1">
                <a:blip r:embed="rId5"/>
                <a:stretch>
                  <a:fillRect l="-1842" b="-722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579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074" grpId="0"/>
      <p:bldP spid="16" grpId="0"/>
      <p:bldP spid="5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Příklad 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ástupný symbol pro obsah 2"/>
              <p:cNvSpPr txBox="1">
                <a:spLocks/>
              </p:cNvSpPr>
              <p:nvPr/>
            </p:nvSpPr>
            <p:spPr bwMode="auto">
              <a:xfrm>
                <a:off x="467544" y="1844824"/>
                <a:ext cx="8229600" cy="7920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cs-CZ" sz="2400" kern="0" dirty="0" smtClean="0"/>
                  <a:t>Je dána funkce </a:t>
                </a:r>
                <a:r>
                  <a:rPr lang="cs-CZ" sz="2400" kern="0" dirty="0" smtClean="0">
                    <a:solidFill>
                      <a:srgbClr val="000099"/>
                    </a:solidFill>
                  </a:rPr>
                  <a:t>f : 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 kern="0" smtClean="0">
                            <a:solidFill>
                              <a:srgbClr val="000099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0" kern="0" smtClean="0">
                            <a:solidFill>
                              <a:srgbClr val="000099"/>
                            </a:solidFill>
                            <a:latin typeface="Cambria Math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cs-CZ" sz="2400" b="0" i="0" kern="0" smtClean="0">
                            <a:solidFill>
                              <a:srgbClr val="000099"/>
                            </a:solidFill>
                            <a:latin typeface="Cambria Math"/>
                          </a:rPr>
                          <m:t>x</m:t>
                        </m:r>
                        <m:r>
                          <a:rPr lang="cs-CZ" sz="2400" b="0" i="0" kern="0" smtClean="0">
                            <a:solidFill>
                              <a:srgbClr val="000099"/>
                            </a:solidFill>
                            <a:latin typeface="Cambria Math"/>
                          </a:rPr>
                          <m:t>−5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400" b="0" i="0" kern="0" smtClean="0">
                            <a:solidFill>
                              <a:srgbClr val="000099"/>
                            </a:solidFill>
                            <a:latin typeface="Cambria Math"/>
                          </a:rPr>
                          <m:t>x</m:t>
                        </m:r>
                        <m:r>
                          <a:rPr lang="cs-CZ" sz="2400" b="0" i="0" kern="0" smtClean="0">
                            <a:solidFill>
                              <a:srgbClr val="000099"/>
                            </a:solidFill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r>
                  <a:rPr lang="cs-CZ" sz="2400" kern="0" dirty="0" smtClean="0"/>
                  <a:t>.   Sestrojte graf funkce.</a:t>
                </a:r>
              </a:p>
            </p:txBody>
          </p:sp>
        </mc:Choice>
        <mc:Fallback xmlns="">
          <p:sp>
            <p:nvSpPr>
              <p:cNvPr id="6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7544" y="1844824"/>
                <a:ext cx="8229600" cy="792088"/>
              </a:xfrm>
              <a:prstGeom prst="rect">
                <a:avLst/>
              </a:prstGeom>
              <a:blipFill rotWithShape="1">
                <a:blip r:embed="rId2"/>
                <a:stretch>
                  <a:fillRect l="-118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bdélník 2"/>
          <p:cNvSpPr/>
          <p:nvPr/>
        </p:nvSpPr>
        <p:spPr>
          <a:xfrm>
            <a:off x="1730800" y="4935612"/>
            <a:ext cx="18960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Asymptoty </a:t>
            </a:r>
          </a:p>
          <a:p>
            <a:r>
              <a:rPr lang="cs-CZ" dirty="0"/>
              <a:t>	</a:t>
            </a:r>
            <a:r>
              <a:rPr lang="cs-CZ" dirty="0" smtClean="0"/>
              <a:t>x = 1 </a:t>
            </a:r>
          </a:p>
          <a:p>
            <a:r>
              <a:rPr lang="cs-CZ" dirty="0"/>
              <a:t>	</a:t>
            </a:r>
            <a:r>
              <a:rPr lang="cs-CZ" dirty="0" smtClean="0"/>
              <a:t>y = 2 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/>
              <p:cNvSpPr/>
              <p:nvPr/>
            </p:nvSpPr>
            <p:spPr>
              <a:xfrm>
                <a:off x="582371" y="3356992"/>
                <a:ext cx="2808312" cy="16033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2000" dirty="0" smtClean="0"/>
                  <a:t>f: y </a:t>
                </a:r>
                <a:r>
                  <a:rPr lang="cs-CZ" sz="20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b="0" i="1" smtClean="0">
                            <a:latin typeface="Cambria Math"/>
                          </a:rPr>
                          <m:t>2</m:t>
                        </m:r>
                        <m:r>
                          <a:rPr lang="cs-CZ" sz="2000" b="0" i="1" smtClean="0">
                            <a:latin typeface="Cambria Math"/>
                          </a:rPr>
                          <m:t>𝑥</m:t>
                        </m:r>
                        <m:r>
                          <a:rPr lang="cs-CZ" sz="2000" b="0" i="1" smtClean="0">
                            <a:solidFill>
                              <a:srgbClr val="000099"/>
                            </a:solidFill>
                            <a:latin typeface="Cambria Math"/>
                          </a:rPr>
                          <m:t>−5</m:t>
                        </m:r>
                      </m:num>
                      <m:den>
                        <m:r>
                          <a:rPr lang="cs-CZ" sz="2000" b="0" i="1" smtClean="0">
                            <a:solidFill>
                              <a:srgbClr val="000099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cs-CZ" sz="2000" b="0" i="1" smtClean="0">
                            <a:solidFill>
                              <a:srgbClr val="000099"/>
                            </a:solidFill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r>
                  <a:rPr lang="cs-CZ" sz="20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b="0" i="1" smtClean="0">
                            <a:latin typeface="Cambria Math"/>
                          </a:rPr>
                          <m:t>2</m:t>
                        </m:r>
                        <m:d>
                          <m:dPr>
                            <m:ctrlPr>
                              <a:rPr lang="cs-CZ" sz="2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sz="20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cs-CZ" sz="2000" b="0" i="1" smtClean="0">
                                <a:latin typeface="Cambria Math"/>
                              </a:rPr>
                              <m:t>−1</m:t>
                            </m:r>
                          </m:e>
                        </m:d>
                        <m:r>
                          <a:rPr lang="cs-CZ" sz="2000" b="0" i="1" smtClean="0">
                            <a:latin typeface="Cambria Math"/>
                          </a:rPr>
                          <m:t>−3</m:t>
                        </m:r>
                      </m:num>
                      <m:den>
                        <m:r>
                          <a:rPr lang="cs-CZ" sz="2000" b="0" i="1" smtClean="0">
                            <a:latin typeface="Cambria Math"/>
                          </a:rPr>
                          <m:t>𝑥</m:t>
                        </m:r>
                        <m:r>
                          <a:rPr lang="cs-CZ" sz="2000" b="0" i="1" smtClean="0"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endParaRPr lang="cs-CZ" sz="2000" dirty="0"/>
              </a:p>
              <a:p>
                <a:endParaRPr lang="cs-CZ" sz="2000" dirty="0" smtClean="0"/>
              </a:p>
              <a:p>
                <a:r>
                  <a:rPr lang="cs-CZ" sz="2000" dirty="0" smtClean="0"/>
                  <a:t>f: y </a:t>
                </a:r>
                <a:r>
                  <a:rPr lang="cs-CZ" sz="2000" dirty="0"/>
                  <a:t>= </a:t>
                </a:r>
                <a14:m>
                  <m:oMath xmlns:m="http://schemas.openxmlformats.org/officeDocument/2006/math">
                    <m:r>
                      <a:rPr lang="cs-CZ" sz="2000" b="0" i="0" smtClean="0">
                        <a:solidFill>
                          <a:srgbClr val="CC6600"/>
                        </a:solidFill>
                        <a:latin typeface="Cambria Math"/>
                      </a:rPr>
                      <m:t>2</m:t>
                    </m:r>
                    <m:r>
                      <a:rPr lang="cs-CZ" sz="20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cs-CZ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cs-CZ" sz="2000" b="0" i="1" smtClean="0">
                            <a:latin typeface="Cambria Math"/>
                          </a:rPr>
                          <m:t>𝑥</m:t>
                        </m:r>
                        <m:r>
                          <a:rPr lang="cs-CZ" sz="2000" b="0" i="1" smtClean="0"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endParaRPr lang="cs-CZ" sz="2000" dirty="0"/>
              </a:p>
              <a:p>
                <a:endParaRPr lang="cs-CZ" sz="2000" dirty="0"/>
              </a:p>
            </p:txBody>
          </p:sp>
        </mc:Choice>
        <mc:Fallback xmlns=""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371" y="3356992"/>
                <a:ext cx="2808312" cy="1603388"/>
              </a:xfrm>
              <a:prstGeom prst="rect">
                <a:avLst/>
              </a:prstGeom>
              <a:blipFill rotWithShape="1">
                <a:blip r:embed="rId3"/>
                <a:stretch>
                  <a:fillRect l="-239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bdélník 7"/>
          <p:cNvSpPr/>
          <p:nvPr/>
        </p:nvSpPr>
        <p:spPr>
          <a:xfrm>
            <a:off x="2963265" y="4167130"/>
            <a:ext cx="941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solidFill>
                  <a:srgbClr val="000099"/>
                </a:solidFill>
                <a:sym typeface="Symbol"/>
              </a:rPr>
              <a:t>S</a:t>
            </a:r>
            <a:r>
              <a:rPr lang="cs-CZ" dirty="0">
                <a:solidFill>
                  <a:srgbClr val="000099"/>
                </a:solidFill>
                <a:sym typeface="Symbol"/>
              </a:rPr>
              <a:t> </a:t>
            </a:r>
            <a:r>
              <a:rPr lang="cs-CZ" dirty="0" smtClean="0">
                <a:solidFill>
                  <a:srgbClr val="000099"/>
                </a:solidFill>
                <a:sym typeface="Symbol"/>
              </a:rPr>
              <a:t>1; 2</a:t>
            </a:r>
            <a:endParaRPr lang="cs-CZ" dirty="0"/>
          </a:p>
        </p:txBody>
      </p:sp>
      <p:sp>
        <p:nvSpPr>
          <p:cNvPr id="11" name="Oblouk 10"/>
          <p:cNvSpPr/>
          <p:nvPr/>
        </p:nvSpPr>
        <p:spPr>
          <a:xfrm>
            <a:off x="1267956" y="4025647"/>
            <a:ext cx="2640060" cy="933518"/>
          </a:xfrm>
          <a:prstGeom prst="arc">
            <a:avLst>
              <a:gd name="adj1" fmla="val 11488279"/>
              <a:gd name="adj2" fmla="val 2059567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louk 11"/>
          <p:cNvSpPr/>
          <p:nvPr/>
        </p:nvSpPr>
        <p:spPr>
          <a:xfrm rot="21406323" flipV="1">
            <a:off x="1998469" y="4316111"/>
            <a:ext cx="1410041" cy="463881"/>
          </a:xfrm>
          <a:prstGeom prst="arc">
            <a:avLst>
              <a:gd name="adj1" fmla="val 11068530"/>
              <a:gd name="adj2" fmla="val 0"/>
            </a:avLst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bdélník 12"/>
              <p:cNvSpPr/>
              <p:nvPr/>
            </p:nvSpPr>
            <p:spPr>
              <a:xfrm>
                <a:off x="4803981" y="3375884"/>
                <a:ext cx="3049233" cy="8347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sz="2000" dirty="0" smtClean="0"/>
                  <a:t>Průsečík s osou x      y=0</a:t>
                </a:r>
              </a:p>
              <a:p>
                <a:r>
                  <a:rPr lang="cs-CZ" sz="2000" dirty="0" smtClean="0"/>
                  <a:t>  P</a:t>
                </a:r>
                <a:r>
                  <a:rPr lang="cs-CZ" sz="2000" baseline="-25000" dirty="0" smtClean="0"/>
                  <a:t>1</a:t>
                </a:r>
                <a:r>
                  <a:rPr lang="cs-CZ" sz="2000" dirty="0" smtClean="0"/>
                  <a:t> </a:t>
                </a:r>
                <a:r>
                  <a:rPr lang="cs-CZ" sz="2000" dirty="0"/>
                  <a:t>= [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cs-CZ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sz="2000" dirty="0"/>
                  <a:t>;</a:t>
                </a:r>
                <a:r>
                  <a:rPr lang="cs-CZ" sz="2000" dirty="0" smtClean="0"/>
                  <a:t>0</a:t>
                </a:r>
                <a:r>
                  <a:rPr lang="cs-CZ" sz="2000" dirty="0"/>
                  <a:t>].</a:t>
                </a:r>
              </a:p>
            </p:txBody>
          </p:sp>
        </mc:Choice>
        <mc:Fallback xmlns="">
          <p:sp>
            <p:nvSpPr>
              <p:cNvPr id="13" name="Obdélník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3981" y="3375884"/>
                <a:ext cx="3049233" cy="834716"/>
              </a:xfrm>
              <a:prstGeom prst="rect">
                <a:avLst/>
              </a:prstGeom>
              <a:blipFill rotWithShape="1">
                <a:blip r:embed="rId4"/>
                <a:stretch>
                  <a:fillRect l="-2000" t="-2920" r="-1600" b="-438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bdélník 13"/>
          <p:cNvSpPr/>
          <p:nvPr/>
        </p:nvSpPr>
        <p:spPr>
          <a:xfrm>
            <a:off x="4810877" y="4802723"/>
            <a:ext cx="311976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/>
              <a:t>Průsečík s osou y  </a:t>
            </a:r>
            <a:r>
              <a:rPr lang="cs-CZ" sz="2000" dirty="0" smtClean="0"/>
              <a:t>    x=0</a:t>
            </a:r>
          </a:p>
          <a:p>
            <a:r>
              <a:rPr lang="cs-CZ" sz="2000" dirty="0" smtClean="0"/>
              <a:t>  P</a:t>
            </a:r>
            <a:r>
              <a:rPr lang="cs-CZ" sz="2000" baseline="-25000" dirty="0" smtClean="0"/>
              <a:t>2</a:t>
            </a:r>
            <a:r>
              <a:rPr lang="cs-CZ" sz="2000" dirty="0" smtClean="0"/>
              <a:t> </a:t>
            </a:r>
            <a:r>
              <a:rPr lang="cs-CZ" sz="2000" dirty="0"/>
              <a:t>= [</a:t>
            </a:r>
            <a:r>
              <a:rPr lang="cs-CZ" sz="2000" dirty="0" smtClean="0"/>
              <a:t>0;5].</a:t>
            </a:r>
            <a:endParaRPr lang="cs-CZ" sz="2000" dirty="0"/>
          </a:p>
        </p:txBody>
      </p:sp>
      <p:sp>
        <p:nvSpPr>
          <p:cNvPr id="15" name="Obdélník 14"/>
          <p:cNvSpPr/>
          <p:nvPr/>
        </p:nvSpPr>
        <p:spPr>
          <a:xfrm>
            <a:off x="3159793" y="2959813"/>
            <a:ext cx="1489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D(f) = R -</a:t>
            </a:r>
            <a:r>
              <a:rPr lang="cs-CZ" dirty="0" smtClean="0">
                <a:solidFill>
                  <a:srgbClr val="C00000"/>
                </a:solidFill>
                <a:sym typeface="Symbol"/>
              </a:rPr>
              <a:t>1</a:t>
            </a:r>
            <a:endParaRPr lang="cs-CZ" dirty="0"/>
          </a:p>
        </p:txBody>
      </p:sp>
      <p:sp>
        <p:nvSpPr>
          <p:cNvPr id="17" name="Šipka doprava 16"/>
          <p:cNvSpPr/>
          <p:nvPr/>
        </p:nvSpPr>
        <p:spPr>
          <a:xfrm>
            <a:off x="6985938" y="3519010"/>
            <a:ext cx="268370" cy="1080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Šipka doprava 17"/>
          <p:cNvSpPr/>
          <p:nvPr/>
        </p:nvSpPr>
        <p:spPr>
          <a:xfrm>
            <a:off x="6985938" y="4960380"/>
            <a:ext cx="268370" cy="1080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582371" y="2867480"/>
            <a:ext cx="13612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cs-CZ" altLang="cs-CZ" sz="2400" b="1" dirty="0" smtClean="0"/>
              <a:t>Řešení:</a:t>
            </a:r>
            <a:r>
              <a:rPr lang="cs-CZ" altLang="cs-CZ" dirty="0" smtClean="0"/>
              <a:t> 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1875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  <p:bldP spid="11" grpId="0" animBg="1"/>
      <p:bldP spid="12" grpId="0" animBg="1"/>
      <p:bldP spid="15" grpId="0"/>
      <p:bldP spid="17" grpId="0" animBg="1"/>
      <p:bldP spid="18" grpId="0" animBg="1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904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Příklad - řešení</a:t>
            </a:r>
          </a:p>
        </p:txBody>
      </p:sp>
      <p:sp>
        <p:nvSpPr>
          <p:cNvPr id="4" name="Obdélník 3"/>
          <p:cNvSpPr/>
          <p:nvPr/>
        </p:nvSpPr>
        <p:spPr>
          <a:xfrm>
            <a:off x="848364" y="3429000"/>
            <a:ext cx="2408032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kern="0" dirty="0" smtClean="0"/>
              <a:t>Funkce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kern="0" dirty="0" smtClean="0"/>
              <a:t>je rostoucí v D(f)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kern="0" dirty="0"/>
              <a:t>j</a:t>
            </a:r>
            <a:r>
              <a:rPr lang="cs-CZ" sz="2000" kern="0" dirty="0" smtClean="0"/>
              <a:t>e prostá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kern="0" dirty="0"/>
              <a:t>j</a:t>
            </a:r>
            <a:r>
              <a:rPr lang="cs-CZ" sz="2000" kern="0" dirty="0" smtClean="0"/>
              <a:t>e omezená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kern="0" dirty="0"/>
              <a:t>n</a:t>
            </a:r>
            <a:r>
              <a:rPr lang="cs-CZ" sz="2000" kern="0" dirty="0" smtClean="0"/>
              <a:t>emá extrém</a:t>
            </a:r>
            <a:endParaRPr lang="cs-CZ" sz="2000" kern="0" dirty="0"/>
          </a:p>
        </p:txBody>
      </p:sp>
      <p:sp>
        <p:nvSpPr>
          <p:cNvPr id="10" name="Obdélník 9"/>
          <p:cNvSpPr/>
          <p:nvPr/>
        </p:nvSpPr>
        <p:spPr>
          <a:xfrm>
            <a:off x="7060874" y="3228945"/>
            <a:ext cx="2551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FontTx/>
              <a:buNone/>
            </a:pPr>
            <a:r>
              <a:rPr lang="cs-CZ" sz="2000" kern="0" dirty="0" smtClean="0"/>
              <a:t> </a:t>
            </a:r>
            <a:endParaRPr lang="cs-CZ" sz="2000" kern="0" dirty="0"/>
          </a:p>
        </p:txBody>
      </p:sp>
      <p:pic>
        <p:nvPicPr>
          <p:cNvPr id="9" name="Obrázek 8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2385225"/>
            <a:ext cx="4896544" cy="3810936"/>
          </a:xfrm>
          <a:prstGeom prst="rect">
            <a:avLst/>
          </a:prstGeom>
        </p:spPr>
      </p:pic>
      <p:sp>
        <p:nvSpPr>
          <p:cNvPr id="14" name="Obdélník 13"/>
          <p:cNvSpPr/>
          <p:nvPr/>
        </p:nvSpPr>
        <p:spPr>
          <a:xfrm>
            <a:off x="580733" y="2154393"/>
            <a:ext cx="23358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cs-CZ" altLang="cs-CZ" sz="2400" dirty="0" smtClean="0"/>
              <a:t>Sestrojíme graf</a:t>
            </a:r>
            <a:r>
              <a:rPr lang="cs-CZ" altLang="cs-CZ" dirty="0" smtClean="0"/>
              <a:t> 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74875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délník 20"/>
          <p:cNvSpPr/>
          <p:nvPr/>
        </p:nvSpPr>
        <p:spPr>
          <a:xfrm>
            <a:off x="625256" y="1942030"/>
            <a:ext cx="78615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Speciálním případem lineární lomené funkce je </a:t>
            </a:r>
            <a:r>
              <a:rPr lang="cs-CZ" sz="2400" dirty="0"/>
              <a:t>funkce </a:t>
            </a:r>
            <a:r>
              <a:rPr lang="cs-CZ" sz="2400" b="1" dirty="0" smtClean="0">
                <a:solidFill>
                  <a:srgbClr val="000099"/>
                </a:solidFill>
              </a:rPr>
              <a:t>nepřímá úměrnost</a:t>
            </a:r>
            <a:endParaRPr lang="cs-CZ" sz="2400" dirty="0">
              <a:solidFill>
                <a:srgbClr val="000099"/>
              </a:solidFill>
            </a:endParaRPr>
          </a:p>
        </p:txBody>
      </p:sp>
      <p:pic>
        <p:nvPicPr>
          <p:cNvPr id="9" name="Obrázek 8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806" y="3871290"/>
            <a:ext cx="3030343" cy="2480039"/>
          </a:xfrm>
          <a:prstGeom prst="rect">
            <a:avLst/>
          </a:prstGeom>
        </p:spPr>
      </p:pic>
      <p:pic>
        <p:nvPicPr>
          <p:cNvPr id="13" name="Obrázek 12" descr="Výřez obrazovky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018" y="3792882"/>
            <a:ext cx="2922420" cy="2509303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904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Nepřímá úměrnost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3"/>
              <p:cNvSpPr txBox="1">
                <a:spLocks noChangeArrowheads="1"/>
              </p:cNvSpPr>
              <p:nvPr/>
            </p:nvSpPr>
            <p:spPr bwMode="auto">
              <a:xfrm>
                <a:off x="4355976" y="2369421"/>
                <a:ext cx="1656184" cy="6768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cs-CZ" sz="2400" kern="0" dirty="0" smtClean="0">
                    <a:solidFill>
                      <a:srgbClr val="000099"/>
                    </a:solidFill>
                  </a:rPr>
                  <a:t>f: 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b="1" i="1" smtClean="0">
                            <a:solidFill>
                              <a:srgbClr val="000099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1" i="0" smtClean="0">
                            <a:solidFill>
                              <a:srgbClr val="000099"/>
                            </a:solidFill>
                            <a:latin typeface="Cambria Math"/>
                          </a:rPr>
                          <m:t>𝐤</m:t>
                        </m:r>
                      </m:num>
                      <m:den>
                        <m:r>
                          <a:rPr lang="cs-CZ" sz="2400" b="1" i="0" smtClean="0">
                            <a:solidFill>
                              <a:srgbClr val="000099"/>
                            </a:solidFill>
                            <a:latin typeface="Cambria Math"/>
                          </a:rPr>
                          <m:t>𝐱</m:t>
                        </m:r>
                      </m:den>
                    </m:f>
                  </m:oMath>
                </a14:m>
                <a:r>
                  <a:rPr lang="cs-CZ" sz="2400" kern="0" dirty="0" smtClean="0">
                    <a:solidFill>
                      <a:srgbClr val="000099"/>
                    </a:solidFill>
                  </a:rPr>
                  <a:t> </a:t>
                </a:r>
              </a:p>
              <a:p>
                <a:pPr marL="0" indent="0">
                  <a:buFontTx/>
                  <a:buNone/>
                </a:pPr>
                <a:endParaRPr lang="cs-CZ" sz="2800" kern="0" dirty="0" smtClean="0">
                  <a:solidFill>
                    <a:srgbClr val="3366FF"/>
                  </a:solidFill>
                </a:endParaRPr>
              </a:p>
            </p:txBody>
          </p:sp>
        </mc:Choice>
        <mc:Fallback xmlns="">
          <p:sp>
            <p:nvSpPr>
              <p:cNvPr id="16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55976" y="2369421"/>
                <a:ext cx="1656184" cy="676879"/>
              </a:xfrm>
              <a:prstGeom prst="rect">
                <a:avLst/>
              </a:prstGeom>
              <a:blipFill rotWithShape="1">
                <a:blip r:embed="rId5"/>
                <a:stretch>
                  <a:fillRect l="-5904" b="-90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délník 3"/>
          <p:cNvSpPr/>
          <p:nvPr/>
        </p:nvSpPr>
        <p:spPr>
          <a:xfrm>
            <a:off x="467544" y="3438939"/>
            <a:ext cx="11657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kern="0" dirty="0" smtClean="0"/>
              <a:t>Pro k</a:t>
            </a:r>
            <a:r>
              <a:rPr lang="cs-CZ" sz="2000" b="1" dirty="0">
                <a:sym typeface="Symbol"/>
              </a:rPr>
              <a:t> </a:t>
            </a:r>
            <a:r>
              <a:rPr lang="cs-CZ" sz="2000" dirty="0"/>
              <a:t>0</a:t>
            </a:r>
          </a:p>
          <a:p>
            <a:r>
              <a:rPr lang="cs-CZ" sz="2000" kern="0" dirty="0" smtClean="0"/>
              <a:t> rostoucí</a:t>
            </a:r>
            <a:endParaRPr lang="cs-CZ" sz="2000" kern="0" dirty="0"/>
          </a:p>
        </p:txBody>
      </p:sp>
      <p:sp>
        <p:nvSpPr>
          <p:cNvPr id="7" name="Obdélník 6"/>
          <p:cNvSpPr/>
          <p:nvPr/>
        </p:nvSpPr>
        <p:spPr>
          <a:xfrm>
            <a:off x="1665973" y="3014772"/>
            <a:ext cx="58981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/>
              <a:t>Grafem je rovnoosá hyperbola se středem </a:t>
            </a:r>
            <a:r>
              <a:rPr lang="cs-CZ" sz="2000" dirty="0">
                <a:solidFill>
                  <a:srgbClr val="000099"/>
                </a:solidFill>
              </a:rPr>
              <a:t>S</a:t>
            </a:r>
            <a:r>
              <a:rPr lang="cs-CZ" sz="2000" dirty="0">
                <a:solidFill>
                  <a:srgbClr val="000099"/>
                </a:solidFill>
                <a:sym typeface="Symbol"/>
              </a:rPr>
              <a:t>0;0</a:t>
            </a:r>
            <a:r>
              <a:rPr lang="cs-CZ" sz="2000" dirty="0" smtClean="0">
                <a:solidFill>
                  <a:srgbClr val="000099"/>
                </a:solidFill>
                <a:sym typeface="Symbol"/>
              </a:rPr>
              <a:t></a:t>
            </a:r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10" name="Obdélník 9"/>
          <p:cNvSpPr/>
          <p:nvPr/>
        </p:nvSpPr>
        <p:spPr>
          <a:xfrm>
            <a:off x="7060874" y="3228945"/>
            <a:ext cx="2551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FontTx/>
              <a:buNone/>
            </a:pPr>
            <a:r>
              <a:rPr lang="cs-CZ" sz="2000" kern="0" dirty="0" smtClean="0"/>
              <a:t> </a:t>
            </a:r>
            <a:endParaRPr lang="cs-CZ" sz="2000" kern="0" dirty="0"/>
          </a:p>
        </p:txBody>
      </p:sp>
      <p:sp>
        <p:nvSpPr>
          <p:cNvPr id="8" name="Obdélník 7"/>
          <p:cNvSpPr/>
          <p:nvPr/>
        </p:nvSpPr>
        <p:spPr>
          <a:xfrm>
            <a:off x="7596336" y="3600510"/>
            <a:ext cx="11112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kern="0" dirty="0"/>
              <a:t>Pro </a:t>
            </a:r>
            <a:r>
              <a:rPr lang="cs-CZ" sz="2000" kern="0" dirty="0" smtClean="0"/>
              <a:t>k</a:t>
            </a:r>
            <a:r>
              <a:rPr lang="cs-CZ" sz="2000" kern="0" dirty="0" smtClean="0">
                <a:sym typeface="Symbol"/>
              </a:rPr>
              <a:t></a:t>
            </a:r>
            <a:r>
              <a:rPr lang="cs-CZ" sz="2000" dirty="0" smtClean="0"/>
              <a:t>0</a:t>
            </a:r>
            <a:endParaRPr lang="cs-CZ" sz="2000" dirty="0"/>
          </a:p>
          <a:p>
            <a:r>
              <a:rPr lang="cs-CZ" sz="2000" kern="0" dirty="0" smtClean="0"/>
              <a:t>klesající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90414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074" grpId="0"/>
      <p:bldP spid="1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12601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Vlastnosti funkce</a:t>
            </a:r>
          </a:p>
        </p:txBody>
      </p:sp>
      <p:sp>
        <p:nvSpPr>
          <p:cNvPr id="3" name="Obdélník 2"/>
          <p:cNvSpPr/>
          <p:nvPr/>
        </p:nvSpPr>
        <p:spPr>
          <a:xfrm>
            <a:off x="1547664" y="3284984"/>
            <a:ext cx="69847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Má střed S</a:t>
            </a:r>
            <a:r>
              <a:rPr lang="cs-CZ" sz="2400" dirty="0" smtClean="0">
                <a:sym typeface="Symbol"/>
              </a:rPr>
              <a:t></a:t>
            </a:r>
            <a:r>
              <a:rPr lang="cs-CZ" sz="2400" dirty="0">
                <a:sym typeface="Symbol"/>
              </a:rPr>
              <a:t>0;0</a:t>
            </a:r>
            <a:r>
              <a:rPr lang="cs-CZ" sz="2400" dirty="0" smtClean="0">
                <a:sym typeface="Symbol"/>
              </a:rPr>
              <a:t>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Graf je souměrný podle počátku – lichá funkce</a:t>
            </a:r>
            <a:endParaRPr lang="cs-CZ" sz="2400" kern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kern="0" dirty="0"/>
              <a:t>N</a:t>
            </a:r>
            <a:r>
              <a:rPr lang="cs-CZ" sz="2400" kern="0" dirty="0" smtClean="0"/>
              <a:t>ení omezená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H(f)= (-</a:t>
            </a:r>
            <a:r>
              <a:rPr lang="cs-CZ" sz="2400" b="1" dirty="0" smtClean="0">
                <a:sym typeface="Symbol"/>
              </a:rPr>
              <a:t>;</a:t>
            </a:r>
            <a:r>
              <a:rPr lang="cs-CZ" sz="2400" dirty="0" smtClean="0">
                <a:sym typeface="Symbol"/>
              </a:rPr>
              <a:t>0</a:t>
            </a:r>
            <a:r>
              <a:rPr lang="cs-CZ" sz="2400" dirty="0" smtClean="0"/>
              <a:t> )</a:t>
            </a:r>
            <a:r>
              <a:rPr lang="cs-CZ" sz="2400" dirty="0" smtClean="0">
                <a:sym typeface="Symbol"/>
              </a:rPr>
              <a:t></a:t>
            </a:r>
            <a:r>
              <a:rPr lang="cs-CZ" sz="2400" dirty="0" smtClean="0"/>
              <a:t> </a:t>
            </a:r>
            <a:r>
              <a:rPr lang="cs-CZ" sz="2400" dirty="0"/>
              <a:t>(0;</a:t>
            </a:r>
            <a:r>
              <a:rPr lang="cs-CZ" sz="2400" dirty="0">
                <a:solidFill>
                  <a:srgbClr val="025198"/>
                </a:solidFill>
                <a:sym typeface="Symbol"/>
              </a:rPr>
              <a:t> </a:t>
            </a:r>
            <a:r>
              <a:rPr lang="cs-CZ" sz="2400" b="1" dirty="0">
                <a:sym typeface="Symbol"/>
              </a:rPr>
              <a:t></a:t>
            </a:r>
            <a:r>
              <a:rPr lang="cs-CZ" sz="2400" dirty="0"/>
              <a:t> </a:t>
            </a:r>
            <a:r>
              <a:rPr lang="cs-CZ" sz="2400" dirty="0" smtClean="0"/>
              <a:t>)</a:t>
            </a: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Je spojitá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1547664" y="2823319"/>
            <a:ext cx="21852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kern="0" dirty="0" smtClean="0"/>
              <a:t>D(f) =R</a:t>
            </a:r>
            <a:r>
              <a:rPr lang="cs-CZ" sz="2400" dirty="0" smtClean="0">
                <a:solidFill>
                  <a:srgbClr val="C00000"/>
                </a:solidFill>
              </a:rPr>
              <a:t> </a:t>
            </a:r>
            <a:r>
              <a:rPr lang="cs-CZ" sz="2400" dirty="0"/>
              <a:t>-</a:t>
            </a:r>
            <a:r>
              <a:rPr lang="cs-CZ" sz="2400" dirty="0" smtClean="0">
                <a:sym typeface="Symbol"/>
              </a:rPr>
              <a:t>0</a:t>
            </a:r>
            <a:endParaRPr lang="cs-CZ" sz="2400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3"/>
              <p:cNvSpPr txBox="1">
                <a:spLocks noChangeArrowheads="1"/>
              </p:cNvSpPr>
              <p:nvPr/>
            </p:nvSpPr>
            <p:spPr bwMode="auto">
              <a:xfrm>
                <a:off x="2915816" y="1986240"/>
                <a:ext cx="3168352" cy="7024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9pPr>
              </a:lstStyle>
              <a:p>
                <a:pPr marL="0" indent="0" algn="ctr">
                  <a:buFontTx/>
                  <a:buNone/>
                </a:pPr>
                <a:r>
                  <a:rPr lang="cs-CZ" sz="2800" b="1" kern="0" dirty="0" smtClean="0"/>
                  <a:t>f: 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b="1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𝐤</m:t>
                        </m:r>
                      </m:num>
                      <m:den>
                        <m:r>
                          <a:rPr lang="cs-CZ" sz="2800" b="1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𝐱</m:t>
                        </m:r>
                      </m:den>
                    </m:f>
                    <m:r>
                      <a:rPr lang="cs-CZ" sz="2800" b="1" i="0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cs-CZ" sz="2800" b="1" kern="0" dirty="0" smtClean="0">
                    <a:solidFill>
                      <a:schemeClr val="tx1"/>
                    </a:solidFill>
                  </a:rPr>
                  <a:t>  </a:t>
                </a:r>
                <a:r>
                  <a:rPr lang="cs-CZ" sz="2400" kern="0" dirty="0" err="1" smtClean="0">
                    <a:solidFill>
                      <a:schemeClr val="tx1"/>
                    </a:solidFill>
                  </a:rPr>
                  <a:t>k</a:t>
                </a:r>
                <a:r>
                  <a:rPr lang="cs-CZ" sz="2400" kern="0" dirty="0" err="1" smtClean="0">
                    <a:solidFill>
                      <a:schemeClr val="tx1"/>
                    </a:solidFill>
                    <a:sym typeface="Symbol"/>
                  </a:rPr>
                  <a:t>R</a:t>
                </a:r>
                <a:r>
                  <a:rPr lang="cs-CZ" sz="2400" kern="0" dirty="0" smtClean="0">
                    <a:solidFill>
                      <a:schemeClr val="tx1"/>
                    </a:solidFill>
                    <a:sym typeface="Symbol"/>
                  </a:rPr>
                  <a:t>-</a:t>
                </a:r>
                <a:r>
                  <a:rPr lang="cs-CZ" sz="2800" dirty="0">
                    <a:sym typeface="Symbol"/>
                  </a:rPr>
                  <a:t> 0</a:t>
                </a:r>
                <a:r>
                  <a:rPr lang="cs-CZ" sz="2800" kern="0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pPr marL="0" indent="0" algn="ctr">
                  <a:buFontTx/>
                  <a:buNone/>
                </a:pPr>
                <a:endParaRPr lang="cs-CZ" sz="2800" kern="0" dirty="0" smtClean="0">
                  <a:solidFill>
                    <a:srgbClr val="3366FF"/>
                  </a:solidFill>
                </a:endParaRPr>
              </a:p>
            </p:txBody>
          </p:sp>
        </mc:Choice>
        <mc:Fallback xmlns="">
          <p:sp>
            <p:nvSpPr>
              <p:cNvPr id="6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15816" y="1986240"/>
                <a:ext cx="3168352" cy="702410"/>
              </a:xfrm>
              <a:prstGeom prst="rect">
                <a:avLst/>
              </a:prstGeom>
              <a:blipFill rotWithShape="1">
                <a:blip r:embed="rId3"/>
                <a:stretch>
                  <a:fillRect b="-1130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7509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904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Racionální funkce</a:t>
            </a:r>
          </a:p>
        </p:txBody>
      </p:sp>
      <p:sp>
        <p:nvSpPr>
          <p:cNvPr id="10" name="Obdélník 9"/>
          <p:cNvSpPr/>
          <p:nvPr/>
        </p:nvSpPr>
        <p:spPr>
          <a:xfrm>
            <a:off x="7060874" y="3228945"/>
            <a:ext cx="2551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FontTx/>
              <a:buNone/>
            </a:pPr>
            <a:r>
              <a:rPr lang="cs-CZ" sz="2000" kern="0" dirty="0" smtClean="0"/>
              <a:t> </a:t>
            </a:r>
            <a:endParaRPr lang="cs-CZ" sz="2000" kern="0" dirty="0"/>
          </a:p>
        </p:txBody>
      </p:sp>
      <p:sp>
        <p:nvSpPr>
          <p:cNvPr id="2" name="Obdélník 1"/>
          <p:cNvSpPr/>
          <p:nvPr/>
        </p:nvSpPr>
        <p:spPr>
          <a:xfrm>
            <a:off x="1179118" y="1891839"/>
            <a:ext cx="58817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Vliv koeficientů </a:t>
            </a:r>
            <a:r>
              <a:rPr lang="cs-CZ" sz="2400" dirty="0" smtClean="0">
                <a:solidFill>
                  <a:srgbClr val="FF0000"/>
                </a:solidFill>
              </a:rPr>
              <a:t>na </a:t>
            </a:r>
            <a:r>
              <a:rPr lang="cs-CZ" sz="2400" dirty="0">
                <a:solidFill>
                  <a:srgbClr val="FF0000"/>
                </a:solidFill>
              </a:rPr>
              <a:t>graf</a:t>
            </a:r>
          </a:p>
        </p:txBody>
      </p:sp>
      <p:pic>
        <p:nvPicPr>
          <p:cNvPr id="4" name="Obrázek 3" descr="Výřez obrazovky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353504"/>
            <a:ext cx="6192255" cy="3836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606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2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10486</TotalTime>
  <Words>390</Words>
  <Application>Microsoft Office PowerPoint</Application>
  <PresentationFormat>Předvádění na obrazovce (4:3)</PresentationFormat>
  <Paragraphs>80</Paragraphs>
  <Slides>10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Diseño predeterminado</vt:lpstr>
      <vt:lpstr>Funkce 1   </vt:lpstr>
      <vt:lpstr>Co je racionální funkce?</vt:lpstr>
      <vt:lpstr>Co je lineární lomená funkce?</vt:lpstr>
      <vt:lpstr>Graf funkce</vt:lpstr>
      <vt:lpstr>Příklad </vt:lpstr>
      <vt:lpstr>Příklad - řešení</vt:lpstr>
      <vt:lpstr>Nepřímá úměrnost</vt:lpstr>
      <vt:lpstr>Vlastnosti funkce</vt:lpstr>
      <vt:lpstr>Racionální funkce</vt:lpstr>
      <vt:lpstr>Zdroje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kacerova</cp:lastModifiedBy>
  <cp:revision>723</cp:revision>
  <dcterms:created xsi:type="dcterms:W3CDTF">2010-05-23T14:28:12Z</dcterms:created>
  <dcterms:modified xsi:type="dcterms:W3CDTF">2013-11-19T22:04:38Z</dcterms:modified>
</cp:coreProperties>
</file>