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9" r:id="rId3"/>
    <p:sldId id="270" r:id="rId4"/>
    <p:sldId id="278" r:id="rId5"/>
    <p:sldId id="276" r:id="rId6"/>
    <p:sldId id="273" r:id="rId7"/>
    <p:sldId id="265" r:id="rId8"/>
    <p:sldId id="279" r:id="rId9"/>
    <p:sldId id="280" r:id="rId10"/>
    <p:sldId id="277" r:id="rId11"/>
    <p:sldId id="281" r:id="rId12"/>
    <p:sldId id="264" r:id="rId1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25198"/>
    <a:srgbClr val="CC6600"/>
    <a:srgbClr val="3366FF"/>
    <a:srgbClr val="FF00FF"/>
    <a:srgbClr val="0C788E"/>
    <a:srgbClr val="422C16"/>
    <a:srgbClr val="1C1C1C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1575" autoAdjust="0"/>
    <p:restoredTop sz="94676" autoAdjust="0"/>
  </p:normalViewPr>
  <p:slideViewPr>
    <p:cSldViewPr>
      <p:cViewPr>
        <p:scale>
          <a:sx n="72" d="100"/>
          <a:sy n="72" d="100"/>
        </p:scale>
        <p:origin x="-2568" y="-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C7AF0-2046-4333-B50C-BCC56C3C335F}" type="datetimeFigureOut">
              <a:rPr lang="cs-CZ" smtClean="0"/>
              <a:t>19.11.2013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ECAA8-F88E-49F5-A854-092AA515F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631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FA3C7-6478-4408-BE38-333D6315F681}" type="datetimeFigureOut">
              <a:rPr lang="cs-CZ" smtClean="0"/>
              <a:t>19.11.2013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F4610-0617-48A2-88E3-168EF5C2C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611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948D7-217B-42B3-9B3E-CC725A00947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16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C0463-8D9C-450B-A9A2-6CA0597A71D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64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8BFDA-E500-44F2-85FC-B2426E4B1CC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03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32B3D-0D89-4B9C-A18B-4D1DA1F1518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26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6CE3-F1DB-4D75-B7FD-C25BB1B2707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909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49CBA-DBB3-4C32-94E5-A572CD1F54E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5824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92895-68B5-48A6-92A6-018F1FE7C68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08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84CB9-8E75-4F4E-B8CC-E8D87C00B4F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810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8C222-FD71-4F18-B6AC-9E757B9C42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80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BFFE5-D54F-4522-8F30-F6D4599B6F7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47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45651-017E-4E57-A438-00B4FFD2082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0635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8C26F1A-DB4D-4325-814D-D6D3B62D6DE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gebratube.org/student/m19175" TargetMode="External"/><Relationship Id="rId2" Type="http://schemas.openxmlformats.org/officeDocument/2006/relationships/hyperlink" Target="http://www.ucebnice.krynicky.cz/Matematik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eogebratube.org/student/m1917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hyperlink" Target="http://www.geogebratube.org/student/m19173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hyperlink" Target="http://www.geogebratube.org/student/m1917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hyperlink" Target="http://www.geogebratube.org/student/m1917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79388" y="2205038"/>
            <a:ext cx="4392612" cy="544512"/>
          </a:xfrm>
          <a:noFill/>
        </p:spPr>
        <p:txBody>
          <a:bodyPr/>
          <a:lstStyle/>
          <a:p>
            <a:pPr eaLnBrk="1" hangingPunct="1"/>
            <a:r>
              <a:rPr lang="cs-CZ" sz="3600" b="1" dirty="0" smtClean="0">
                <a:solidFill>
                  <a:schemeClr val="bg1"/>
                </a:solidFill>
              </a:rPr>
              <a:t>Funkce 1   </a:t>
            </a:r>
            <a:endParaRPr lang="es-ES" sz="3600" b="1" dirty="0" smtClean="0">
              <a:solidFill>
                <a:schemeClr val="bg1"/>
              </a:solidFill>
            </a:endParaRPr>
          </a:p>
        </p:txBody>
      </p:sp>
      <p:sp>
        <p:nvSpPr>
          <p:cNvPr id="2051" name="Rectangle 115"/>
          <p:cNvSpPr>
            <a:spLocks noGrp="1" noChangeArrowheads="1"/>
          </p:cNvSpPr>
          <p:nvPr>
            <p:ph type="subTitle" idx="1"/>
          </p:nvPr>
        </p:nvSpPr>
        <p:spPr>
          <a:xfrm>
            <a:off x="285750" y="3094038"/>
            <a:ext cx="3992563" cy="479425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Kvadratická </a:t>
            </a:r>
            <a:r>
              <a:rPr lang="cs-CZ" dirty="0" smtClean="0">
                <a:solidFill>
                  <a:schemeClr val="bg1"/>
                </a:solidFill>
              </a:rPr>
              <a:t>funkce</a:t>
            </a:r>
            <a:endParaRPr lang="es-ES" dirty="0" smtClean="0">
              <a:solidFill>
                <a:schemeClr val="bg1"/>
              </a:solidFill>
            </a:endParaRPr>
          </a:p>
        </p:txBody>
      </p:sp>
      <p:pic>
        <p:nvPicPr>
          <p:cNvPr id="2052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013325"/>
            <a:ext cx="48958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ovéPole 5"/>
          <p:cNvSpPr txBox="1">
            <a:spLocks noChangeArrowheads="1"/>
          </p:cNvSpPr>
          <p:nvPr/>
        </p:nvSpPr>
        <p:spPr bwMode="auto">
          <a:xfrm>
            <a:off x="285750" y="260350"/>
            <a:ext cx="26583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VY_32_INOVACE_FCE1_08</a:t>
            </a:r>
            <a:endParaRPr lang="cs-CZ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Příklad </a:t>
            </a:r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467544" y="1844824"/>
            <a:ext cx="8229600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cs-CZ" sz="2400" dirty="0" smtClean="0"/>
              <a:t>Sestrojte graf kvadratické </a:t>
            </a:r>
            <a:r>
              <a:rPr lang="cs-CZ" sz="2400" dirty="0"/>
              <a:t>funkce f: y =  2x</a:t>
            </a:r>
            <a:r>
              <a:rPr lang="cs-CZ" sz="2400" baseline="30000" dirty="0"/>
              <a:t>2</a:t>
            </a:r>
            <a:r>
              <a:rPr lang="cs-CZ" sz="2400" dirty="0"/>
              <a:t> - 3x + </a:t>
            </a:r>
            <a:r>
              <a:rPr lang="cs-CZ" sz="2400" dirty="0" smtClean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délník 10"/>
              <p:cNvSpPr/>
              <p:nvPr/>
            </p:nvSpPr>
            <p:spPr>
              <a:xfrm>
                <a:off x="1403648" y="3767554"/>
                <a:ext cx="1997968" cy="18801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2000" dirty="0" smtClean="0"/>
                  <a:t>x</a:t>
                </a:r>
                <a:r>
                  <a:rPr lang="cs-CZ" sz="2000" baseline="-25000" dirty="0" smtClean="0"/>
                  <a:t>0</a:t>
                </a:r>
                <a:r>
                  <a:rPr lang="cs-CZ" sz="2000" dirty="0" smtClean="0"/>
                  <a:t> </a:t>
                </a:r>
                <a:r>
                  <a:rPr lang="cs-CZ" sz="2000" dirty="0"/>
                  <a:t>= </a:t>
                </a:r>
                <a14:m>
                  <m:oMath xmlns:m="http://schemas.openxmlformats.org/officeDocument/2006/math">
                    <m:r>
                      <a:rPr lang="cs-CZ" sz="20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cs-CZ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b="0" i="1" smtClean="0">
                            <a:solidFill>
                              <a:srgbClr val="000099"/>
                            </a:solidFill>
                            <a:latin typeface="Cambria Math"/>
                          </a:rPr>
                          <m:t>−3</m:t>
                        </m:r>
                      </m:num>
                      <m:den>
                        <m:r>
                          <a:rPr lang="cs-CZ" sz="2000" b="0" i="1" smtClean="0">
                            <a:solidFill>
                              <a:srgbClr val="000099"/>
                            </a:solidFill>
                            <a:latin typeface="Cambria Math"/>
                          </a:rPr>
                          <m:t>2.</m:t>
                        </m:r>
                        <m:r>
                          <a:rPr lang="cs-CZ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sz="20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cs-CZ" sz="20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cs-CZ" sz="2000" dirty="0"/>
              </a:p>
              <a:p>
                <a:r>
                  <a:rPr lang="cs-CZ" sz="2000" dirty="0"/>
                  <a:t>y</a:t>
                </a:r>
                <a:r>
                  <a:rPr lang="cs-CZ" sz="2000" baseline="-25000" dirty="0"/>
                  <a:t>0</a:t>
                </a:r>
                <a:r>
                  <a:rPr lang="cs-CZ" sz="2000" dirty="0"/>
                  <a:t> = </a:t>
                </a:r>
                <a14:m>
                  <m:oMath xmlns:m="http://schemas.openxmlformats.org/officeDocument/2006/math">
                    <m:r>
                      <a:rPr lang="cs-CZ" sz="2000" b="0" i="0" smtClean="0">
                        <a:solidFill>
                          <a:srgbClr val="CC6600"/>
                        </a:solidFill>
                        <a:latin typeface="Cambria Math"/>
                      </a:rPr>
                      <m:t>1</m:t>
                    </m:r>
                    <m:r>
                      <a:rPr lang="cs-CZ" sz="20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cs-CZ" sz="20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sz="2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sz="2000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cs-CZ" sz="2000" b="0" i="1" smtClean="0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−3)</m:t>
                            </m:r>
                          </m:e>
                          <m:sup>
                            <m:r>
                              <a:rPr lang="cs-CZ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cs-CZ" sz="2000" i="1">
                            <a:latin typeface="Cambria Math"/>
                          </a:rPr>
                          <m:t>4</m:t>
                        </m:r>
                        <m:r>
                          <a:rPr lang="cs-CZ" sz="2000" b="0" i="1" smtClean="0">
                            <a:latin typeface="Cambria Math"/>
                          </a:rPr>
                          <m:t>.</m:t>
                        </m:r>
                        <m:r>
                          <a:rPr lang="cs-CZ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cs-CZ" sz="2000" dirty="0"/>
              </a:p>
              <a:p>
                <a:r>
                  <a:rPr lang="cs-CZ" sz="2000" dirty="0"/>
                  <a:t>y</a:t>
                </a:r>
                <a:r>
                  <a:rPr lang="cs-CZ" sz="2000" baseline="-25000" dirty="0"/>
                  <a:t>0</a:t>
                </a:r>
                <a:r>
                  <a:rPr lang="cs-CZ" sz="2000" dirty="0"/>
                  <a:t> = </a:t>
                </a:r>
                <a14:m>
                  <m:oMath xmlns:m="http://schemas.openxmlformats.org/officeDocument/2006/math">
                    <m:r>
                      <a:rPr lang="cs-CZ" sz="2000">
                        <a:solidFill>
                          <a:srgbClr val="CC6600"/>
                        </a:solidFill>
                        <a:latin typeface="Cambria Math"/>
                      </a:rPr>
                      <m:t>1</m:t>
                    </m:r>
                    <m:r>
                      <a:rPr lang="cs-CZ" sz="20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cs-CZ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cs-CZ" sz="2000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cs-CZ" sz="2000" dirty="0" smtClean="0"/>
              </a:p>
              <a:p>
                <a:r>
                  <a:rPr lang="cs-CZ" sz="2000" dirty="0"/>
                  <a:t>y</a:t>
                </a:r>
                <a:r>
                  <a:rPr lang="cs-CZ" sz="2000" baseline="-25000" dirty="0"/>
                  <a:t>0</a:t>
                </a:r>
                <a:r>
                  <a:rPr lang="cs-CZ" sz="2000" dirty="0"/>
                  <a:t> = </a:t>
                </a:r>
                <a14:m>
                  <m:oMath xmlns:m="http://schemas.openxmlformats.org/officeDocument/2006/math">
                    <m:r>
                      <a:rPr lang="cs-CZ" sz="2000" b="0" i="0" smtClean="0">
                        <a:latin typeface="Cambria Math"/>
                      </a:rPr>
                      <m:t>− </m:t>
                    </m:r>
                    <m:f>
                      <m:fPr>
                        <m:ctrlPr>
                          <a:rPr lang="cs-CZ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2000" i="1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cs-CZ" sz="2000" dirty="0"/>
              </a:p>
            </p:txBody>
          </p:sp>
        </mc:Choice>
        <mc:Fallback xmlns="">
          <p:sp>
            <p:nvSpPr>
              <p:cNvPr id="11" name="Obdélní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3767554"/>
                <a:ext cx="1997968" cy="1880130"/>
              </a:xfrm>
              <a:prstGeom prst="rect">
                <a:avLst/>
              </a:prstGeom>
              <a:blipFill rotWithShape="1">
                <a:blip r:embed="rId2"/>
                <a:stretch>
                  <a:fillRect l="-3049" b="-129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délník 11"/>
              <p:cNvSpPr/>
              <p:nvPr/>
            </p:nvSpPr>
            <p:spPr>
              <a:xfrm>
                <a:off x="5076056" y="4359069"/>
                <a:ext cx="3096344" cy="16566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2000" dirty="0" smtClean="0">
                    <a:solidFill>
                      <a:schemeClr val="tx1"/>
                    </a:solidFill>
                  </a:rPr>
                  <a:t>y = </a:t>
                </a:r>
                <a14:m>
                  <m:oMath xmlns:m="http://schemas.openxmlformats.org/officeDocument/2006/math">
                    <m:r>
                      <a:rPr lang="cs-CZ" sz="2000" b="0" i="0" smtClean="0">
                        <a:solidFill>
                          <a:schemeClr val="tx1"/>
                        </a:solidFill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cs-CZ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20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cs-CZ" sz="2000" i="1">
                                <a:latin typeface="Cambria Math"/>
                              </a:rPr>
                              <m:t>+ </m:t>
                            </m:r>
                            <m:f>
                              <m:fPr>
                                <m:ctrlPr>
                                  <a:rPr lang="cs-CZ" sz="20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sz="2000" i="1">
                                    <a:latin typeface="Cambria Math"/>
                                  </a:rPr>
                                  <m:t>−3</m:t>
                                </m:r>
                              </m:num>
                              <m:den>
                                <m:r>
                                  <a:rPr lang="cs-CZ" sz="2000" i="1">
                                    <a:latin typeface="Cambria Math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sz="2000" b="0" i="0" smtClean="0">
                        <a:solidFill>
                          <a:schemeClr val="tx1"/>
                        </a:solidFill>
                        <a:latin typeface="Cambria Math"/>
                      </a:rPr>
                      <m:t>− </m:t>
                    </m:r>
                  </m:oMath>
                </a14:m>
                <a:r>
                  <a:rPr lang="cs-CZ" sz="2000" dirty="0" smtClean="0">
                    <a:solidFill>
                      <a:schemeClr val="tx1"/>
                    </a:solidFill>
                  </a:rPr>
                  <a:t> 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cs-CZ" sz="20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cs-CZ" sz="2000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+1</m:t>
                    </m:r>
                  </m:oMath>
                </a14:m>
                <a:endParaRPr lang="cs-CZ" sz="2000" dirty="0" smtClean="0">
                  <a:solidFill>
                    <a:schemeClr val="tx1"/>
                  </a:solidFill>
                </a:endParaRPr>
              </a:p>
              <a:p>
                <a:r>
                  <a:rPr lang="cs-CZ" sz="2000" dirty="0"/>
                  <a:t>y = </a:t>
                </a:r>
                <a14:m>
                  <m:oMath xmlns:m="http://schemas.openxmlformats.org/officeDocument/2006/math">
                    <m:r>
                      <a:rPr lang="cs-CZ" sz="2000"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cs-CZ" sz="20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20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cs-CZ" sz="2000" i="1">
                                <a:latin typeface="Cambria Math"/>
                              </a:rPr>
                              <m:t>+ </m:t>
                            </m:r>
                            <m:f>
                              <m:fPr>
                                <m:ctrlPr>
                                  <a:rPr lang="cs-CZ" sz="20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sz="2000" i="1">
                                    <a:latin typeface="Cambria Math"/>
                                  </a:rPr>
                                  <m:t>−3</m:t>
                                </m:r>
                              </m:num>
                              <m:den>
                                <m:r>
                                  <a:rPr lang="cs-CZ" sz="2000" i="1">
                                    <a:latin typeface="Cambria Math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sz="2000" b="0" i="0" smtClean="0">
                        <a:latin typeface="Cambria Math"/>
                      </a:rPr>
                      <m:t>+</m:t>
                    </m:r>
                    <m:r>
                      <a:rPr lang="cs-CZ" sz="2000">
                        <a:latin typeface="Cambria Math"/>
                      </a:rPr>
                      <m:t> </m:t>
                    </m:r>
                  </m:oMath>
                </a14:m>
                <a:r>
                  <a:rPr lang="cs-CZ" sz="2000" dirty="0"/>
                  <a:t> 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b="0" i="1" dirty="0" smtClean="0">
                            <a:latin typeface="Cambria Math"/>
                          </a:rPr>
                          <m:t>−9+8</m:t>
                        </m:r>
                      </m:num>
                      <m:den>
                        <m:r>
                          <a:rPr lang="cs-CZ" sz="2000" i="1" dirty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cs-CZ" sz="2000" dirty="0"/>
              </a:p>
              <a:p>
                <a:r>
                  <a:rPr lang="cs-CZ" sz="2000" dirty="0"/>
                  <a:t>y = </a:t>
                </a:r>
                <a14:m>
                  <m:oMath xmlns:m="http://schemas.openxmlformats.org/officeDocument/2006/math">
                    <m:r>
                      <a:rPr lang="cs-CZ" sz="2000"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cs-CZ" sz="20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20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cs-CZ" sz="2000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cs-CZ" sz="2000" i="1">
                                <a:latin typeface="Cambria Math"/>
                              </a:rPr>
                              <m:t> </m:t>
                            </m:r>
                            <m:f>
                              <m:fPr>
                                <m:ctrlPr>
                                  <a:rPr lang="cs-CZ" sz="20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sz="2000" i="1">
                                    <a:latin typeface="Cambria Math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cs-CZ" sz="2000" i="1">
                                    <a:latin typeface="Cambria Math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sz="2000">
                        <a:latin typeface="Cambria Math"/>
                      </a:rPr>
                      <m:t>− </m:t>
                    </m:r>
                  </m:oMath>
                </a14:m>
                <a:r>
                  <a:rPr lang="cs-CZ" sz="2000" dirty="0"/>
                  <a:t> 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2000" i="1" dirty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cs-CZ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Obdélní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4359069"/>
                <a:ext cx="3096344" cy="1656607"/>
              </a:xfrm>
              <a:prstGeom prst="rect">
                <a:avLst/>
              </a:prstGeom>
              <a:blipFill rotWithShape="1">
                <a:blip r:embed="rId3"/>
                <a:stretch>
                  <a:fillRect l="-2165" b="-110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délník 3"/>
          <p:cNvSpPr/>
          <p:nvPr/>
        </p:nvSpPr>
        <p:spPr>
          <a:xfrm>
            <a:off x="595541" y="2859613"/>
            <a:ext cx="779288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altLang="cs-CZ" sz="2200" dirty="0" err="1" smtClean="0"/>
              <a:t>Urč</a:t>
            </a:r>
            <a:r>
              <a:rPr lang="cs-CZ" altLang="cs-CZ" sz="2200" dirty="0" err="1" smtClean="0"/>
              <a:t>íme</a:t>
            </a:r>
            <a:r>
              <a:rPr lang="cs-CZ" altLang="cs-CZ" sz="2200" dirty="0" smtClean="0"/>
              <a:t> vrchol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200" dirty="0" smtClean="0"/>
              <a:t>podle vzorce</a:t>
            </a:r>
          </a:p>
          <a:p>
            <a:pPr marL="4000500" lvl="8" indent="-342900">
              <a:buFont typeface="Arial" panose="020B0604020202020204" pitchFamily="34" charset="0"/>
              <a:buChar char="•"/>
            </a:pPr>
            <a:r>
              <a:rPr lang="cs-CZ" altLang="cs-CZ" sz="2200" dirty="0" smtClean="0"/>
              <a:t>metodou </a:t>
            </a:r>
            <a:r>
              <a:rPr lang="cs-CZ" altLang="cs-CZ" sz="2200" dirty="0"/>
              <a:t>doplnění na čtverec</a:t>
            </a:r>
          </a:p>
          <a:p>
            <a:pPr eaLnBrk="1" hangingPunct="1"/>
            <a:r>
              <a:rPr lang="cs-CZ" sz="2400" dirty="0" smtClean="0"/>
              <a:t>        					</a:t>
            </a:r>
            <a:r>
              <a:rPr lang="cs-CZ" sz="2000" dirty="0" smtClean="0"/>
              <a:t>(a </a:t>
            </a:r>
            <a:r>
              <a:rPr lang="cs-CZ" sz="2000" dirty="0"/>
              <a:t>+ b)</a:t>
            </a:r>
            <a:r>
              <a:rPr lang="cs-CZ" sz="2000" baseline="30000" dirty="0"/>
              <a:t>2</a:t>
            </a:r>
            <a:r>
              <a:rPr lang="cs-CZ" sz="2000" dirty="0"/>
              <a:t>=  a</a:t>
            </a:r>
            <a:r>
              <a:rPr lang="cs-CZ" sz="2000" baseline="30000" dirty="0"/>
              <a:t>2</a:t>
            </a:r>
            <a:r>
              <a:rPr lang="cs-CZ" sz="2000" dirty="0"/>
              <a:t> + 2ab + </a:t>
            </a:r>
            <a:r>
              <a:rPr lang="cs-CZ" sz="2000" dirty="0" smtClean="0"/>
              <a:t>b</a:t>
            </a:r>
            <a:r>
              <a:rPr lang="cs-CZ" sz="2000" baseline="30000" dirty="0" smtClean="0"/>
              <a:t>2</a:t>
            </a:r>
            <a:endParaRPr lang="cs-CZ" altLang="cs-CZ" sz="2200" dirty="0">
              <a:solidFill>
                <a:schemeClr val="accent2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617248" y="2856755"/>
            <a:ext cx="12153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solidFill>
                  <a:srgbClr val="000099"/>
                </a:solidFill>
              </a:rPr>
              <a:t>V</a:t>
            </a:r>
            <a:r>
              <a:rPr lang="cs-CZ" sz="2400" dirty="0">
                <a:solidFill>
                  <a:srgbClr val="000099"/>
                </a:solidFill>
                <a:sym typeface="Symbol"/>
              </a:rPr>
              <a:t>x</a:t>
            </a:r>
            <a:r>
              <a:rPr lang="cs-CZ" sz="2400" baseline="-25000" dirty="0">
                <a:solidFill>
                  <a:srgbClr val="000099"/>
                </a:solidFill>
                <a:sym typeface="Symbol"/>
              </a:rPr>
              <a:t>0</a:t>
            </a:r>
            <a:r>
              <a:rPr lang="cs-CZ" sz="2400" dirty="0">
                <a:solidFill>
                  <a:srgbClr val="000099"/>
                </a:solidFill>
                <a:sym typeface="Symbol"/>
              </a:rPr>
              <a:t> y</a:t>
            </a:r>
            <a:r>
              <a:rPr lang="cs-CZ" sz="2400" baseline="-25000" dirty="0">
                <a:solidFill>
                  <a:srgbClr val="000099"/>
                </a:solidFill>
                <a:sym typeface="Symbol"/>
              </a:rPr>
              <a:t>0</a:t>
            </a:r>
            <a:r>
              <a:rPr lang="cs-CZ" sz="2400" dirty="0">
                <a:solidFill>
                  <a:srgbClr val="000099"/>
                </a:solidFill>
                <a:sym typeface="Symbol"/>
              </a:rPr>
              <a:t></a:t>
            </a:r>
            <a:endParaRPr lang="cs-CZ" sz="2400" dirty="0">
              <a:solidFill>
                <a:srgbClr val="000099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bdélník 12"/>
              <p:cNvSpPr/>
              <p:nvPr/>
            </p:nvSpPr>
            <p:spPr>
              <a:xfrm>
                <a:off x="3224946" y="5675100"/>
                <a:ext cx="1439818" cy="6163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sz="2400" dirty="0">
                    <a:solidFill>
                      <a:srgbClr val="000099"/>
                    </a:solidFill>
                  </a:rPr>
                  <a:t>V</a:t>
                </a:r>
                <a:r>
                  <a:rPr lang="cs-CZ" sz="2400" dirty="0">
                    <a:solidFill>
                      <a:srgbClr val="000099"/>
                    </a:solidFill>
                    <a:sym typeface="Symbol"/>
                  </a:rPr>
                  <a:t></a:t>
                </a:r>
                <a:r>
                  <a:rPr lang="cs-CZ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cs-CZ" sz="240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cs-CZ" sz="2400" dirty="0" smtClean="0">
                    <a:solidFill>
                      <a:srgbClr val="000099"/>
                    </a:solidFill>
                    <a:sym typeface="Symbol"/>
                  </a:rPr>
                  <a:t>;</a:t>
                </a:r>
                <a14:m>
                  <m:oMath xmlns:m="http://schemas.openxmlformats.org/officeDocument/2006/math">
                    <m:r>
                      <a:rPr lang="cs-CZ" sz="2400">
                        <a:latin typeface="Cambria Math"/>
                      </a:rPr>
                      <m:t>− </m:t>
                    </m:r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2400" i="1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cs-CZ" sz="2400" i="1">
                        <a:latin typeface="Cambria Math"/>
                      </a:rPr>
                      <m:t> </m:t>
                    </m:r>
                  </m:oMath>
                </a14:m>
                <a:r>
                  <a:rPr lang="cs-CZ" sz="2400" dirty="0" smtClean="0">
                    <a:solidFill>
                      <a:srgbClr val="000099"/>
                    </a:solidFill>
                    <a:sym typeface="Symbol"/>
                  </a:rPr>
                  <a:t></a:t>
                </a:r>
                <a:endParaRPr lang="cs-CZ" sz="2400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13" name="Obdélník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4946" y="5675100"/>
                <a:ext cx="1439818" cy="616387"/>
              </a:xfrm>
              <a:prstGeom prst="rect">
                <a:avLst/>
              </a:prstGeom>
              <a:blipFill rotWithShape="1">
                <a:blip r:embed="rId4"/>
                <a:stretch>
                  <a:fillRect l="-6356" r="-5932" b="-89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Přímá spojnice se šipkou 8"/>
          <p:cNvCxnSpPr/>
          <p:nvPr/>
        </p:nvCxnSpPr>
        <p:spPr>
          <a:xfrm>
            <a:off x="2915816" y="4077072"/>
            <a:ext cx="720080" cy="1598028"/>
          </a:xfrm>
          <a:prstGeom prst="straightConnector1">
            <a:avLst/>
          </a:prstGeom>
          <a:ln w="19050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2433260" y="5249690"/>
            <a:ext cx="1809328" cy="42541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bdélník 19"/>
          <p:cNvSpPr/>
          <p:nvPr/>
        </p:nvSpPr>
        <p:spPr>
          <a:xfrm>
            <a:off x="600815" y="2418439"/>
            <a:ext cx="13612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cs-CZ" altLang="cs-CZ" sz="2400" b="1" dirty="0" smtClean="0"/>
              <a:t>Řešení:</a:t>
            </a:r>
            <a:r>
              <a:rPr lang="cs-CZ" altLang="cs-CZ" dirty="0" smtClean="0"/>
              <a:t> 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2439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  <p:bldP spid="13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9552" y="2456892"/>
            <a:ext cx="4338938" cy="386343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Řešení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3214968"/>
              </p:ext>
            </p:extLst>
          </p:nvPr>
        </p:nvGraphicFramePr>
        <p:xfrm>
          <a:off x="432926" y="2469062"/>
          <a:ext cx="353546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867"/>
                <a:gridCol w="883867"/>
                <a:gridCol w="883867"/>
                <a:gridCol w="8838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f(x)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467544" y="1844824"/>
            <a:ext cx="8229600" cy="612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kern="0" dirty="0" smtClean="0"/>
              <a:t>Je dána funkce </a:t>
            </a:r>
            <a:r>
              <a:rPr lang="cs-CZ" sz="2400" kern="0" dirty="0" smtClean="0">
                <a:solidFill>
                  <a:srgbClr val="000099"/>
                </a:solidFill>
              </a:rPr>
              <a:t>f: </a:t>
            </a:r>
            <a:r>
              <a:rPr lang="cs-CZ" sz="2400" dirty="0" smtClean="0"/>
              <a:t>y </a:t>
            </a:r>
            <a:r>
              <a:rPr lang="cs-CZ" sz="2400" dirty="0"/>
              <a:t>=  2x</a:t>
            </a:r>
            <a:r>
              <a:rPr lang="cs-CZ" sz="2400" baseline="30000" dirty="0"/>
              <a:t>2</a:t>
            </a:r>
            <a:r>
              <a:rPr lang="cs-CZ" sz="2400" dirty="0"/>
              <a:t> - 3x + </a:t>
            </a:r>
            <a:r>
              <a:rPr lang="cs-CZ" sz="2400" dirty="0" smtClean="0"/>
              <a:t>1</a:t>
            </a:r>
            <a:endParaRPr lang="cs-CZ" sz="2400" kern="0" dirty="0" smtClean="0"/>
          </a:p>
        </p:txBody>
      </p:sp>
      <p:sp>
        <p:nvSpPr>
          <p:cNvPr id="5" name="Obdélník 4"/>
          <p:cNvSpPr/>
          <p:nvPr/>
        </p:nvSpPr>
        <p:spPr>
          <a:xfrm>
            <a:off x="1560307" y="4843898"/>
            <a:ext cx="976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 smtClean="0">
                <a:sym typeface="Symbol"/>
              </a:rPr>
              <a:t>P</a:t>
            </a:r>
            <a:r>
              <a:rPr lang="cs-CZ" sz="2000" baseline="-25000" dirty="0" smtClean="0">
                <a:sym typeface="Symbol"/>
              </a:rPr>
              <a:t>1</a:t>
            </a:r>
            <a:r>
              <a:rPr lang="cs-CZ" sz="2000" dirty="0" smtClean="0">
                <a:sym typeface="Symbol"/>
              </a:rPr>
              <a:t>1;0</a:t>
            </a:r>
            <a:endParaRPr lang="cs-CZ" sz="2000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467544" y="3353111"/>
                <a:ext cx="3972562" cy="13731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sz="2000" dirty="0" smtClean="0"/>
                  <a:t>Průsečíky grafu s osou  x       y=0</a:t>
                </a:r>
              </a:p>
              <a:p>
                <a:pPr>
                  <a:lnSpc>
                    <a:spcPct val="150000"/>
                  </a:lnSpc>
                </a:pPr>
                <a:r>
                  <a:rPr lang="cs-CZ" sz="2000" dirty="0" smtClean="0"/>
                  <a:t>	2x</a:t>
                </a:r>
                <a:r>
                  <a:rPr lang="cs-CZ" sz="2000" baseline="30000" dirty="0" smtClean="0"/>
                  <a:t>2</a:t>
                </a:r>
                <a:r>
                  <a:rPr lang="cs-CZ" sz="2000" dirty="0" smtClean="0"/>
                  <a:t> </a:t>
                </a:r>
                <a:r>
                  <a:rPr lang="cs-CZ" sz="2000" dirty="0"/>
                  <a:t>- 3x + 1 = </a:t>
                </a:r>
                <a:r>
                  <a:rPr lang="cs-CZ" sz="2000" dirty="0" smtClean="0"/>
                  <a:t>0</a:t>
                </a:r>
              </a:p>
              <a:p>
                <a:r>
                  <a:rPr lang="cs-CZ" sz="2000" dirty="0" smtClean="0"/>
                  <a:t> 	</a:t>
                </a:r>
                <a14:m>
                  <m:oMath xmlns:m="http://schemas.openxmlformats.org/officeDocument/2006/math">
                    <m:r>
                      <a:rPr lang="cs-CZ" sz="2000" i="1" smtClean="0">
                        <a:latin typeface="Cambria Math"/>
                      </a:rPr>
                      <m:t>𝑥</m:t>
                    </m:r>
                    <m:r>
                      <a:rPr lang="cs-CZ" sz="200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b="0" i="1" smtClean="0">
                            <a:latin typeface="Cambria Math"/>
                          </a:rPr>
                          <m:t>3</m:t>
                        </m:r>
                        <m:r>
                          <a:rPr lang="cs-CZ" sz="2000" i="1" smtClean="0">
                            <a:latin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cs-CZ" sz="200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cs-CZ" sz="200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cs-CZ" sz="2000" b="0" i="1" smtClean="0">
                                    <a:latin typeface="Cambria Math"/>
                                  </a:rPr>
                                  <m:t>(−3)</m:t>
                                </m:r>
                              </m:e>
                              <m:sup>
                                <m:r>
                                  <a:rPr lang="cs-CZ" sz="200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cs-CZ" sz="2000" i="1" smtClean="0">
                                <a:latin typeface="Cambria Math"/>
                              </a:rPr>
                              <m:t>−4</m:t>
                            </m:r>
                            <m:r>
                              <a:rPr lang="cs-CZ" sz="2000" b="0" i="1" smtClean="0">
                                <a:latin typeface="Cambria Math"/>
                              </a:rPr>
                              <m:t>.2.1</m:t>
                            </m:r>
                          </m:e>
                        </m:rad>
                      </m:num>
                      <m:den>
                        <m:r>
                          <a:rPr lang="cs-CZ" sz="2000" i="1" smtClean="0">
                            <a:latin typeface="Cambria Math"/>
                          </a:rPr>
                          <m:t>2</m:t>
                        </m:r>
                        <m:r>
                          <a:rPr lang="cs-CZ" sz="2000" b="0" i="1" smtClean="0">
                            <a:latin typeface="Cambria Math"/>
                          </a:rPr>
                          <m:t>.2</m:t>
                        </m:r>
                      </m:den>
                    </m:f>
                  </m:oMath>
                </a14:m>
                <a:r>
                  <a:rPr lang="cs-CZ" sz="20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i="1">
                            <a:latin typeface="Cambria Math"/>
                          </a:rPr>
                          <m:t>3±</m:t>
                        </m:r>
                        <m:r>
                          <a:rPr lang="cs-CZ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200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cs-CZ" sz="2000" dirty="0"/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353111"/>
                <a:ext cx="3972562" cy="1373196"/>
              </a:xfrm>
              <a:prstGeom prst="rect">
                <a:avLst/>
              </a:prstGeom>
              <a:blipFill rotWithShape="1">
                <a:blip r:embed="rId3"/>
                <a:stretch>
                  <a:fillRect l="-1690" t="-1778" r="-768" b="-22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bdélník 8"/>
          <p:cNvSpPr/>
          <p:nvPr/>
        </p:nvSpPr>
        <p:spPr>
          <a:xfrm>
            <a:off x="2764291" y="4789198"/>
            <a:ext cx="12554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 smtClean="0">
                <a:sym typeface="Symbol"/>
              </a:rPr>
              <a:t>P</a:t>
            </a:r>
            <a:r>
              <a:rPr lang="cs-CZ" sz="2000" baseline="-25000" dirty="0" smtClean="0">
                <a:sym typeface="Symbol"/>
              </a:rPr>
              <a:t>2 </a:t>
            </a:r>
            <a:r>
              <a:rPr lang="cs-CZ" sz="2000" dirty="0" smtClean="0">
                <a:sym typeface="Symbol"/>
              </a:rPr>
              <a:t>0,5;0</a:t>
            </a:r>
            <a:r>
              <a:rPr lang="cs-CZ" sz="2400" dirty="0" smtClean="0">
                <a:sym typeface="Symbol"/>
              </a:rPr>
              <a:t></a:t>
            </a:r>
            <a:endParaRPr lang="cs-CZ" sz="2400" kern="0" dirty="0"/>
          </a:p>
        </p:txBody>
      </p:sp>
      <p:sp>
        <p:nvSpPr>
          <p:cNvPr id="10" name="Obdélník 9"/>
          <p:cNvSpPr/>
          <p:nvPr/>
        </p:nvSpPr>
        <p:spPr>
          <a:xfrm>
            <a:off x="1499402" y="5503220"/>
            <a:ext cx="311976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/>
              <a:t>Průsečík s osou y  </a:t>
            </a:r>
            <a:r>
              <a:rPr lang="cs-CZ" sz="2000" dirty="0" smtClean="0"/>
              <a:t>     x=0</a:t>
            </a:r>
          </a:p>
          <a:p>
            <a:r>
              <a:rPr lang="cs-CZ" sz="2000" dirty="0" smtClean="0"/>
              <a:t>  </a:t>
            </a:r>
            <a:r>
              <a:rPr lang="cs-CZ" sz="2000" dirty="0"/>
              <a:t>P</a:t>
            </a:r>
            <a:r>
              <a:rPr lang="cs-CZ" sz="2000" baseline="-25000" dirty="0"/>
              <a:t>3</a:t>
            </a:r>
            <a:r>
              <a:rPr lang="cs-CZ" sz="2000" dirty="0"/>
              <a:t> = [0;1].</a:t>
            </a:r>
          </a:p>
        </p:txBody>
      </p:sp>
      <p:sp>
        <p:nvSpPr>
          <p:cNvPr id="11" name="Šipka doprava 10"/>
          <p:cNvSpPr/>
          <p:nvPr/>
        </p:nvSpPr>
        <p:spPr>
          <a:xfrm>
            <a:off x="3502643" y="3565781"/>
            <a:ext cx="268370" cy="1080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prava 11"/>
          <p:cNvSpPr/>
          <p:nvPr/>
        </p:nvSpPr>
        <p:spPr>
          <a:xfrm>
            <a:off x="3751393" y="5664945"/>
            <a:ext cx="268370" cy="1080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7914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9" grpId="0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Zdroje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916832"/>
            <a:ext cx="7416824" cy="4248472"/>
          </a:xfrm>
        </p:spPr>
        <p:txBody>
          <a:bodyPr/>
          <a:lstStyle/>
          <a:p>
            <a:r>
              <a:rPr lang="cs-CZ" sz="1800" dirty="0" smtClean="0"/>
              <a:t>VOŠICKÝ</a:t>
            </a:r>
            <a:r>
              <a:rPr lang="cs-CZ" sz="1800" dirty="0"/>
              <a:t>, Zdeněk. Matematika v kostce. 1. vyd. Havlíčkův Brod: Fragment, 1996, 124 s. ISBN 80-720-0012-8</a:t>
            </a:r>
            <a:r>
              <a:rPr lang="cs-CZ" sz="1800" dirty="0" smtClean="0"/>
              <a:t>.</a:t>
            </a:r>
          </a:p>
          <a:p>
            <a:r>
              <a:rPr lang="cs-CZ" sz="1800" dirty="0" smtClean="0"/>
              <a:t>HUDCOVÁ</a:t>
            </a:r>
            <a:r>
              <a:rPr lang="cs-CZ" sz="1800" dirty="0"/>
              <a:t>. </a:t>
            </a:r>
            <a:r>
              <a:rPr lang="cs-CZ" sz="1800" i="1" dirty="0"/>
              <a:t>Sbírka úloh z matematiky pro SOŠ, studijní obory SOU a nástavbové studium</a:t>
            </a:r>
            <a:r>
              <a:rPr lang="cs-CZ" sz="1800" dirty="0"/>
              <a:t>. </a:t>
            </a:r>
            <a:r>
              <a:rPr lang="cs-CZ" sz="1800" dirty="0" smtClean="0"/>
              <a:t>PROMETHEUS</a:t>
            </a:r>
            <a:r>
              <a:rPr lang="cs-CZ" sz="1800" dirty="0"/>
              <a:t>, spol. s r.o. ISBN 10348405</a:t>
            </a:r>
            <a:r>
              <a:rPr lang="cs-CZ" sz="1800" dirty="0" smtClean="0"/>
              <a:t>.</a:t>
            </a:r>
          </a:p>
          <a:p>
            <a:r>
              <a:rPr lang="cs-CZ" sz="1800" i="1" dirty="0"/>
              <a:t>ČERMÁK, Pavel. Odmaturuj! z matematiky. Vyd. 2.(</a:t>
            </a:r>
            <a:r>
              <a:rPr lang="cs-CZ" sz="1800" i="1" dirty="0" err="1"/>
              <a:t>opr</a:t>
            </a:r>
            <a:r>
              <a:rPr lang="cs-CZ" sz="1800" i="1" dirty="0"/>
              <a:t>.). Brno: </a:t>
            </a:r>
            <a:r>
              <a:rPr lang="cs-CZ" sz="1800" i="1" dirty="0" err="1"/>
              <a:t>Didaktis</a:t>
            </a:r>
            <a:r>
              <a:rPr lang="cs-CZ" sz="1800" i="1" dirty="0"/>
              <a:t>, 2003, 208 s. ISBN 80-862-8597-9.</a:t>
            </a:r>
          </a:p>
          <a:p>
            <a:r>
              <a:rPr lang="it-IT" sz="1800" i="1" dirty="0">
                <a:hlinkClick r:id="rId2"/>
              </a:rPr>
              <a:t>http://</a:t>
            </a:r>
            <a:r>
              <a:rPr lang="it-IT" sz="1800" i="1" dirty="0" smtClean="0">
                <a:hlinkClick r:id="rId2"/>
              </a:rPr>
              <a:t>www.ucebnice.krynicky.cz/Matematika</a:t>
            </a:r>
            <a:endParaRPr lang="cs-CZ" sz="1800" i="1" dirty="0" smtClean="0"/>
          </a:p>
          <a:p>
            <a:r>
              <a:rPr lang="cs-CZ" sz="1800" dirty="0" smtClean="0"/>
              <a:t>http://www.geogebratube.org/. </a:t>
            </a:r>
          </a:p>
          <a:p>
            <a:r>
              <a:rPr lang="cs-CZ" sz="1800" i="1" dirty="0">
                <a:hlinkClick r:id="rId3"/>
              </a:rPr>
              <a:t>http://</a:t>
            </a:r>
            <a:r>
              <a:rPr lang="cs-CZ" sz="1800" i="1" dirty="0" smtClean="0">
                <a:hlinkClick r:id="rId3"/>
              </a:rPr>
              <a:t>www.geogebratube.org/student/m19175</a:t>
            </a:r>
            <a:endParaRPr lang="cs-CZ" sz="1800" i="1" dirty="0" smtClean="0"/>
          </a:p>
          <a:p>
            <a:r>
              <a:rPr lang="cs-CZ" sz="1800" i="1" dirty="0">
                <a:hlinkClick r:id="rId4"/>
              </a:rPr>
              <a:t>http://</a:t>
            </a:r>
            <a:r>
              <a:rPr lang="cs-CZ" sz="1800" i="1" dirty="0" smtClean="0">
                <a:hlinkClick r:id="rId4"/>
              </a:rPr>
              <a:t>www.geogebratube.org/student/m19174</a:t>
            </a:r>
            <a:endParaRPr lang="cs-CZ" sz="1800" dirty="0"/>
          </a:p>
          <a:p>
            <a:pPr marL="0" indent="0">
              <a:buNone/>
            </a:pPr>
            <a:endParaRPr lang="cs-CZ" sz="1800" i="1" dirty="0"/>
          </a:p>
        </p:txBody>
      </p:sp>
      <p:sp>
        <p:nvSpPr>
          <p:cNvPr id="4" name="TextovéPole 1"/>
          <p:cNvSpPr txBox="1"/>
          <p:nvPr/>
        </p:nvSpPr>
        <p:spPr>
          <a:xfrm>
            <a:off x="5830763" y="6063022"/>
            <a:ext cx="2513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/>
                <a:cs typeface="Times New Roman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</a:lvl2pPr>
            <a:lvl3pPr fontAlgn="base">
              <a:spcBef>
                <a:spcPct val="0"/>
              </a:spcBef>
              <a:spcAft>
                <a:spcPct val="0"/>
              </a:spcAft>
            </a:lvl3pPr>
            <a:lvl4pPr fontAlgn="base">
              <a:spcBef>
                <a:spcPct val="0"/>
              </a:spcBef>
              <a:spcAft>
                <a:spcPct val="0"/>
              </a:spcAft>
            </a:lvl4pPr>
            <a:lvl5pPr fontAlgn="base">
              <a:spcBef>
                <a:spcPct val="0"/>
              </a:spcBef>
              <a:spcAft>
                <a:spcPct val="0"/>
              </a:spcAft>
            </a:lvl5pPr>
          </a:lstStyle>
          <a:p>
            <a:r>
              <a:rPr lang="cs-CZ" dirty="0"/>
              <a:t>© RNDr. Anna </a:t>
            </a:r>
            <a:r>
              <a:rPr lang="cs-CZ" dirty="0" err="1"/>
              <a:t>Káčerová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377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Definice kvadratické funkce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2044880"/>
            <a:ext cx="8100392" cy="3400344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 Úplná kvadratická </a:t>
            </a:r>
            <a:r>
              <a:rPr lang="cs-CZ" sz="2800" b="1" dirty="0"/>
              <a:t>funkce</a:t>
            </a:r>
            <a:r>
              <a:rPr lang="cs-CZ" sz="2800" dirty="0" smtClean="0"/>
              <a:t> </a:t>
            </a:r>
            <a:r>
              <a:rPr lang="cs-CZ" sz="2400" dirty="0" smtClean="0"/>
              <a:t>je </a:t>
            </a:r>
            <a:r>
              <a:rPr lang="cs-CZ" sz="2400" dirty="0"/>
              <a:t>každá funkce, </a:t>
            </a:r>
            <a:r>
              <a:rPr lang="cs-CZ" sz="2400" dirty="0" smtClean="0"/>
              <a:t>kterou lze zapsat předpisem </a:t>
            </a:r>
            <a:endParaRPr lang="cs-CZ" sz="2400" i="1" dirty="0"/>
          </a:p>
          <a:p>
            <a:pPr marL="0" indent="0">
              <a:buNone/>
            </a:pPr>
            <a:r>
              <a:rPr lang="cs-CZ" sz="2400" b="1" i="1" dirty="0"/>
              <a:t>	</a:t>
            </a:r>
            <a:r>
              <a:rPr lang="cs-CZ" sz="2400" b="1" i="1" dirty="0" smtClean="0"/>
              <a:t>	</a:t>
            </a:r>
          </a:p>
          <a:p>
            <a:pPr marL="0" indent="0" algn="ctr">
              <a:buNone/>
            </a:pPr>
            <a:r>
              <a:rPr lang="cs-CZ" sz="2800" b="1" i="1" dirty="0" smtClean="0"/>
              <a:t>f</a:t>
            </a:r>
            <a:r>
              <a:rPr lang="cs-CZ" sz="2800" b="1" i="1" dirty="0"/>
              <a:t>: y = </a:t>
            </a:r>
            <a:r>
              <a:rPr lang="cs-CZ" sz="2800" b="1" i="1" dirty="0" smtClean="0">
                <a:solidFill>
                  <a:srgbClr val="FF0000"/>
                </a:solidFill>
              </a:rPr>
              <a:t>a</a:t>
            </a:r>
            <a:r>
              <a:rPr lang="cs-CZ" sz="2800" b="1" i="1" dirty="0" smtClean="0"/>
              <a:t>x</a:t>
            </a:r>
            <a:r>
              <a:rPr lang="cs-CZ" sz="2800" b="1" i="1" baseline="30000" dirty="0" smtClean="0"/>
              <a:t>2</a:t>
            </a:r>
            <a:r>
              <a:rPr lang="cs-CZ" sz="2800" b="1" i="1" dirty="0"/>
              <a:t> </a:t>
            </a:r>
            <a:r>
              <a:rPr lang="cs-CZ" sz="2800" b="1" i="1" dirty="0" smtClean="0"/>
              <a:t>+ </a:t>
            </a:r>
            <a:r>
              <a:rPr lang="cs-CZ" sz="2800" b="1" i="1" dirty="0" err="1" smtClean="0">
                <a:solidFill>
                  <a:srgbClr val="000099"/>
                </a:solidFill>
              </a:rPr>
              <a:t>b</a:t>
            </a:r>
            <a:r>
              <a:rPr lang="cs-CZ" sz="2800" b="1" i="1" dirty="0" err="1" smtClean="0"/>
              <a:t>x</a:t>
            </a:r>
            <a:r>
              <a:rPr lang="cs-CZ" sz="2800" b="1" i="1" dirty="0" smtClean="0"/>
              <a:t> + </a:t>
            </a:r>
            <a:r>
              <a:rPr lang="cs-CZ" sz="2800" b="1" dirty="0" smtClean="0">
                <a:solidFill>
                  <a:srgbClr val="CC6600"/>
                </a:solidFill>
              </a:rPr>
              <a:t>c    </a:t>
            </a:r>
            <a:r>
              <a:rPr lang="cs-CZ" sz="2800" b="1" i="1" dirty="0" smtClean="0"/>
              <a:t> </a:t>
            </a:r>
            <a:r>
              <a:rPr lang="cs-CZ" sz="2400" dirty="0" smtClean="0"/>
              <a:t>a, b c </a:t>
            </a:r>
            <a:r>
              <a:rPr lang="cs-CZ" sz="2400" dirty="0" smtClean="0">
                <a:sym typeface="Symbol"/>
              </a:rPr>
              <a:t>R,</a:t>
            </a:r>
            <a:r>
              <a:rPr lang="cs-CZ" sz="2400" dirty="0" smtClean="0"/>
              <a:t> a</a:t>
            </a:r>
            <a:r>
              <a:rPr lang="cs-CZ" sz="2400" dirty="0" smtClean="0">
                <a:sym typeface="Symbol"/>
              </a:rPr>
              <a:t>0 (koeficient)</a:t>
            </a:r>
          </a:p>
          <a:p>
            <a:pPr marL="0" indent="0">
              <a:buNone/>
            </a:pPr>
            <a:r>
              <a:rPr lang="cs-CZ" sz="2400" b="1" i="1" dirty="0" smtClean="0"/>
              <a:t>	</a:t>
            </a:r>
          </a:p>
          <a:p>
            <a:pPr marL="0" indent="0">
              <a:buNone/>
            </a:pPr>
            <a:r>
              <a:rPr lang="cs-CZ" sz="2000" b="1" i="1" dirty="0" smtClean="0">
                <a:solidFill>
                  <a:srgbClr val="FF0000"/>
                </a:solidFill>
              </a:rPr>
              <a:t>		</a:t>
            </a:r>
            <a:r>
              <a:rPr lang="cs-CZ" sz="2000" b="1" dirty="0" smtClean="0">
                <a:solidFill>
                  <a:srgbClr val="FF0000"/>
                </a:solidFill>
              </a:rPr>
              <a:t>a</a:t>
            </a:r>
            <a:r>
              <a:rPr lang="cs-CZ" sz="2000" b="1" dirty="0" smtClean="0"/>
              <a:t>x</a:t>
            </a:r>
            <a:r>
              <a:rPr lang="cs-CZ" sz="2000" b="1" baseline="30000" dirty="0" smtClean="0"/>
              <a:t>2  </a:t>
            </a:r>
            <a:r>
              <a:rPr lang="cs-CZ" sz="2000" dirty="0" smtClean="0"/>
              <a:t>kvadratický člen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	</a:t>
            </a:r>
            <a:r>
              <a:rPr lang="cs-CZ" sz="2000" b="1" dirty="0" err="1" smtClean="0">
                <a:solidFill>
                  <a:srgbClr val="000099"/>
                </a:solidFill>
              </a:rPr>
              <a:t>b</a:t>
            </a:r>
            <a:r>
              <a:rPr lang="cs-CZ" sz="2000" b="1" dirty="0" err="1" smtClean="0"/>
              <a:t>x</a:t>
            </a:r>
            <a:r>
              <a:rPr lang="cs-CZ" sz="2000" b="1" dirty="0" smtClean="0"/>
              <a:t>   </a:t>
            </a:r>
            <a:r>
              <a:rPr lang="cs-CZ" sz="2000" dirty="0" smtClean="0"/>
              <a:t>lineární člen</a:t>
            </a:r>
          </a:p>
          <a:p>
            <a:pPr marL="0" indent="0">
              <a:buNone/>
            </a:pPr>
            <a:r>
              <a:rPr lang="cs-CZ" sz="2000" b="1" dirty="0"/>
              <a:t>	</a:t>
            </a:r>
            <a:r>
              <a:rPr lang="cs-CZ" sz="2000" b="1" dirty="0" smtClean="0"/>
              <a:t>	  </a:t>
            </a:r>
            <a:r>
              <a:rPr lang="cs-CZ" sz="2000" b="1" dirty="0" smtClean="0">
                <a:solidFill>
                  <a:srgbClr val="CC6600"/>
                </a:solidFill>
              </a:rPr>
              <a:t>c    </a:t>
            </a:r>
            <a:r>
              <a:rPr lang="cs-CZ" sz="2000" dirty="0" smtClean="0"/>
              <a:t>absolutní člen</a:t>
            </a:r>
          </a:p>
        </p:txBody>
      </p:sp>
      <p:sp>
        <p:nvSpPr>
          <p:cNvPr id="7" name="Obdélník 6"/>
          <p:cNvSpPr/>
          <p:nvPr/>
        </p:nvSpPr>
        <p:spPr>
          <a:xfrm>
            <a:off x="1691680" y="5733256"/>
            <a:ext cx="691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sz="2000" dirty="0" smtClean="0"/>
              <a:t>  </a:t>
            </a:r>
            <a:endParaRPr lang="cs-CZ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237723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délník 20"/>
          <p:cNvSpPr/>
          <p:nvPr/>
        </p:nvSpPr>
        <p:spPr>
          <a:xfrm>
            <a:off x="683568" y="1994286"/>
            <a:ext cx="69601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 Grafem funkce                         	</a:t>
            </a:r>
            <a:r>
              <a:rPr lang="cs-CZ" sz="2400" dirty="0"/>
              <a:t> </a:t>
            </a:r>
            <a:r>
              <a:rPr lang="cs-CZ" sz="2400" dirty="0" smtClean="0"/>
              <a:t>   je </a:t>
            </a:r>
            <a:r>
              <a:rPr lang="cs-CZ" sz="2400" dirty="0" smtClean="0">
                <a:solidFill>
                  <a:srgbClr val="00B0F0"/>
                </a:solidFill>
              </a:rPr>
              <a:t>parabola </a:t>
            </a:r>
            <a:endParaRPr lang="cs-CZ" sz="2400" dirty="0">
              <a:solidFill>
                <a:srgbClr val="000099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 Graf funkce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2843808" y="1951676"/>
            <a:ext cx="2808312" cy="546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cs-CZ" sz="2400" kern="0" dirty="0" smtClean="0"/>
              <a:t>y = </a:t>
            </a:r>
            <a:r>
              <a:rPr lang="cs-CZ" sz="2400" b="1" i="1" dirty="0" smtClean="0">
                <a:solidFill>
                  <a:srgbClr val="FF0000"/>
                </a:solidFill>
              </a:rPr>
              <a:t>a</a:t>
            </a:r>
            <a:r>
              <a:rPr lang="cs-CZ" sz="2400" b="1" i="1" dirty="0" smtClean="0"/>
              <a:t>x</a:t>
            </a:r>
            <a:r>
              <a:rPr lang="cs-CZ" sz="2400" b="1" i="1" baseline="30000" dirty="0" smtClean="0"/>
              <a:t>2</a:t>
            </a:r>
            <a:r>
              <a:rPr lang="cs-CZ" sz="2400" b="1" i="1" dirty="0"/>
              <a:t> + </a:t>
            </a:r>
            <a:r>
              <a:rPr lang="cs-CZ" sz="2400" b="1" i="1" dirty="0" err="1">
                <a:solidFill>
                  <a:srgbClr val="000099"/>
                </a:solidFill>
              </a:rPr>
              <a:t>b</a:t>
            </a:r>
            <a:r>
              <a:rPr lang="cs-CZ" sz="2400" b="1" i="1" dirty="0" err="1"/>
              <a:t>x</a:t>
            </a:r>
            <a:r>
              <a:rPr lang="cs-CZ" sz="2400" b="1" i="1" dirty="0"/>
              <a:t> + </a:t>
            </a:r>
            <a:r>
              <a:rPr lang="cs-CZ" sz="2400" b="1" dirty="0">
                <a:solidFill>
                  <a:srgbClr val="CC6600"/>
                </a:solidFill>
              </a:rPr>
              <a:t>c</a:t>
            </a:r>
            <a:r>
              <a:rPr lang="cs-CZ" sz="2400" b="1" i="1" baseline="30000" dirty="0" smtClean="0"/>
              <a:t> </a:t>
            </a:r>
            <a:endParaRPr lang="cs-CZ" sz="2400" kern="0" dirty="0" smtClean="0">
              <a:solidFill>
                <a:srgbClr val="3366FF"/>
              </a:solidFill>
            </a:endParaRPr>
          </a:p>
          <a:p>
            <a:pPr marL="0" indent="0" algn="ctr">
              <a:buFontTx/>
              <a:buNone/>
            </a:pPr>
            <a:endParaRPr lang="cs-CZ" sz="2400" kern="0" dirty="0" smtClean="0">
              <a:solidFill>
                <a:srgbClr val="3366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/>
              <p:cNvSpPr/>
              <p:nvPr/>
            </p:nvSpPr>
            <p:spPr>
              <a:xfrm>
                <a:off x="4247964" y="3130823"/>
                <a:ext cx="1856500" cy="6242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cs-CZ" sz="2400" dirty="0" smtClean="0"/>
                  <a:t>x</a:t>
                </a:r>
                <a:r>
                  <a:rPr lang="cs-CZ" sz="2400" baseline="-25000" dirty="0" smtClean="0"/>
                  <a:t>0</a:t>
                </a:r>
                <a:r>
                  <a:rPr lang="cs-CZ" sz="2400" dirty="0" smtClean="0"/>
                  <a:t> </a:t>
                </a:r>
                <a:r>
                  <a:rPr lang="cs-CZ" sz="2400" b="0" dirty="0" smtClean="0"/>
                  <a:t>=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cs-CZ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solidFill>
                              <a:srgbClr val="000099"/>
                            </a:solidFill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cs-CZ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endParaRPr lang="cs-CZ" sz="2400" dirty="0"/>
              </a:p>
            </p:txBody>
          </p:sp>
        </mc:Choice>
        <mc:Fallback xmlns=""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7964" y="3130823"/>
                <a:ext cx="1856500" cy="624273"/>
              </a:xfrm>
              <a:prstGeom prst="rect">
                <a:avLst/>
              </a:prstGeom>
              <a:blipFill rotWithShape="1">
                <a:blip r:embed="rId3"/>
                <a:stretch>
                  <a:fillRect b="-882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bdélník 4"/>
          <p:cNvSpPr/>
          <p:nvPr/>
        </p:nvSpPr>
        <p:spPr>
          <a:xfrm>
            <a:off x="924081" y="3212129"/>
            <a:ext cx="31548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Vrchol</a:t>
            </a:r>
            <a:r>
              <a:rPr lang="cs-CZ" sz="2400" dirty="0" smtClean="0">
                <a:solidFill>
                  <a:srgbClr val="000099"/>
                </a:solidFill>
              </a:rPr>
              <a:t> </a:t>
            </a:r>
            <a:r>
              <a:rPr lang="cs-CZ" sz="2400" dirty="0" smtClean="0"/>
              <a:t>je</a:t>
            </a:r>
            <a:r>
              <a:rPr lang="cs-CZ" sz="2400" dirty="0" smtClean="0">
                <a:solidFill>
                  <a:srgbClr val="000099"/>
                </a:solidFill>
              </a:rPr>
              <a:t> V</a:t>
            </a:r>
            <a:r>
              <a:rPr lang="cs-CZ" sz="2400" dirty="0">
                <a:solidFill>
                  <a:srgbClr val="000099"/>
                </a:solidFill>
                <a:sym typeface="Symbol"/>
              </a:rPr>
              <a:t>x</a:t>
            </a:r>
            <a:r>
              <a:rPr lang="cs-CZ" sz="2400" baseline="-25000" dirty="0">
                <a:solidFill>
                  <a:srgbClr val="000099"/>
                </a:solidFill>
                <a:sym typeface="Symbol"/>
              </a:rPr>
              <a:t>0</a:t>
            </a:r>
            <a:r>
              <a:rPr lang="cs-CZ" sz="2400" dirty="0">
                <a:solidFill>
                  <a:srgbClr val="000099"/>
                </a:solidFill>
                <a:sym typeface="Symbol"/>
              </a:rPr>
              <a:t> y</a:t>
            </a:r>
            <a:r>
              <a:rPr lang="cs-CZ" sz="2400" baseline="-25000" dirty="0">
                <a:solidFill>
                  <a:srgbClr val="000099"/>
                </a:solidFill>
                <a:sym typeface="Symbol"/>
              </a:rPr>
              <a:t>0</a:t>
            </a:r>
            <a:r>
              <a:rPr lang="cs-CZ" sz="2400" dirty="0" smtClean="0">
                <a:solidFill>
                  <a:srgbClr val="000099"/>
                </a:solidFill>
                <a:sym typeface="Symbol"/>
              </a:rPr>
              <a:t></a:t>
            </a:r>
            <a:r>
              <a:rPr lang="cs-CZ" sz="2400" dirty="0" smtClean="0">
                <a:sym typeface="Symbol"/>
              </a:rPr>
              <a:t>, kde</a:t>
            </a:r>
            <a:endParaRPr lang="cs-CZ" sz="2400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bdélník 14"/>
              <p:cNvSpPr/>
              <p:nvPr/>
            </p:nvSpPr>
            <p:spPr>
              <a:xfrm>
                <a:off x="4247964" y="4077072"/>
                <a:ext cx="1955353" cy="6683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cs-CZ" sz="2400" dirty="0" smtClean="0"/>
                  <a:t>y</a:t>
                </a:r>
                <a:r>
                  <a:rPr lang="cs-CZ" sz="2400" baseline="-25000" dirty="0" smtClean="0"/>
                  <a:t>0</a:t>
                </a:r>
                <a:r>
                  <a:rPr lang="cs-CZ" sz="2400" dirty="0" smtClean="0"/>
                  <a:t> </a:t>
                </a:r>
                <a:r>
                  <a:rPr lang="cs-CZ" sz="2400" b="0" dirty="0" smtClean="0"/>
                  <a:t>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400" b="0" i="0" smtClean="0">
                        <a:solidFill>
                          <a:srgbClr val="CC6600"/>
                        </a:solidFill>
                        <a:latin typeface="Cambria Math"/>
                      </a:rPr>
                      <m:t>c</m:t>
                    </m:r>
                    <m:r>
                      <a:rPr lang="cs-CZ" sz="2400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cs-CZ" sz="240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sz="2400" b="0" i="1" smtClean="0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cs-CZ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4</m:t>
                        </m:r>
                        <m:r>
                          <a:rPr lang="cs-CZ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endParaRPr lang="cs-CZ" sz="2400" dirty="0"/>
              </a:p>
            </p:txBody>
          </p:sp>
        </mc:Choice>
        <mc:Fallback xmlns="">
          <p:sp>
            <p:nvSpPr>
              <p:cNvPr id="15" name="Obdélník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7964" y="4077072"/>
                <a:ext cx="1955353" cy="668388"/>
              </a:xfrm>
              <a:prstGeom prst="rect">
                <a:avLst/>
              </a:prstGeom>
              <a:blipFill rotWithShape="1">
                <a:blip r:embed="rId4"/>
                <a:stretch>
                  <a:fillRect b="-82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579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7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délník 20"/>
          <p:cNvSpPr/>
          <p:nvPr/>
        </p:nvSpPr>
        <p:spPr>
          <a:xfrm>
            <a:off x="683568" y="1994286"/>
            <a:ext cx="69601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 Grafem funkce                         	</a:t>
            </a:r>
            <a:r>
              <a:rPr lang="cs-CZ" sz="2400" dirty="0"/>
              <a:t> </a:t>
            </a:r>
            <a:r>
              <a:rPr lang="cs-CZ" sz="2400" dirty="0" smtClean="0"/>
              <a:t>   je </a:t>
            </a:r>
            <a:r>
              <a:rPr lang="cs-CZ" sz="2400" dirty="0" smtClean="0">
                <a:solidFill>
                  <a:srgbClr val="00B0F0"/>
                </a:solidFill>
              </a:rPr>
              <a:t>parabola</a:t>
            </a:r>
            <a:endParaRPr lang="cs-CZ" sz="2400" dirty="0">
              <a:solidFill>
                <a:srgbClr val="000099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904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Graf funkce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2843808" y="1951676"/>
            <a:ext cx="2808312" cy="546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cs-CZ" sz="2400" kern="0" dirty="0" smtClean="0"/>
              <a:t>y = </a:t>
            </a:r>
            <a:r>
              <a:rPr lang="cs-CZ" sz="2400" b="1" i="1" dirty="0" smtClean="0">
                <a:solidFill>
                  <a:srgbClr val="FF0000"/>
                </a:solidFill>
              </a:rPr>
              <a:t>a</a:t>
            </a:r>
            <a:r>
              <a:rPr lang="cs-CZ" sz="2400" b="1" i="1" dirty="0" smtClean="0"/>
              <a:t>x</a:t>
            </a:r>
            <a:r>
              <a:rPr lang="cs-CZ" sz="2400" b="1" i="1" baseline="30000" dirty="0" smtClean="0"/>
              <a:t>2</a:t>
            </a:r>
            <a:r>
              <a:rPr lang="cs-CZ" sz="2400" b="1" i="1" dirty="0"/>
              <a:t> + </a:t>
            </a:r>
            <a:r>
              <a:rPr lang="cs-CZ" sz="2400" b="1" i="1" dirty="0" err="1">
                <a:solidFill>
                  <a:srgbClr val="000099"/>
                </a:solidFill>
              </a:rPr>
              <a:t>b</a:t>
            </a:r>
            <a:r>
              <a:rPr lang="cs-CZ" sz="2400" b="1" i="1" dirty="0" err="1"/>
              <a:t>x</a:t>
            </a:r>
            <a:r>
              <a:rPr lang="cs-CZ" sz="2400" b="1" i="1" dirty="0"/>
              <a:t> + </a:t>
            </a:r>
            <a:r>
              <a:rPr lang="cs-CZ" sz="2400" b="1" dirty="0">
                <a:solidFill>
                  <a:srgbClr val="CC6600"/>
                </a:solidFill>
              </a:rPr>
              <a:t>c</a:t>
            </a:r>
            <a:r>
              <a:rPr lang="cs-CZ" sz="2400" b="1" i="1" baseline="30000" dirty="0" smtClean="0"/>
              <a:t> </a:t>
            </a:r>
            <a:endParaRPr lang="cs-CZ" sz="2400" kern="0" dirty="0" smtClean="0">
              <a:solidFill>
                <a:srgbClr val="3366FF"/>
              </a:solidFill>
            </a:endParaRPr>
          </a:p>
          <a:p>
            <a:pPr marL="0" indent="0" algn="ctr">
              <a:buFontTx/>
              <a:buNone/>
            </a:pPr>
            <a:endParaRPr lang="cs-CZ" sz="2400" kern="0" dirty="0" smtClean="0">
              <a:solidFill>
                <a:srgbClr val="3366FF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000206" y="3666018"/>
            <a:ext cx="11817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FontTx/>
              <a:buNone/>
            </a:pPr>
            <a:r>
              <a:rPr lang="cs-CZ" sz="2000" kern="0" dirty="0" smtClean="0"/>
              <a:t> klesající</a:t>
            </a:r>
            <a:endParaRPr lang="cs-CZ" sz="2000" kern="0" dirty="0"/>
          </a:p>
        </p:txBody>
      </p:sp>
      <p:sp>
        <p:nvSpPr>
          <p:cNvPr id="7" name="Obdélník 6"/>
          <p:cNvSpPr/>
          <p:nvPr/>
        </p:nvSpPr>
        <p:spPr>
          <a:xfrm>
            <a:off x="529142" y="2886942"/>
            <a:ext cx="21238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dirty="0" smtClean="0"/>
              <a:t>Pro a </a:t>
            </a:r>
            <a:r>
              <a:rPr lang="cs-CZ" sz="2400" b="1" dirty="0" smtClean="0">
                <a:sym typeface="Symbol"/>
              </a:rPr>
              <a:t> </a:t>
            </a:r>
            <a:r>
              <a:rPr lang="cs-CZ" sz="2400" dirty="0" smtClean="0"/>
              <a:t>0</a:t>
            </a:r>
            <a:endParaRPr lang="cs-CZ" sz="2400" dirty="0"/>
          </a:p>
        </p:txBody>
      </p:sp>
      <p:sp>
        <p:nvSpPr>
          <p:cNvPr id="2" name="Obdélník 1"/>
          <p:cNvSpPr/>
          <p:nvPr/>
        </p:nvSpPr>
        <p:spPr>
          <a:xfrm>
            <a:off x="1000206" y="4227931"/>
            <a:ext cx="13676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FontTx/>
              <a:buNone/>
            </a:pPr>
            <a:r>
              <a:rPr lang="cs-CZ" sz="2000" dirty="0" smtClean="0">
                <a:solidFill>
                  <a:srgbClr val="025198"/>
                </a:solidFill>
              </a:rPr>
              <a:t>x</a:t>
            </a:r>
            <a:r>
              <a:rPr lang="cs-CZ" sz="2000" dirty="0" smtClean="0">
                <a:solidFill>
                  <a:srgbClr val="025198"/>
                </a:solidFill>
                <a:sym typeface="Symbol"/>
              </a:rPr>
              <a:t></a:t>
            </a:r>
            <a:r>
              <a:rPr lang="cs-CZ" sz="2000" dirty="0" smtClean="0">
                <a:solidFill>
                  <a:srgbClr val="025198"/>
                </a:solidFill>
              </a:rPr>
              <a:t>(</a:t>
            </a:r>
            <a:r>
              <a:rPr lang="cs-CZ" sz="2000" dirty="0" smtClean="0">
                <a:solidFill>
                  <a:srgbClr val="025198"/>
                </a:solidFill>
                <a:sym typeface="Symbol"/>
              </a:rPr>
              <a:t>-; x</a:t>
            </a:r>
            <a:r>
              <a:rPr lang="cs-CZ" sz="2000" baseline="-25000" dirty="0" smtClean="0">
                <a:solidFill>
                  <a:srgbClr val="025198"/>
                </a:solidFill>
                <a:sym typeface="Symbol"/>
              </a:rPr>
              <a:t>0</a:t>
            </a:r>
            <a:r>
              <a:rPr lang="cs-CZ" sz="2000" dirty="0" smtClean="0">
                <a:solidFill>
                  <a:srgbClr val="025198"/>
                </a:solidFill>
                <a:sym typeface="Symbol"/>
              </a:rPr>
              <a:t></a:t>
            </a:r>
            <a:r>
              <a:rPr lang="cs-CZ" sz="2000" dirty="0" smtClean="0">
                <a:solidFill>
                  <a:srgbClr val="025198"/>
                </a:solidFill>
              </a:rPr>
              <a:t> </a:t>
            </a:r>
            <a:endParaRPr lang="cs-CZ" sz="2000" dirty="0">
              <a:solidFill>
                <a:srgbClr val="025198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152313" y="4212622"/>
            <a:ext cx="13532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FontTx/>
              <a:buNone/>
            </a:pPr>
            <a:r>
              <a:rPr lang="cs-CZ" sz="2000" dirty="0">
                <a:solidFill>
                  <a:srgbClr val="025198"/>
                </a:solidFill>
              </a:rPr>
              <a:t>x</a:t>
            </a:r>
            <a:r>
              <a:rPr lang="cs-CZ" sz="2000" dirty="0">
                <a:solidFill>
                  <a:srgbClr val="025198"/>
                </a:solidFill>
                <a:sym typeface="Symbol"/>
              </a:rPr>
              <a:t> </a:t>
            </a:r>
            <a:r>
              <a:rPr lang="cs-CZ" sz="2000" dirty="0" smtClean="0">
                <a:solidFill>
                  <a:srgbClr val="025198"/>
                </a:solidFill>
                <a:sym typeface="Symbol"/>
              </a:rPr>
              <a:t>x</a:t>
            </a:r>
            <a:r>
              <a:rPr lang="cs-CZ" sz="2000" baseline="-25000" dirty="0" smtClean="0">
                <a:solidFill>
                  <a:srgbClr val="025198"/>
                </a:solidFill>
                <a:sym typeface="Symbol"/>
              </a:rPr>
              <a:t>0</a:t>
            </a:r>
            <a:r>
              <a:rPr lang="cs-CZ" sz="2000" dirty="0" smtClean="0">
                <a:solidFill>
                  <a:srgbClr val="025198"/>
                </a:solidFill>
                <a:sym typeface="Symbol"/>
              </a:rPr>
              <a:t>; </a:t>
            </a:r>
            <a:r>
              <a:rPr lang="cs-CZ" sz="2000" dirty="0" smtClean="0">
                <a:solidFill>
                  <a:srgbClr val="025198"/>
                </a:solidFill>
              </a:rPr>
              <a:t> </a:t>
            </a:r>
            <a:endParaRPr lang="cs-CZ" sz="2000" dirty="0">
              <a:solidFill>
                <a:srgbClr val="025198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7152313" y="3629055"/>
            <a:ext cx="11657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FontTx/>
              <a:buNone/>
            </a:pPr>
            <a:r>
              <a:rPr lang="cs-CZ" sz="2000" kern="0" dirty="0" smtClean="0"/>
              <a:t> rostoucí</a:t>
            </a:r>
            <a:endParaRPr lang="cs-CZ" sz="2000" kern="0" dirty="0"/>
          </a:p>
        </p:txBody>
      </p:sp>
      <p:sp>
        <p:nvSpPr>
          <p:cNvPr id="5" name="Obdélník 4"/>
          <p:cNvSpPr/>
          <p:nvPr/>
        </p:nvSpPr>
        <p:spPr>
          <a:xfrm>
            <a:off x="7452320" y="1951676"/>
            <a:ext cx="12153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solidFill>
                  <a:srgbClr val="000099"/>
                </a:solidFill>
              </a:rPr>
              <a:t>V</a:t>
            </a:r>
            <a:r>
              <a:rPr lang="cs-CZ" sz="2400" dirty="0">
                <a:solidFill>
                  <a:srgbClr val="000099"/>
                </a:solidFill>
                <a:sym typeface="Symbol"/>
              </a:rPr>
              <a:t>x</a:t>
            </a:r>
            <a:r>
              <a:rPr lang="cs-CZ" sz="2400" baseline="-25000" dirty="0">
                <a:solidFill>
                  <a:srgbClr val="000099"/>
                </a:solidFill>
                <a:sym typeface="Symbol"/>
              </a:rPr>
              <a:t>0</a:t>
            </a:r>
            <a:r>
              <a:rPr lang="cs-CZ" sz="2400" dirty="0">
                <a:solidFill>
                  <a:srgbClr val="000099"/>
                </a:solidFill>
                <a:sym typeface="Symbol"/>
              </a:rPr>
              <a:t> y</a:t>
            </a:r>
            <a:r>
              <a:rPr lang="cs-CZ" sz="2400" baseline="-25000" dirty="0">
                <a:solidFill>
                  <a:srgbClr val="000099"/>
                </a:solidFill>
                <a:sym typeface="Symbol"/>
              </a:rPr>
              <a:t>0</a:t>
            </a:r>
            <a:r>
              <a:rPr lang="cs-CZ" sz="2400" dirty="0">
                <a:solidFill>
                  <a:srgbClr val="000099"/>
                </a:solidFill>
                <a:sym typeface="Symbol"/>
              </a:rPr>
              <a:t></a:t>
            </a:r>
            <a:endParaRPr lang="cs-CZ" sz="2400" dirty="0">
              <a:solidFill>
                <a:srgbClr val="000099"/>
              </a:solidFill>
            </a:endParaRPr>
          </a:p>
        </p:txBody>
      </p:sp>
      <p:pic>
        <p:nvPicPr>
          <p:cNvPr id="8" name="Obrázek 7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8103" y="2751955"/>
            <a:ext cx="4425156" cy="3690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479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6" grpId="0"/>
      <p:bldP spid="4" grpId="0"/>
      <p:bldP spid="7" grpId="0"/>
      <p:bldP spid="2" grpId="0"/>
      <p:bldP spid="3" grpId="0"/>
      <p:bldP spid="10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délník 20"/>
          <p:cNvSpPr/>
          <p:nvPr/>
        </p:nvSpPr>
        <p:spPr>
          <a:xfrm>
            <a:off x="529142" y="1942030"/>
            <a:ext cx="68379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 Grafem funkce                                 je </a:t>
            </a:r>
            <a:r>
              <a:rPr lang="cs-CZ" sz="2400" dirty="0" smtClean="0">
                <a:solidFill>
                  <a:srgbClr val="00B0F0"/>
                </a:solidFill>
              </a:rPr>
              <a:t>parabola  </a:t>
            </a:r>
            <a:endParaRPr lang="cs-CZ" sz="2400" dirty="0"/>
          </a:p>
        </p:txBody>
      </p:sp>
      <p:pic>
        <p:nvPicPr>
          <p:cNvPr id="9" name="Obrázek 8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455951"/>
            <a:ext cx="3810532" cy="3924848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904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Graf funkce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2730591" y="1913426"/>
            <a:ext cx="2592288" cy="546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600" kern="0" dirty="0" smtClean="0"/>
              <a:t>y = </a:t>
            </a:r>
            <a:r>
              <a:rPr lang="cs-CZ" sz="2600" b="1" i="1" dirty="0" smtClean="0">
                <a:solidFill>
                  <a:srgbClr val="FF0000"/>
                </a:solidFill>
              </a:rPr>
              <a:t>a</a:t>
            </a:r>
            <a:r>
              <a:rPr lang="cs-CZ" sz="2600" b="1" i="1" dirty="0" smtClean="0"/>
              <a:t>x</a:t>
            </a:r>
            <a:r>
              <a:rPr lang="cs-CZ" sz="2600" b="1" i="1" baseline="30000" dirty="0" smtClean="0"/>
              <a:t>2</a:t>
            </a:r>
            <a:r>
              <a:rPr lang="cs-CZ" sz="2600" b="1" i="1" dirty="0"/>
              <a:t>+ </a:t>
            </a:r>
            <a:r>
              <a:rPr lang="cs-CZ" sz="2600" b="1" i="1" dirty="0" err="1">
                <a:solidFill>
                  <a:srgbClr val="000099"/>
                </a:solidFill>
              </a:rPr>
              <a:t>b</a:t>
            </a:r>
            <a:r>
              <a:rPr lang="cs-CZ" sz="2600" b="1" i="1" dirty="0" err="1"/>
              <a:t>x</a:t>
            </a:r>
            <a:r>
              <a:rPr lang="cs-CZ" sz="2600" b="1" i="1" dirty="0"/>
              <a:t> + </a:t>
            </a:r>
            <a:r>
              <a:rPr lang="cs-CZ" sz="2600" b="1" dirty="0">
                <a:solidFill>
                  <a:srgbClr val="CC6600"/>
                </a:solidFill>
              </a:rPr>
              <a:t>c</a:t>
            </a:r>
            <a:r>
              <a:rPr lang="cs-CZ" sz="2600" b="1" i="1" baseline="30000" dirty="0"/>
              <a:t> </a:t>
            </a:r>
            <a:endParaRPr lang="cs-CZ" sz="2600" kern="0" dirty="0">
              <a:solidFill>
                <a:srgbClr val="3366FF"/>
              </a:solidFill>
            </a:endParaRPr>
          </a:p>
          <a:p>
            <a:pPr marL="0" indent="0" algn="ctr">
              <a:buFontTx/>
              <a:buNone/>
            </a:pPr>
            <a:endParaRPr lang="cs-CZ" sz="2800" kern="0" dirty="0" smtClean="0">
              <a:solidFill>
                <a:srgbClr val="3366FF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887978" y="3428688"/>
            <a:ext cx="11657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kern="0" dirty="0" smtClean="0"/>
              <a:t> rostoucí</a:t>
            </a:r>
            <a:endParaRPr lang="cs-CZ" sz="2000" kern="0" dirty="0"/>
          </a:p>
        </p:txBody>
      </p:sp>
      <p:sp>
        <p:nvSpPr>
          <p:cNvPr id="7" name="Obdélník 6"/>
          <p:cNvSpPr/>
          <p:nvPr/>
        </p:nvSpPr>
        <p:spPr>
          <a:xfrm>
            <a:off x="408898" y="2535337"/>
            <a:ext cx="21238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dirty="0" smtClean="0"/>
              <a:t>Pro a </a:t>
            </a:r>
            <a:r>
              <a:rPr lang="cs-CZ" sz="2400" b="1" dirty="0" smtClean="0">
                <a:sym typeface="Symbol"/>
              </a:rPr>
              <a:t> </a:t>
            </a:r>
            <a:r>
              <a:rPr lang="cs-CZ" sz="2400" dirty="0" smtClean="0"/>
              <a:t>0</a:t>
            </a:r>
            <a:endParaRPr lang="cs-CZ" sz="2400" dirty="0"/>
          </a:p>
        </p:txBody>
      </p:sp>
      <p:sp>
        <p:nvSpPr>
          <p:cNvPr id="2" name="Obdélník 1"/>
          <p:cNvSpPr/>
          <p:nvPr/>
        </p:nvSpPr>
        <p:spPr>
          <a:xfrm>
            <a:off x="905127" y="4034678"/>
            <a:ext cx="12875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FontTx/>
              <a:buNone/>
            </a:pPr>
            <a:r>
              <a:rPr lang="cs-CZ" sz="2000" dirty="0" smtClean="0">
                <a:solidFill>
                  <a:srgbClr val="025198"/>
                </a:solidFill>
              </a:rPr>
              <a:t>x</a:t>
            </a:r>
            <a:r>
              <a:rPr lang="cs-CZ" sz="2000" dirty="0" smtClean="0">
                <a:solidFill>
                  <a:srgbClr val="025198"/>
                </a:solidFill>
                <a:sym typeface="Symbol"/>
              </a:rPr>
              <a:t></a:t>
            </a:r>
            <a:r>
              <a:rPr lang="cs-CZ" sz="2000" dirty="0" smtClean="0">
                <a:solidFill>
                  <a:srgbClr val="025198"/>
                </a:solidFill>
              </a:rPr>
              <a:t>(</a:t>
            </a:r>
            <a:r>
              <a:rPr lang="cs-CZ" sz="2000" dirty="0" smtClean="0">
                <a:solidFill>
                  <a:srgbClr val="025198"/>
                </a:solidFill>
                <a:sym typeface="Symbol"/>
              </a:rPr>
              <a:t>-; 0</a:t>
            </a:r>
            <a:r>
              <a:rPr lang="cs-CZ" sz="2000" dirty="0" smtClean="0">
                <a:solidFill>
                  <a:srgbClr val="025198"/>
                </a:solidFill>
              </a:rPr>
              <a:t> </a:t>
            </a:r>
            <a:endParaRPr lang="cs-CZ" sz="2000" dirty="0">
              <a:solidFill>
                <a:srgbClr val="025198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235670" y="3858599"/>
            <a:ext cx="12025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FontTx/>
              <a:buNone/>
            </a:pPr>
            <a:r>
              <a:rPr lang="cs-CZ" sz="2000" dirty="0">
                <a:solidFill>
                  <a:srgbClr val="025198"/>
                </a:solidFill>
              </a:rPr>
              <a:t>x</a:t>
            </a:r>
            <a:r>
              <a:rPr lang="cs-CZ" sz="2000" dirty="0" smtClean="0">
                <a:solidFill>
                  <a:srgbClr val="025198"/>
                </a:solidFill>
                <a:sym typeface="Symbol"/>
              </a:rPr>
              <a:t>0; </a:t>
            </a:r>
            <a:r>
              <a:rPr lang="cs-CZ" sz="2000" dirty="0" smtClean="0">
                <a:solidFill>
                  <a:srgbClr val="025198"/>
                </a:solidFill>
              </a:rPr>
              <a:t> </a:t>
            </a:r>
            <a:endParaRPr lang="cs-CZ" sz="2000" dirty="0">
              <a:solidFill>
                <a:srgbClr val="025198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7066669" y="3228633"/>
            <a:ext cx="2551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FontTx/>
              <a:buNone/>
            </a:pPr>
            <a:r>
              <a:rPr lang="cs-CZ" sz="2000" kern="0" dirty="0" smtClean="0"/>
              <a:t> </a:t>
            </a:r>
            <a:endParaRPr lang="cs-CZ" sz="2000" kern="0" dirty="0"/>
          </a:p>
        </p:txBody>
      </p:sp>
      <p:sp>
        <p:nvSpPr>
          <p:cNvPr id="8" name="Obdélník 7"/>
          <p:cNvSpPr/>
          <p:nvPr/>
        </p:nvSpPr>
        <p:spPr>
          <a:xfrm>
            <a:off x="7235670" y="3227457"/>
            <a:ext cx="11112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kern="0" dirty="0"/>
              <a:t>klesající</a:t>
            </a:r>
            <a:endParaRPr lang="cs-CZ" sz="2000" dirty="0"/>
          </a:p>
        </p:txBody>
      </p:sp>
      <p:sp>
        <p:nvSpPr>
          <p:cNvPr id="14" name="Obdélník 13"/>
          <p:cNvSpPr/>
          <p:nvPr/>
        </p:nvSpPr>
        <p:spPr>
          <a:xfrm>
            <a:off x="7367137" y="1907386"/>
            <a:ext cx="12153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solidFill>
                  <a:srgbClr val="000099"/>
                </a:solidFill>
              </a:rPr>
              <a:t>V</a:t>
            </a:r>
            <a:r>
              <a:rPr lang="cs-CZ" sz="2400" dirty="0">
                <a:solidFill>
                  <a:srgbClr val="000099"/>
                </a:solidFill>
                <a:sym typeface="Symbol"/>
              </a:rPr>
              <a:t>x</a:t>
            </a:r>
            <a:r>
              <a:rPr lang="cs-CZ" sz="2400" baseline="-25000" dirty="0">
                <a:solidFill>
                  <a:srgbClr val="000099"/>
                </a:solidFill>
                <a:sym typeface="Symbol"/>
              </a:rPr>
              <a:t>0</a:t>
            </a:r>
            <a:r>
              <a:rPr lang="cs-CZ" sz="2400" dirty="0">
                <a:solidFill>
                  <a:srgbClr val="000099"/>
                </a:solidFill>
                <a:sym typeface="Symbol"/>
              </a:rPr>
              <a:t> y</a:t>
            </a:r>
            <a:r>
              <a:rPr lang="cs-CZ" sz="2400" baseline="-25000" dirty="0">
                <a:solidFill>
                  <a:srgbClr val="000099"/>
                </a:solidFill>
                <a:sym typeface="Symbol"/>
              </a:rPr>
              <a:t>0</a:t>
            </a:r>
            <a:r>
              <a:rPr lang="cs-CZ" sz="2400" dirty="0">
                <a:solidFill>
                  <a:srgbClr val="000099"/>
                </a:solidFill>
                <a:sym typeface="Symbol"/>
              </a:rPr>
              <a:t></a:t>
            </a:r>
            <a:endParaRPr lang="cs-CZ" sz="24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875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074" grpId="0"/>
      <p:bldP spid="16" grpId="0"/>
      <p:bldP spid="4" grpId="0"/>
      <p:bldP spid="7" grpId="0"/>
      <p:bldP spid="2" grpId="0"/>
      <p:bldP spid="3" grpId="0"/>
      <p:bldP spid="8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455951"/>
            <a:ext cx="4667902" cy="3820058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12601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Graf funkce</a:t>
            </a:r>
          </a:p>
        </p:txBody>
      </p:sp>
      <p:sp>
        <p:nvSpPr>
          <p:cNvPr id="3" name="Obdélník 2"/>
          <p:cNvSpPr/>
          <p:nvPr/>
        </p:nvSpPr>
        <p:spPr>
          <a:xfrm>
            <a:off x="1187623" y="3233251"/>
            <a:ext cx="503106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Má vrchol V</a:t>
            </a:r>
            <a:r>
              <a:rPr lang="cs-CZ" sz="2400" dirty="0" smtClean="0">
                <a:sym typeface="Symbol"/>
              </a:rPr>
              <a:t></a:t>
            </a:r>
            <a:r>
              <a:rPr lang="cs-CZ" sz="2400" dirty="0">
                <a:solidFill>
                  <a:srgbClr val="000099"/>
                </a:solidFill>
                <a:sym typeface="Symbol"/>
              </a:rPr>
              <a:t> </a:t>
            </a:r>
            <a:r>
              <a:rPr lang="cs-CZ" sz="2400" dirty="0" smtClean="0">
                <a:solidFill>
                  <a:srgbClr val="000099"/>
                </a:solidFill>
                <a:sym typeface="Symbol"/>
              </a:rPr>
              <a:t>x</a:t>
            </a:r>
            <a:r>
              <a:rPr lang="cs-CZ" sz="2400" baseline="-25000" dirty="0" smtClean="0">
                <a:solidFill>
                  <a:srgbClr val="000099"/>
                </a:solidFill>
                <a:sym typeface="Symbol"/>
              </a:rPr>
              <a:t>0</a:t>
            </a:r>
            <a:r>
              <a:rPr lang="cs-CZ" sz="2400" dirty="0" smtClean="0">
                <a:solidFill>
                  <a:srgbClr val="000099"/>
                </a:solidFill>
                <a:sym typeface="Symbol"/>
              </a:rPr>
              <a:t>; y</a:t>
            </a:r>
            <a:r>
              <a:rPr lang="cs-CZ" sz="2400" baseline="-25000" dirty="0" smtClean="0">
                <a:solidFill>
                  <a:srgbClr val="000099"/>
                </a:solidFill>
                <a:sym typeface="Symbol"/>
              </a:rPr>
              <a:t>0 </a:t>
            </a:r>
            <a:r>
              <a:rPr lang="cs-CZ" sz="2400" dirty="0" smtClean="0">
                <a:sym typeface="Symbol"/>
              </a:rPr>
              <a:t>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Je osově souměrný podle y</a:t>
            </a:r>
            <a:endParaRPr lang="cs-CZ" sz="2400" kern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kern="0" dirty="0" smtClean="0"/>
              <a:t>Je omezený vrcholem</a:t>
            </a: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H(f)=(0;</a:t>
            </a:r>
            <a:r>
              <a:rPr lang="cs-CZ" sz="2400" dirty="0" smtClean="0">
                <a:solidFill>
                  <a:srgbClr val="025198"/>
                </a:solidFill>
                <a:sym typeface="Symbol"/>
              </a:rPr>
              <a:t> </a:t>
            </a:r>
            <a:r>
              <a:rPr lang="cs-CZ" sz="2400" b="1" dirty="0" smtClean="0">
                <a:sym typeface="Symbol"/>
              </a:rPr>
              <a:t></a:t>
            </a:r>
            <a:r>
              <a:rPr lang="cs-CZ" sz="2400" dirty="0" smtClean="0"/>
              <a:t> ) </a:t>
            </a:r>
            <a:r>
              <a:rPr lang="cs-CZ" sz="2400" dirty="0"/>
              <a:t>nebo </a:t>
            </a:r>
            <a:r>
              <a:rPr lang="cs-CZ" sz="2400" dirty="0" smtClean="0"/>
              <a:t>(-</a:t>
            </a:r>
            <a:r>
              <a:rPr lang="cs-CZ" sz="2400" b="1" dirty="0" smtClean="0">
                <a:sym typeface="Symbol"/>
              </a:rPr>
              <a:t>;</a:t>
            </a:r>
            <a:r>
              <a:rPr lang="cs-CZ" sz="2400" dirty="0" smtClean="0">
                <a:sym typeface="Symbol"/>
              </a:rPr>
              <a:t>0</a:t>
            </a:r>
            <a:r>
              <a:rPr lang="cs-CZ" sz="2400" dirty="0" smtClean="0"/>
              <a:t> </a:t>
            </a:r>
            <a:r>
              <a:rPr lang="cs-CZ" sz="2400" dirty="0"/>
              <a:t>) </a:t>
            </a:r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Má extrém – vrchol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 smtClean="0"/>
              <a:t>Fce</a:t>
            </a:r>
            <a:r>
              <a:rPr lang="cs-CZ" sz="2400" dirty="0" smtClean="0"/>
              <a:t> není prostá</a:t>
            </a:r>
          </a:p>
          <a:p>
            <a:endParaRPr lang="cs-CZ" sz="2400" dirty="0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986490" y="1909067"/>
            <a:ext cx="6105789" cy="546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b="1" i="1" dirty="0" smtClean="0"/>
              <a:t>f: y = </a:t>
            </a:r>
            <a:r>
              <a:rPr lang="cs-CZ" sz="2800" b="1" i="1" dirty="0" smtClean="0">
                <a:solidFill>
                  <a:srgbClr val="FF0000"/>
                </a:solidFill>
              </a:rPr>
              <a:t>a</a:t>
            </a:r>
            <a:r>
              <a:rPr lang="cs-CZ" sz="2800" b="1" i="1" dirty="0" smtClean="0"/>
              <a:t>x</a:t>
            </a:r>
            <a:r>
              <a:rPr lang="cs-CZ" sz="2800" b="1" i="1" baseline="30000" dirty="0" smtClean="0"/>
              <a:t>2 </a:t>
            </a:r>
            <a:r>
              <a:rPr lang="cs-CZ" sz="2800" b="1" i="1" dirty="0"/>
              <a:t>+ </a:t>
            </a:r>
            <a:r>
              <a:rPr lang="cs-CZ" sz="2800" b="1" i="1" dirty="0" err="1">
                <a:solidFill>
                  <a:srgbClr val="000099"/>
                </a:solidFill>
              </a:rPr>
              <a:t>b</a:t>
            </a:r>
            <a:r>
              <a:rPr lang="cs-CZ" sz="2800" b="1" i="1" dirty="0" err="1"/>
              <a:t>x</a:t>
            </a:r>
            <a:r>
              <a:rPr lang="cs-CZ" sz="2800" b="1" i="1" dirty="0"/>
              <a:t> + </a:t>
            </a:r>
            <a:r>
              <a:rPr lang="cs-CZ" sz="2800" b="1" dirty="0">
                <a:solidFill>
                  <a:srgbClr val="CC6600"/>
                </a:solidFill>
              </a:rPr>
              <a:t>c</a:t>
            </a:r>
            <a:r>
              <a:rPr lang="cs-CZ" sz="2800" b="1" i="1" baseline="30000" dirty="0"/>
              <a:t> </a:t>
            </a:r>
            <a:r>
              <a:rPr lang="cs-CZ" sz="2800" b="1" i="1" dirty="0" smtClean="0"/>
              <a:t> </a:t>
            </a:r>
            <a:r>
              <a:rPr lang="cs-CZ" sz="2800" dirty="0" smtClean="0"/>
              <a:t> </a:t>
            </a:r>
            <a:r>
              <a:rPr lang="cs-CZ" sz="2800" b="1" i="1" dirty="0" smtClean="0">
                <a:solidFill>
                  <a:srgbClr val="000099"/>
                </a:solidFill>
              </a:rPr>
              <a:t>   </a:t>
            </a:r>
            <a:r>
              <a:rPr lang="cs-CZ" sz="2400" dirty="0" smtClean="0"/>
              <a:t>a, b, c </a:t>
            </a:r>
            <a:r>
              <a:rPr lang="cs-CZ" sz="2400" dirty="0" smtClean="0">
                <a:sym typeface="Symbol"/>
              </a:rPr>
              <a:t>R, </a:t>
            </a:r>
            <a:r>
              <a:rPr lang="cs-CZ" sz="2400" dirty="0" smtClean="0"/>
              <a:t>a</a:t>
            </a:r>
            <a:r>
              <a:rPr lang="cs-CZ" sz="2400" dirty="0" smtClean="0">
                <a:sym typeface="Symbol"/>
              </a:rPr>
              <a:t>0</a:t>
            </a:r>
            <a:endParaRPr lang="cs-CZ" sz="2400" i="1" dirty="0" smtClean="0">
              <a:solidFill>
                <a:srgbClr val="000099"/>
              </a:solidFill>
            </a:endParaRPr>
          </a:p>
          <a:p>
            <a:pPr marL="0" indent="0">
              <a:buFontTx/>
              <a:buNone/>
            </a:pPr>
            <a:endParaRPr lang="cs-CZ" sz="2800" kern="0" dirty="0" smtClean="0">
              <a:solidFill>
                <a:srgbClr val="3366FF"/>
              </a:solidFill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1188773" y="2823925"/>
            <a:ext cx="1531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kern="0" dirty="0" smtClean="0"/>
              <a:t>D(f) =R</a:t>
            </a:r>
            <a:endParaRPr lang="cs-CZ" sz="2400" kern="0" dirty="0"/>
          </a:p>
        </p:txBody>
      </p:sp>
    </p:spTree>
    <p:extLst>
      <p:ext uri="{BB962C8B-B14F-4D97-AF65-F5344CB8AC3E}">
        <p14:creationId xmlns:p14="http://schemas.microsoft.com/office/powerpoint/2010/main" val="3287509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Vliv koeficientů na parabolu</a:t>
            </a:r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467544" y="1844824"/>
            <a:ext cx="8229600" cy="612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cs-CZ" sz="2400" kern="0" dirty="0" smtClean="0"/>
              <a:t>Koeficient  </a:t>
            </a:r>
            <a:r>
              <a:rPr lang="cs-CZ" sz="2400" b="1" kern="0" dirty="0" smtClean="0">
                <a:solidFill>
                  <a:srgbClr val="CC6600"/>
                </a:solidFill>
              </a:rPr>
              <a:t>c</a:t>
            </a:r>
            <a:r>
              <a:rPr lang="cs-CZ" sz="2400" kern="0" dirty="0" smtClean="0"/>
              <a:t> vyjadřuje průsečík paraboly na ose y  </a:t>
            </a:r>
          </a:p>
        </p:txBody>
      </p:sp>
      <p:sp>
        <p:nvSpPr>
          <p:cNvPr id="7" name="Obdélník 6"/>
          <p:cNvSpPr/>
          <p:nvPr/>
        </p:nvSpPr>
        <p:spPr>
          <a:xfrm>
            <a:off x="1331640" y="2724535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V</a:t>
            </a:r>
            <a:r>
              <a:rPr lang="cs-CZ" sz="2400" dirty="0" smtClean="0">
                <a:sym typeface="Symbol"/>
              </a:rPr>
              <a:t>0</a:t>
            </a:r>
            <a:r>
              <a:rPr lang="cs-CZ" sz="2400" dirty="0" smtClean="0">
                <a:solidFill>
                  <a:srgbClr val="000099"/>
                </a:solidFill>
                <a:sym typeface="Symbol"/>
              </a:rPr>
              <a:t>; </a:t>
            </a:r>
            <a:r>
              <a:rPr lang="cs-CZ" sz="2400" b="1" dirty="0" smtClean="0">
                <a:solidFill>
                  <a:srgbClr val="CC6600"/>
                </a:solidFill>
                <a:sym typeface="Symbol"/>
              </a:rPr>
              <a:t>c</a:t>
            </a:r>
            <a:r>
              <a:rPr lang="cs-CZ" sz="2400" dirty="0" smtClean="0">
                <a:sym typeface="Symbol"/>
              </a:rPr>
              <a:t></a:t>
            </a:r>
            <a:endParaRPr lang="cs-CZ" sz="2400" dirty="0"/>
          </a:p>
        </p:txBody>
      </p:sp>
      <p:pic>
        <p:nvPicPr>
          <p:cNvPr id="8" name="Obrázek 7" descr="Výřez obrazovky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1" y="2308042"/>
            <a:ext cx="4888643" cy="4138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75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Vliv koeficientů na parabolu</a:t>
            </a:r>
            <a:endParaRPr lang="cs-CZ" dirty="0"/>
          </a:p>
        </p:txBody>
      </p:sp>
      <p:pic>
        <p:nvPicPr>
          <p:cNvPr id="5" name="Obrázek 4" descr="Výřez obrazovky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492896"/>
            <a:ext cx="7192098" cy="3801413"/>
          </a:xfrm>
          <a:prstGeom prst="rect">
            <a:avLst/>
          </a:prstGeom>
        </p:spPr>
      </p:pic>
      <p:sp>
        <p:nvSpPr>
          <p:cNvPr id="9" name="Zástupný symbol pro obsah 2"/>
          <p:cNvSpPr txBox="1">
            <a:spLocks/>
          </p:cNvSpPr>
          <p:nvPr/>
        </p:nvSpPr>
        <p:spPr bwMode="auto">
          <a:xfrm>
            <a:off x="456207" y="1916833"/>
            <a:ext cx="8229600" cy="57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cs-CZ" sz="2400" kern="0" dirty="0" smtClean="0"/>
              <a:t>Koeficient </a:t>
            </a:r>
            <a:r>
              <a:rPr lang="cs-CZ" sz="2400" kern="0" dirty="0" smtClean="0">
                <a:solidFill>
                  <a:srgbClr val="000099"/>
                </a:solidFill>
              </a:rPr>
              <a:t> </a:t>
            </a:r>
            <a:r>
              <a:rPr lang="cs-CZ" sz="2400" b="1" kern="0" dirty="0" smtClean="0">
                <a:solidFill>
                  <a:srgbClr val="000099"/>
                </a:solidFill>
              </a:rPr>
              <a:t>b</a:t>
            </a:r>
            <a:r>
              <a:rPr lang="cs-CZ" sz="2400" kern="0" dirty="0" smtClean="0">
                <a:solidFill>
                  <a:srgbClr val="000099"/>
                </a:solidFill>
              </a:rPr>
              <a:t> </a:t>
            </a:r>
            <a:r>
              <a:rPr lang="cs-CZ" sz="2400" kern="0" dirty="0" smtClean="0"/>
              <a:t>vyjadřuje posunutí vrcholu paraboly po ose x  </a:t>
            </a:r>
          </a:p>
        </p:txBody>
      </p:sp>
    </p:spTree>
    <p:extLst>
      <p:ext uri="{BB962C8B-B14F-4D97-AF65-F5344CB8AC3E}">
        <p14:creationId xmlns:p14="http://schemas.microsoft.com/office/powerpoint/2010/main" val="1667404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Vliv koeficientů na parabolu</a:t>
            </a:r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694453" y="1781335"/>
            <a:ext cx="8229600" cy="57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cs-CZ" sz="2400" kern="0" dirty="0" smtClean="0"/>
              <a:t>Koeficienty </a:t>
            </a:r>
            <a:r>
              <a:rPr lang="cs-CZ" sz="2400" kern="0" dirty="0" smtClean="0">
                <a:solidFill>
                  <a:srgbClr val="FF0000"/>
                </a:solidFill>
              </a:rPr>
              <a:t>a</a:t>
            </a:r>
            <a:r>
              <a:rPr lang="cs-CZ" sz="2400" kern="0" dirty="0" smtClean="0"/>
              <a:t>,</a:t>
            </a:r>
            <a:r>
              <a:rPr lang="cs-CZ" sz="2400" kern="0" dirty="0" smtClean="0">
                <a:solidFill>
                  <a:srgbClr val="000099"/>
                </a:solidFill>
              </a:rPr>
              <a:t> </a:t>
            </a:r>
            <a:r>
              <a:rPr lang="cs-CZ" sz="2400" b="1" kern="0" dirty="0" smtClean="0">
                <a:solidFill>
                  <a:srgbClr val="000099"/>
                </a:solidFill>
              </a:rPr>
              <a:t>b, </a:t>
            </a:r>
            <a:r>
              <a:rPr lang="cs-CZ" sz="2400" b="1" kern="0" dirty="0" smtClean="0">
                <a:solidFill>
                  <a:srgbClr val="CC6600"/>
                </a:solidFill>
              </a:rPr>
              <a:t>c </a:t>
            </a:r>
            <a:r>
              <a:rPr lang="cs-CZ" sz="2400" kern="0" dirty="0" smtClean="0"/>
              <a:t>vyjadřují tvar a polohu paraboly    </a:t>
            </a:r>
          </a:p>
        </p:txBody>
      </p:sp>
      <p:pic>
        <p:nvPicPr>
          <p:cNvPr id="4" name="Obrázek 3" descr="Výřez obrazovky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355909"/>
            <a:ext cx="6784434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427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12050</TotalTime>
  <Words>519</Words>
  <Application>Microsoft Office PowerPoint</Application>
  <PresentationFormat>Předvádění na obrazovce (4:3)</PresentationFormat>
  <Paragraphs>100</Paragraphs>
  <Slides>12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Diseño predeterminado</vt:lpstr>
      <vt:lpstr>Funkce 1   </vt:lpstr>
      <vt:lpstr>Definice kvadratické funkce</vt:lpstr>
      <vt:lpstr> Graf funkce</vt:lpstr>
      <vt:lpstr>Graf funkce</vt:lpstr>
      <vt:lpstr>Graf funkce</vt:lpstr>
      <vt:lpstr>Graf funkce</vt:lpstr>
      <vt:lpstr>Vliv koeficientů na parabolu</vt:lpstr>
      <vt:lpstr>Vliv koeficientů na parabolu</vt:lpstr>
      <vt:lpstr>Vliv koeficientů na parabolu</vt:lpstr>
      <vt:lpstr>Příklad </vt:lpstr>
      <vt:lpstr>Řešení</vt:lpstr>
      <vt:lpstr>Zdroje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kacerova</cp:lastModifiedBy>
  <cp:revision>735</cp:revision>
  <dcterms:created xsi:type="dcterms:W3CDTF">2010-05-23T14:28:12Z</dcterms:created>
  <dcterms:modified xsi:type="dcterms:W3CDTF">2013-11-19T22:04:57Z</dcterms:modified>
</cp:coreProperties>
</file>