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70" r:id="rId4"/>
    <p:sldId id="276" r:id="rId5"/>
    <p:sldId id="273" r:id="rId6"/>
    <p:sldId id="265" r:id="rId7"/>
    <p:sldId id="277" r:id="rId8"/>
    <p:sldId id="264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FF00FF"/>
    <a:srgbClr val="0C788E"/>
    <a:srgbClr val="422C16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69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bnice.krynicky.cz/Matemati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Ryze kvadratická 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VY_32_INOVACE_FCE1_07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ryze kvadratická funkce?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44880"/>
            <a:ext cx="8100392" cy="34003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Ryze </a:t>
            </a:r>
            <a:r>
              <a:rPr lang="cs-CZ" sz="2800" b="1" dirty="0"/>
              <a:t>kvadratická funkce</a:t>
            </a:r>
            <a:r>
              <a:rPr lang="cs-CZ" sz="2800" dirty="0" smtClean="0"/>
              <a:t> </a:t>
            </a:r>
            <a:r>
              <a:rPr lang="cs-CZ" sz="2400" dirty="0" smtClean="0"/>
              <a:t>je </a:t>
            </a:r>
            <a:r>
              <a:rPr lang="cs-CZ" sz="2400" dirty="0"/>
              <a:t>každá funkce, </a:t>
            </a:r>
            <a:r>
              <a:rPr lang="cs-CZ" sz="2400" dirty="0" smtClean="0"/>
              <a:t>kterou lze zapsat předpisem </a:t>
            </a:r>
            <a:endParaRPr lang="cs-CZ" sz="2400" i="1" dirty="0"/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 algn="ctr">
              <a:buNone/>
            </a:pPr>
            <a:r>
              <a:rPr lang="cs-CZ" sz="2800" b="1" i="1" dirty="0" smtClean="0"/>
              <a:t>f</a:t>
            </a:r>
            <a:r>
              <a:rPr lang="cs-CZ" sz="2800" b="1" i="1" dirty="0"/>
              <a:t>: y = </a:t>
            </a:r>
            <a:r>
              <a:rPr lang="cs-CZ" sz="2800" b="1" i="1" dirty="0" smtClean="0">
                <a:solidFill>
                  <a:srgbClr val="FF0000"/>
                </a:solidFill>
              </a:rPr>
              <a:t>a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</a:t>
            </a:r>
            <a:r>
              <a:rPr lang="cs-CZ" sz="2800" b="1" i="1" dirty="0"/>
              <a:t> </a:t>
            </a:r>
            <a:r>
              <a:rPr lang="cs-CZ" sz="2800" b="1" i="1" dirty="0" smtClean="0"/>
              <a:t> </a:t>
            </a:r>
            <a:r>
              <a:rPr lang="cs-CZ" sz="2400" dirty="0" err="1" smtClean="0"/>
              <a:t>a</a:t>
            </a:r>
            <a:r>
              <a:rPr lang="cs-CZ" sz="2400" dirty="0" err="1" smtClean="0">
                <a:sym typeface="Symbol"/>
              </a:rPr>
              <a:t>R</a:t>
            </a:r>
            <a:r>
              <a:rPr lang="cs-CZ" sz="2400" dirty="0" smtClean="0">
                <a:sym typeface="Symbol"/>
              </a:rPr>
              <a:t>,</a:t>
            </a:r>
            <a:r>
              <a:rPr lang="cs-CZ" sz="2400" dirty="0" smtClean="0"/>
              <a:t> a</a:t>
            </a:r>
            <a:r>
              <a:rPr lang="cs-CZ" sz="2400" dirty="0" smtClean="0">
                <a:sym typeface="Symbol"/>
              </a:rPr>
              <a:t>0 (koeficient)</a:t>
            </a:r>
          </a:p>
          <a:p>
            <a:pPr marL="0" indent="0">
              <a:buNone/>
            </a:pP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a</a:t>
            </a:r>
            <a:r>
              <a:rPr lang="cs-CZ" sz="2000" b="1" i="1" dirty="0" smtClean="0"/>
              <a:t>x</a:t>
            </a:r>
            <a:r>
              <a:rPr lang="cs-CZ" sz="2000" b="1" i="1" baseline="30000" dirty="0" smtClean="0"/>
              <a:t>2  </a:t>
            </a:r>
            <a:r>
              <a:rPr lang="cs-CZ" sz="2000" dirty="0" smtClean="0"/>
              <a:t>kvadratický člen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8327" y="364502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1259632" y="1994286"/>
            <a:ext cx="5937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Grafem funkce                         je </a:t>
            </a:r>
            <a:r>
              <a:rPr lang="cs-CZ" sz="2400" dirty="0" smtClean="0">
                <a:solidFill>
                  <a:srgbClr val="00B0F0"/>
                </a:solidFill>
              </a:rPr>
              <a:t>parabola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563889" y="1951676"/>
            <a:ext cx="1656184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kern="0" dirty="0" smtClean="0"/>
              <a:t>y = </a:t>
            </a:r>
            <a:r>
              <a:rPr lang="cs-CZ" sz="2800" b="1" i="1" dirty="0" smtClean="0">
                <a:solidFill>
                  <a:srgbClr val="FF0000"/>
                </a:solidFill>
              </a:rPr>
              <a:t>a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</a:t>
            </a: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66688" y="3228945"/>
            <a:ext cx="118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klesající</a:t>
            </a:r>
            <a:endParaRPr lang="cs-CZ" sz="2000" kern="0" dirty="0"/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05" y="2886942"/>
            <a:ext cx="4104456" cy="344774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9142" y="2535337"/>
            <a:ext cx="2123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Pro a </a:t>
            </a:r>
            <a:r>
              <a:rPr lang="cs-CZ" sz="2400" b="1" dirty="0" smtClean="0">
                <a:sym typeface="Symbol"/>
              </a:rPr>
              <a:t> 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885452" y="3861048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dirty="0" smtClean="0">
                <a:solidFill>
                  <a:srgbClr val="025198"/>
                </a:solidFill>
              </a:rPr>
              <a:t>x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</a:t>
            </a:r>
            <a:r>
              <a:rPr lang="cs-CZ" dirty="0" smtClean="0">
                <a:solidFill>
                  <a:srgbClr val="025198"/>
                </a:solidFill>
              </a:rPr>
              <a:t>(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-; 0</a:t>
            </a:r>
            <a:r>
              <a:rPr lang="cs-CZ" dirty="0" smtClean="0">
                <a:solidFill>
                  <a:srgbClr val="025198"/>
                </a:solidFill>
              </a:rPr>
              <a:t> </a:t>
            </a:r>
            <a:endParaRPr lang="cs-CZ" dirty="0">
              <a:solidFill>
                <a:srgbClr val="025198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152313" y="3858599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dirty="0">
                <a:solidFill>
                  <a:srgbClr val="025198"/>
                </a:solidFill>
              </a:rPr>
              <a:t>x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0; </a:t>
            </a:r>
            <a:r>
              <a:rPr lang="cs-CZ" dirty="0" smtClean="0">
                <a:solidFill>
                  <a:srgbClr val="025198"/>
                </a:solidFill>
              </a:rPr>
              <a:t> </a:t>
            </a:r>
            <a:endParaRPr lang="cs-CZ" dirty="0">
              <a:solidFill>
                <a:srgbClr val="025198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1165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rostoucí</a:t>
            </a:r>
            <a:endParaRPr lang="cs-CZ" sz="2000" kern="0" dirty="0"/>
          </a:p>
        </p:txBody>
      </p:sp>
      <p:sp>
        <p:nvSpPr>
          <p:cNvPr id="5" name="Obdélník 4"/>
          <p:cNvSpPr/>
          <p:nvPr/>
        </p:nvSpPr>
        <p:spPr>
          <a:xfrm>
            <a:off x="7578176" y="2040452"/>
            <a:ext cx="997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0099"/>
                </a:solidFill>
              </a:rPr>
              <a:t>V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0;0</a:t>
            </a:r>
            <a:r>
              <a:rPr lang="cs-CZ" dirty="0">
                <a:solidFill>
                  <a:srgbClr val="000099"/>
                </a:solidFill>
                <a:sym typeface="Symbol"/>
              </a:rPr>
              <a:t></a:t>
            </a:r>
            <a:endParaRPr lang="cs-CZ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74" grpId="0"/>
      <p:bldP spid="16" grpId="0"/>
      <p:bldP spid="4" grpId="0"/>
      <p:bldP spid="7" grpId="0"/>
      <p:bldP spid="2" grpId="0"/>
      <p:bldP spid="3" grpId="0"/>
      <p:bldP spid="10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563889" y="1951676"/>
            <a:ext cx="1656184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kern="0" dirty="0" smtClean="0"/>
              <a:t>y = </a:t>
            </a:r>
            <a:r>
              <a:rPr lang="cs-CZ" sz="2800" b="1" i="1" dirty="0" smtClean="0">
                <a:solidFill>
                  <a:srgbClr val="FF0000"/>
                </a:solidFill>
              </a:rPr>
              <a:t>a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</a:t>
            </a:r>
            <a:endParaRPr lang="cs-CZ" sz="2800" kern="0" dirty="0" smtClean="0">
              <a:solidFill>
                <a:srgbClr val="3366FF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66688" y="3228945"/>
            <a:ext cx="1165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/>
              <a:t> rostoucí</a:t>
            </a:r>
            <a:endParaRPr lang="cs-CZ" sz="2000" kern="0" dirty="0"/>
          </a:p>
        </p:txBody>
      </p:sp>
      <p:sp>
        <p:nvSpPr>
          <p:cNvPr id="21" name="Obdélník 20"/>
          <p:cNvSpPr/>
          <p:nvPr/>
        </p:nvSpPr>
        <p:spPr>
          <a:xfrm>
            <a:off x="1259632" y="1994286"/>
            <a:ext cx="5513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Grafem funkce            </a:t>
            </a:r>
            <a:r>
              <a:rPr lang="cs-CZ" sz="2400" dirty="0"/>
              <a:t>        </a:t>
            </a:r>
            <a:r>
              <a:rPr lang="cs-CZ" sz="2400" dirty="0" smtClean="0"/>
              <a:t>je </a:t>
            </a:r>
            <a:r>
              <a:rPr lang="cs-CZ" sz="2400" dirty="0" smtClean="0">
                <a:solidFill>
                  <a:srgbClr val="00B0F0"/>
                </a:solidFill>
              </a:rPr>
              <a:t>parabola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529142" y="2535337"/>
            <a:ext cx="2123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Pro a </a:t>
            </a:r>
            <a:r>
              <a:rPr lang="cs-CZ" sz="2400" b="1" dirty="0" smtClean="0">
                <a:sym typeface="Symbol"/>
              </a:rPr>
              <a:t> 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885452" y="3861048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dirty="0" smtClean="0">
                <a:solidFill>
                  <a:srgbClr val="025198"/>
                </a:solidFill>
              </a:rPr>
              <a:t>x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</a:t>
            </a:r>
            <a:r>
              <a:rPr lang="cs-CZ" dirty="0" smtClean="0">
                <a:solidFill>
                  <a:srgbClr val="025198"/>
                </a:solidFill>
              </a:rPr>
              <a:t>(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-; 0</a:t>
            </a:r>
            <a:r>
              <a:rPr lang="cs-CZ" dirty="0" smtClean="0">
                <a:solidFill>
                  <a:srgbClr val="025198"/>
                </a:solidFill>
              </a:rPr>
              <a:t> </a:t>
            </a:r>
            <a:endParaRPr lang="cs-CZ" dirty="0">
              <a:solidFill>
                <a:srgbClr val="025198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235670" y="3858599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dirty="0">
                <a:solidFill>
                  <a:srgbClr val="025198"/>
                </a:solidFill>
              </a:rPr>
              <a:t>x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0; </a:t>
            </a:r>
            <a:r>
              <a:rPr lang="cs-CZ" dirty="0" smtClean="0">
                <a:solidFill>
                  <a:srgbClr val="025198"/>
                </a:solidFill>
              </a:rPr>
              <a:t> </a:t>
            </a:r>
            <a:endParaRPr lang="cs-CZ" dirty="0">
              <a:solidFill>
                <a:srgbClr val="025198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652" y="2535337"/>
            <a:ext cx="4590159" cy="3863461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235670" y="3259723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kern="0" dirty="0"/>
              <a:t>klesající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027811" y="1951676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0099"/>
                </a:solidFill>
              </a:rPr>
              <a:t>V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0;0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48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6" grpId="0"/>
      <p:bldP spid="4" grpId="0"/>
      <p:bldP spid="21" grpId="0"/>
      <p:bldP spid="7" grpId="0"/>
      <p:bldP spid="2" grpId="0"/>
      <p:bldP spid="3" grpId="0"/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019" y="2455951"/>
            <a:ext cx="4315428" cy="388674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601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547664" y="3284984"/>
            <a:ext cx="50310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Má vrchol V</a:t>
            </a:r>
            <a:r>
              <a:rPr lang="cs-CZ" sz="2400" dirty="0" smtClean="0">
                <a:sym typeface="Symbol"/>
              </a:rPr>
              <a:t></a:t>
            </a:r>
            <a:r>
              <a:rPr lang="cs-CZ" sz="2400" dirty="0">
                <a:sym typeface="Symbol"/>
              </a:rPr>
              <a:t>0;0</a:t>
            </a:r>
            <a:r>
              <a:rPr lang="cs-CZ" sz="2400" dirty="0" smtClean="0">
                <a:sym typeface="Symbol"/>
              </a:rPr>
              <a:t>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Je osově souměrný podle y</a:t>
            </a:r>
            <a:endParaRPr lang="cs-CZ" sz="2400" kern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kern="0" dirty="0" smtClean="0"/>
              <a:t>Je omezený vrcholem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H(f)=(0;</a:t>
            </a:r>
            <a:r>
              <a:rPr lang="cs-CZ" sz="2400" dirty="0" smtClean="0">
                <a:solidFill>
                  <a:srgbClr val="025198"/>
                </a:solidFill>
                <a:sym typeface="Symbol"/>
              </a:rPr>
              <a:t> </a:t>
            </a:r>
            <a:r>
              <a:rPr lang="cs-CZ" sz="2400" b="1" dirty="0" smtClean="0">
                <a:sym typeface="Symbol"/>
              </a:rPr>
              <a:t></a:t>
            </a:r>
            <a:r>
              <a:rPr lang="cs-CZ" sz="2400" dirty="0" smtClean="0"/>
              <a:t> ) </a:t>
            </a:r>
            <a:r>
              <a:rPr lang="cs-CZ" sz="2400" dirty="0"/>
              <a:t>nebo </a:t>
            </a:r>
            <a:r>
              <a:rPr lang="cs-CZ" sz="2400" dirty="0" smtClean="0"/>
              <a:t>(-</a:t>
            </a:r>
            <a:r>
              <a:rPr lang="cs-CZ" sz="2400" b="1" dirty="0" smtClean="0">
                <a:sym typeface="Symbol"/>
              </a:rPr>
              <a:t>;</a:t>
            </a:r>
            <a:r>
              <a:rPr lang="cs-CZ" sz="2400" dirty="0" smtClean="0">
                <a:sym typeface="Symbol"/>
              </a:rPr>
              <a:t>0</a:t>
            </a:r>
            <a:r>
              <a:rPr lang="cs-CZ" sz="2400" dirty="0" smtClean="0"/>
              <a:t> </a:t>
            </a:r>
            <a:r>
              <a:rPr lang="cs-CZ" sz="2400" dirty="0"/>
              <a:t>) 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Má extrém – vrchol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Není prostá</a:t>
            </a:r>
          </a:p>
          <a:p>
            <a:endParaRPr lang="cs-CZ" sz="2400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986491" y="1909067"/>
            <a:ext cx="5097678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i="1" dirty="0" smtClean="0"/>
              <a:t>f: y = </a:t>
            </a:r>
            <a:r>
              <a:rPr lang="cs-CZ" sz="2800" b="1" i="1" dirty="0" smtClean="0">
                <a:solidFill>
                  <a:srgbClr val="FF0000"/>
                </a:solidFill>
              </a:rPr>
              <a:t>a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 </a:t>
            </a:r>
            <a:r>
              <a:rPr lang="cs-CZ" sz="2800" b="1" i="1" dirty="0" smtClean="0"/>
              <a:t> </a:t>
            </a:r>
            <a:r>
              <a:rPr lang="cs-CZ" sz="2800" dirty="0" smtClean="0"/>
              <a:t> </a:t>
            </a:r>
            <a:r>
              <a:rPr lang="cs-CZ" sz="2800" b="1" i="1" dirty="0" smtClean="0">
                <a:solidFill>
                  <a:srgbClr val="000099"/>
                </a:solidFill>
              </a:rPr>
              <a:t>   </a:t>
            </a:r>
            <a:r>
              <a:rPr lang="cs-CZ" sz="2400" dirty="0" err="1" smtClean="0"/>
              <a:t>a</a:t>
            </a:r>
            <a:r>
              <a:rPr lang="cs-CZ" sz="2400" dirty="0" err="1" smtClean="0">
                <a:sym typeface="Symbol"/>
              </a:rPr>
              <a:t>R</a:t>
            </a:r>
            <a:r>
              <a:rPr lang="cs-CZ" sz="2400" dirty="0" smtClean="0">
                <a:sym typeface="Symbol"/>
              </a:rPr>
              <a:t>, </a:t>
            </a:r>
            <a:r>
              <a:rPr lang="cs-CZ" sz="2400" dirty="0" smtClean="0"/>
              <a:t>a</a:t>
            </a:r>
            <a:r>
              <a:rPr lang="cs-CZ" sz="2400" dirty="0" smtClean="0">
                <a:sym typeface="Symbol"/>
              </a:rPr>
              <a:t>0</a:t>
            </a:r>
            <a:endParaRPr lang="cs-CZ" sz="2400" i="1" dirty="0" smtClean="0">
              <a:solidFill>
                <a:srgbClr val="000099"/>
              </a:solidFill>
            </a:endParaRPr>
          </a:p>
          <a:p>
            <a:pPr marL="0" indent="0" algn="ctr">
              <a:buFontTx/>
              <a:buNone/>
            </a:pP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547664" y="2823319"/>
            <a:ext cx="1531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kern="0" dirty="0" smtClean="0"/>
              <a:t>D(f) =R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328750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184886"/>
              </p:ext>
            </p:extLst>
          </p:nvPr>
        </p:nvGraphicFramePr>
        <p:xfrm>
          <a:off x="1302320" y="3674641"/>
          <a:ext cx="35354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867"/>
                <a:gridCol w="883867"/>
                <a:gridCol w="883867"/>
                <a:gridCol w="8838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f(x)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g(x)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-8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h(x)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0,8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67544" y="1844824"/>
            <a:ext cx="822960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kern="0" dirty="0" smtClean="0"/>
              <a:t>Je dána funkce </a:t>
            </a:r>
            <a:r>
              <a:rPr lang="cs-CZ" sz="2400" kern="0" dirty="0" smtClean="0">
                <a:solidFill>
                  <a:srgbClr val="FF0000"/>
                </a:solidFill>
              </a:rPr>
              <a:t>f : y = 2</a:t>
            </a:r>
            <a:r>
              <a:rPr lang="cs-CZ" sz="2400" b="1" i="1" dirty="0" smtClean="0">
                <a:solidFill>
                  <a:srgbClr val="FF0000"/>
                </a:solidFill>
              </a:rPr>
              <a:t>x</a:t>
            </a:r>
            <a:r>
              <a:rPr lang="cs-CZ" sz="2400" b="1" i="1" baseline="30000" dirty="0" smtClean="0">
                <a:solidFill>
                  <a:srgbClr val="FF0000"/>
                </a:solidFill>
              </a:rPr>
              <a:t>2		</a:t>
            </a:r>
            <a:r>
              <a:rPr lang="cs-CZ" sz="2400" kern="0" dirty="0" smtClean="0"/>
              <a:t>Sestrojte </a:t>
            </a:r>
            <a:r>
              <a:rPr lang="cs-CZ" sz="2400" kern="0" dirty="0"/>
              <a:t>grafy funkcí</a:t>
            </a:r>
            <a:r>
              <a:rPr lang="cs-CZ" sz="2400" kern="0" dirty="0" smtClean="0"/>
              <a:t>.</a:t>
            </a:r>
            <a:r>
              <a:rPr lang="cs-CZ" sz="2400" kern="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cs-CZ" sz="2400" kern="0" dirty="0"/>
              <a:t>	</a:t>
            </a:r>
            <a:r>
              <a:rPr lang="cs-CZ" sz="2400" kern="0" dirty="0" smtClean="0"/>
              <a:t>	  </a:t>
            </a:r>
            <a:r>
              <a:rPr lang="cs-CZ" sz="2400" kern="0" dirty="0" smtClean="0">
                <a:solidFill>
                  <a:srgbClr val="3366FF"/>
                </a:solidFill>
              </a:rPr>
              <a:t>g </a:t>
            </a:r>
            <a:r>
              <a:rPr lang="cs-CZ" sz="2400" kern="0" dirty="0">
                <a:solidFill>
                  <a:srgbClr val="3366FF"/>
                </a:solidFill>
              </a:rPr>
              <a:t>: y = </a:t>
            </a:r>
            <a:r>
              <a:rPr lang="cs-CZ" sz="2400" kern="0" dirty="0" smtClean="0">
                <a:solidFill>
                  <a:srgbClr val="3366FF"/>
                </a:solidFill>
              </a:rPr>
              <a:t>-2</a:t>
            </a:r>
            <a:r>
              <a:rPr lang="cs-CZ" sz="2400" b="1" i="1" dirty="0" smtClean="0">
                <a:solidFill>
                  <a:srgbClr val="3366FF"/>
                </a:solidFill>
              </a:rPr>
              <a:t>x</a:t>
            </a:r>
            <a:r>
              <a:rPr lang="cs-CZ" sz="2400" b="1" i="1" baseline="30000" dirty="0" smtClean="0">
                <a:solidFill>
                  <a:srgbClr val="3366FF"/>
                </a:solidFill>
              </a:rPr>
              <a:t>2</a:t>
            </a:r>
            <a:r>
              <a:rPr lang="cs-CZ" sz="2400" kern="0" dirty="0" smtClean="0">
                <a:solidFill>
                  <a:srgbClr val="3366FF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cs-CZ" sz="2400" kern="0" dirty="0"/>
              <a:t>	</a:t>
            </a:r>
            <a:r>
              <a:rPr lang="cs-CZ" sz="2400" kern="0" dirty="0" smtClean="0"/>
              <a:t>	  h </a:t>
            </a:r>
            <a:r>
              <a:rPr lang="cs-CZ" sz="2400" kern="0" dirty="0"/>
              <a:t>: y = </a:t>
            </a:r>
            <a:r>
              <a:rPr lang="cs-CZ" sz="2400" kern="0" dirty="0" smtClean="0"/>
              <a:t>0,2</a:t>
            </a:r>
            <a:r>
              <a:rPr lang="cs-CZ" sz="2400" b="1" i="1" dirty="0" smtClean="0"/>
              <a:t>x</a:t>
            </a:r>
            <a:r>
              <a:rPr lang="cs-CZ" sz="2400" b="1" i="1" baseline="30000" dirty="0" smtClean="0"/>
              <a:t>2</a:t>
            </a:r>
            <a:r>
              <a:rPr lang="cs-CZ" sz="2400" kern="0" dirty="0" smtClean="0"/>
              <a:t>  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3212976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V</a:t>
            </a:r>
            <a:r>
              <a:rPr lang="cs-CZ" sz="2400" dirty="0">
                <a:sym typeface="Symbol"/>
              </a:rPr>
              <a:t>0;0</a:t>
            </a:r>
            <a:r>
              <a:rPr lang="cs-CZ" sz="2400" dirty="0" smtClean="0">
                <a:sym typeface="Symbol"/>
              </a:rPr>
              <a:t></a:t>
            </a:r>
            <a:endParaRPr lang="cs-CZ" sz="2400" kern="0" dirty="0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417" y="2469062"/>
            <a:ext cx="3991532" cy="362953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547665" y="5687889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a </a:t>
            </a:r>
            <a:r>
              <a:rPr lang="cs-CZ" sz="2400" dirty="0" smtClean="0"/>
              <a:t>ovlivňuje strmost paraboly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25187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</a:t>
            </a:r>
            <a:r>
              <a:rPr lang="cs-CZ" dirty="0">
                <a:solidFill>
                  <a:schemeClr val="bg1"/>
                </a:solidFill>
              </a:rPr>
              <a:t>2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67544" y="1844824"/>
            <a:ext cx="822960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altLang="cs-CZ" sz="2400" dirty="0" smtClean="0"/>
              <a:t>Na </a:t>
            </a:r>
            <a:r>
              <a:rPr lang="en-US" altLang="cs-CZ" sz="2400" dirty="0" err="1"/>
              <a:t>grafu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kvadratické</a:t>
            </a:r>
            <a:r>
              <a:rPr lang="cs-CZ" altLang="cs-CZ" sz="2400" dirty="0"/>
              <a:t> </a:t>
            </a:r>
            <a:r>
              <a:rPr lang="en-US" altLang="cs-CZ" sz="2400" dirty="0" err="1"/>
              <a:t>funkce</a:t>
            </a:r>
            <a:r>
              <a:rPr lang="en-US" altLang="cs-CZ" sz="2400" dirty="0"/>
              <a:t> y = </a:t>
            </a:r>
            <a:r>
              <a:rPr lang="cs-CZ" altLang="cs-CZ" sz="2400" dirty="0" smtClean="0"/>
              <a:t>a</a:t>
            </a:r>
            <a:r>
              <a:rPr lang="en-US" altLang="cs-CZ" sz="2400" dirty="0" smtClean="0"/>
              <a:t>x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 leží bod</a:t>
            </a:r>
          </a:p>
          <a:p>
            <a:pPr marL="457200" indent="-457200" eaLnBrk="1" hangingPunct="1">
              <a:buFont typeface="+mj-lt"/>
              <a:buAutoNum type="alphaLcParenR"/>
            </a:pPr>
            <a:r>
              <a:rPr lang="cs-CZ" altLang="cs-CZ" sz="2400" dirty="0" smtClean="0"/>
              <a:t>A</a:t>
            </a:r>
            <a:r>
              <a:rPr lang="en-US" altLang="cs-CZ" sz="2400" dirty="0"/>
              <a:t>[ -3 ; </a:t>
            </a:r>
            <a:r>
              <a:rPr lang="cs-CZ" altLang="cs-CZ" sz="2400" dirty="0" smtClean="0"/>
              <a:t>9</a:t>
            </a:r>
            <a:r>
              <a:rPr lang="en-US" altLang="cs-CZ" sz="2400" dirty="0" smtClean="0"/>
              <a:t> </a:t>
            </a:r>
            <a:r>
              <a:rPr lang="en-US" altLang="cs-CZ" sz="2400" dirty="0"/>
              <a:t>]</a:t>
            </a:r>
            <a:r>
              <a:rPr lang="en-US" altLang="cs-CZ" sz="2400" dirty="0">
                <a:solidFill>
                  <a:schemeClr val="accent2"/>
                </a:solidFill>
              </a:rPr>
              <a:t>		b) B[ -2 ; -</a:t>
            </a:r>
            <a:r>
              <a:rPr lang="en-US" altLang="cs-CZ" sz="2400" dirty="0" smtClean="0">
                <a:solidFill>
                  <a:schemeClr val="accent2"/>
                </a:solidFill>
              </a:rPr>
              <a:t>1</a:t>
            </a:r>
            <a:r>
              <a:rPr lang="cs-CZ" altLang="cs-CZ" sz="2400" dirty="0" smtClean="0">
                <a:solidFill>
                  <a:schemeClr val="accent2"/>
                </a:solidFill>
              </a:rPr>
              <a:t>2</a:t>
            </a:r>
            <a:r>
              <a:rPr lang="en-US" altLang="cs-CZ" sz="2400" dirty="0" smtClean="0">
                <a:solidFill>
                  <a:schemeClr val="accent2"/>
                </a:solidFill>
              </a:rPr>
              <a:t> </a:t>
            </a:r>
            <a:r>
              <a:rPr lang="en-US" altLang="cs-CZ" sz="2400" dirty="0">
                <a:solidFill>
                  <a:schemeClr val="accent2"/>
                </a:solidFill>
              </a:rPr>
              <a:t>]	</a:t>
            </a:r>
            <a:r>
              <a:rPr lang="en-US" altLang="cs-CZ" sz="2400" dirty="0" smtClean="0">
                <a:solidFill>
                  <a:srgbClr val="C00000"/>
                </a:solidFill>
              </a:rPr>
              <a:t>c</a:t>
            </a:r>
            <a:r>
              <a:rPr lang="en-US" altLang="cs-CZ" sz="2400" dirty="0">
                <a:solidFill>
                  <a:srgbClr val="C00000"/>
                </a:solidFill>
              </a:rPr>
              <a:t>) C[ </a:t>
            </a:r>
            <a:r>
              <a:rPr lang="cs-CZ" altLang="cs-CZ" sz="2400" dirty="0" smtClean="0">
                <a:solidFill>
                  <a:srgbClr val="C00000"/>
                </a:solidFill>
              </a:rPr>
              <a:t>8</a:t>
            </a:r>
            <a:r>
              <a:rPr lang="en-US" altLang="cs-CZ" sz="2400" dirty="0" smtClean="0">
                <a:solidFill>
                  <a:srgbClr val="C00000"/>
                </a:solidFill>
              </a:rPr>
              <a:t> </a:t>
            </a:r>
            <a:r>
              <a:rPr lang="en-US" altLang="cs-CZ" sz="2400" dirty="0">
                <a:solidFill>
                  <a:srgbClr val="C00000"/>
                </a:solidFill>
              </a:rPr>
              <a:t>; </a:t>
            </a:r>
            <a:r>
              <a:rPr lang="cs-CZ" altLang="cs-CZ" sz="2400" dirty="0" smtClean="0">
                <a:solidFill>
                  <a:srgbClr val="C00000"/>
                </a:solidFill>
              </a:rPr>
              <a:t>4</a:t>
            </a:r>
            <a:r>
              <a:rPr lang="en-US" altLang="cs-CZ" sz="2400" dirty="0" smtClean="0">
                <a:solidFill>
                  <a:srgbClr val="C00000"/>
                </a:solidFill>
              </a:rPr>
              <a:t> </a:t>
            </a:r>
            <a:r>
              <a:rPr lang="en-US" altLang="cs-CZ" sz="2400" dirty="0">
                <a:solidFill>
                  <a:srgbClr val="C00000"/>
                </a:solidFill>
              </a:rPr>
              <a:t>]</a:t>
            </a:r>
            <a:endParaRPr lang="cs-CZ" altLang="cs-CZ" sz="2400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</a:pPr>
            <a:r>
              <a:rPr lang="en-US" altLang="cs-CZ" sz="2400" dirty="0" err="1" smtClean="0"/>
              <a:t>Urč</a:t>
            </a:r>
            <a:r>
              <a:rPr lang="cs-CZ" altLang="cs-CZ" sz="2400" dirty="0" err="1" smtClean="0"/>
              <a:t>ete</a:t>
            </a:r>
            <a:r>
              <a:rPr lang="cs-CZ" altLang="cs-CZ" sz="2400" dirty="0" smtClean="0"/>
              <a:t>,</a:t>
            </a:r>
            <a:r>
              <a:rPr lang="en-US" altLang="cs-CZ" sz="2400" dirty="0" smtClean="0"/>
              <a:t> </a:t>
            </a:r>
            <a:r>
              <a:rPr lang="en-US" altLang="cs-CZ" sz="2400" dirty="0" err="1"/>
              <a:t>čemu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rovná</a:t>
            </a:r>
            <a:r>
              <a:rPr lang="en-US" altLang="cs-CZ" sz="2400" dirty="0"/>
              <a:t> </a:t>
            </a:r>
            <a:r>
              <a:rPr lang="cs-CZ" altLang="cs-CZ" sz="2400" b="1" i="1" dirty="0" smtClean="0"/>
              <a:t>a</a:t>
            </a:r>
            <a:r>
              <a:rPr lang="en-US" altLang="cs-CZ" sz="2400" dirty="0" smtClean="0">
                <a:solidFill>
                  <a:schemeClr val="accent2"/>
                </a:solidFill>
              </a:rPr>
              <a:t>.</a:t>
            </a:r>
            <a:endParaRPr lang="cs-CZ" altLang="cs-CZ" sz="2400" dirty="0">
              <a:solidFill>
                <a:schemeClr val="accent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331640" y="3716627"/>
            <a:ext cx="12994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9 = a(-3)</a:t>
            </a:r>
            <a:r>
              <a:rPr lang="cs-CZ" altLang="cs-CZ" sz="2000" baseline="30000" dirty="0"/>
              <a:t> 2</a:t>
            </a:r>
            <a:endParaRPr lang="cs-CZ" sz="2000" dirty="0" smtClean="0"/>
          </a:p>
          <a:p>
            <a:r>
              <a:rPr lang="cs-CZ" sz="2000" dirty="0" smtClean="0"/>
              <a:t>9 = 9a </a:t>
            </a:r>
          </a:p>
          <a:p>
            <a:r>
              <a:rPr lang="cs-CZ" sz="2000" dirty="0" smtClean="0"/>
              <a:t>a = 1</a:t>
            </a:r>
          </a:p>
          <a:p>
            <a:r>
              <a:rPr lang="cs-CZ" sz="2000" kern="0" dirty="0" smtClean="0"/>
              <a:t>f</a:t>
            </a:r>
            <a:r>
              <a:rPr lang="cs-CZ" sz="2000" dirty="0" smtClean="0"/>
              <a:t>: y = </a:t>
            </a:r>
            <a:r>
              <a:rPr lang="en-US" altLang="cs-CZ" sz="2000" dirty="0" smtClean="0"/>
              <a:t>x</a:t>
            </a:r>
            <a:r>
              <a:rPr lang="cs-CZ" altLang="cs-CZ" sz="2000" baseline="30000" dirty="0"/>
              <a:t>2</a:t>
            </a:r>
            <a:endParaRPr lang="cs-CZ" sz="2000" dirty="0"/>
          </a:p>
        </p:txBody>
      </p:sp>
      <p:sp>
        <p:nvSpPr>
          <p:cNvPr id="11" name="Obdélník 10"/>
          <p:cNvSpPr/>
          <p:nvPr/>
        </p:nvSpPr>
        <p:spPr>
          <a:xfrm>
            <a:off x="3707904" y="3736302"/>
            <a:ext cx="1997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7030A0"/>
                </a:solidFill>
              </a:rPr>
              <a:t>-12 = a(-2)</a:t>
            </a:r>
            <a:r>
              <a:rPr lang="cs-CZ" altLang="cs-CZ" sz="2000" baseline="30000" dirty="0">
                <a:solidFill>
                  <a:srgbClr val="7030A0"/>
                </a:solidFill>
              </a:rPr>
              <a:t> </a:t>
            </a:r>
            <a:r>
              <a:rPr lang="cs-CZ" altLang="cs-CZ" sz="2000" baseline="30000" dirty="0" smtClean="0">
                <a:solidFill>
                  <a:srgbClr val="7030A0"/>
                </a:solidFill>
              </a:rPr>
              <a:t>2</a:t>
            </a:r>
            <a:endParaRPr lang="cs-CZ" sz="2000" dirty="0" smtClean="0">
              <a:solidFill>
                <a:srgbClr val="7030A0"/>
              </a:solidFill>
            </a:endParaRPr>
          </a:p>
          <a:p>
            <a:r>
              <a:rPr lang="cs-CZ" sz="2000" dirty="0" smtClean="0">
                <a:solidFill>
                  <a:srgbClr val="7030A0"/>
                </a:solidFill>
              </a:rPr>
              <a:t>-12 = 4a </a:t>
            </a:r>
          </a:p>
          <a:p>
            <a:r>
              <a:rPr lang="cs-CZ" sz="2000" dirty="0" smtClean="0">
                <a:solidFill>
                  <a:srgbClr val="7030A0"/>
                </a:solidFill>
              </a:rPr>
              <a:t>   a = -3</a:t>
            </a:r>
          </a:p>
          <a:p>
            <a:r>
              <a:rPr lang="cs-CZ" sz="2000" dirty="0">
                <a:solidFill>
                  <a:srgbClr val="7030A0"/>
                </a:solidFill>
              </a:rPr>
              <a:t>g</a:t>
            </a:r>
            <a:r>
              <a:rPr lang="cs-CZ" sz="2000" dirty="0" smtClean="0">
                <a:solidFill>
                  <a:srgbClr val="7030A0"/>
                </a:solidFill>
              </a:rPr>
              <a:t>: y = -3</a:t>
            </a:r>
            <a:r>
              <a:rPr lang="en-US" altLang="cs-CZ" sz="2000" dirty="0" smtClean="0">
                <a:solidFill>
                  <a:srgbClr val="7030A0"/>
                </a:solidFill>
              </a:rPr>
              <a:t>x</a:t>
            </a:r>
            <a:r>
              <a:rPr lang="cs-CZ" altLang="cs-CZ" sz="2000" baseline="30000" dirty="0">
                <a:solidFill>
                  <a:srgbClr val="7030A0"/>
                </a:solidFill>
              </a:rPr>
              <a:t>2</a:t>
            </a:r>
            <a:endParaRPr lang="cs-CZ" sz="20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6228184" y="3716627"/>
                <a:ext cx="1997968" cy="1577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>
                    <a:solidFill>
                      <a:srgbClr val="C00000"/>
                    </a:solidFill>
                  </a:rPr>
                  <a:t>8 = a(4)</a:t>
                </a:r>
                <a:r>
                  <a:rPr lang="cs-CZ" sz="2000" baseline="30000" dirty="0" smtClean="0">
                    <a:solidFill>
                      <a:srgbClr val="C00000"/>
                    </a:solidFill>
                  </a:rPr>
                  <a:t>2</a:t>
                </a:r>
                <a:endParaRPr lang="cs-CZ" sz="2000" dirty="0" smtClean="0">
                  <a:solidFill>
                    <a:srgbClr val="C00000"/>
                  </a:solidFill>
                </a:endParaRPr>
              </a:p>
              <a:p>
                <a:r>
                  <a:rPr lang="cs-CZ" sz="2000" dirty="0" smtClean="0">
                    <a:solidFill>
                      <a:srgbClr val="C00000"/>
                    </a:solidFill>
                  </a:rPr>
                  <a:t>8 = 16a</a:t>
                </a:r>
              </a:p>
              <a:p>
                <a:r>
                  <a:rPr lang="cs-CZ" sz="2000" dirty="0" smtClean="0">
                    <a:solidFill>
                      <a:srgbClr val="C00000"/>
                    </a:solidFill>
                  </a:rPr>
                  <a:t>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000" dirty="0" smtClean="0">
                  <a:solidFill>
                    <a:srgbClr val="C00000"/>
                  </a:solidFill>
                </a:endParaRPr>
              </a:p>
              <a:p>
                <a:r>
                  <a:rPr lang="cs-CZ" sz="2000" dirty="0">
                    <a:solidFill>
                      <a:srgbClr val="C00000"/>
                    </a:solidFill>
                  </a:rPr>
                  <a:t>h</a:t>
                </a:r>
                <a:r>
                  <a:rPr lang="cs-CZ" sz="2000" dirty="0" smtClean="0">
                    <a:solidFill>
                      <a:srgbClr val="C00000"/>
                    </a:solidFill>
                  </a:rPr>
                  <a:t>: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000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cs-CZ" sz="2000" dirty="0" smtClean="0">
                    <a:solidFill>
                      <a:srgbClr val="C00000"/>
                    </a:solidFill>
                  </a:rPr>
                  <a:t>x</a:t>
                </a:r>
                <a:r>
                  <a:rPr lang="cs-CZ" altLang="cs-CZ" sz="2000" baseline="30000" dirty="0">
                    <a:solidFill>
                      <a:srgbClr val="C00000"/>
                    </a:solidFill>
                  </a:rPr>
                  <a:t>2</a:t>
                </a:r>
                <a:endParaRPr lang="cs-CZ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716627"/>
                <a:ext cx="1997968" cy="1577098"/>
              </a:xfrm>
              <a:prstGeom prst="rect">
                <a:avLst/>
              </a:prstGeom>
              <a:blipFill rotWithShape="1">
                <a:blip r:embed="rId2"/>
                <a:stretch>
                  <a:fillRect l="-3364" t="-1550" b="-19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439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>
                <a:hlinkClick r:id="rId2"/>
              </a:rPr>
              <a:t>http://</a:t>
            </a:r>
            <a:r>
              <a:rPr lang="it-IT" sz="1800" i="1" dirty="0" smtClean="0">
                <a:hlinkClick r:id="rId2"/>
              </a:rPr>
              <a:t>www.ucebnice.krynicky.cz/Matematika</a:t>
            </a:r>
            <a:endParaRPr lang="cs-CZ" sz="1800" i="1" dirty="0" smtClean="0"/>
          </a:p>
          <a:p>
            <a:r>
              <a:rPr lang="cs-CZ" sz="1800" dirty="0" smtClean="0"/>
              <a:t>http://www.geogebratube.org/. </a:t>
            </a:r>
            <a:endParaRPr lang="cs-CZ" sz="1800" i="1" dirty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9525</TotalTime>
  <Words>358</Words>
  <Application>Microsoft Office PowerPoint</Application>
  <PresentationFormat>Předvádění na obrazovce (4:3)</PresentationFormat>
  <Paragraphs>88</Paragraphs>
  <Slides>8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Diseño predeterminado</vt:lpstr>
      <vt:lpstr>Funkce 1   </vt:lpstr>
      <vt:lpstr>Co je ryze kvadratická funkce?</vt:lpstr>
      <vt:lpstr>Graf funkce</vt:lpstr>
      <vt:lpstr>Graf funkce</vt:lpstr>
      <vt:lpstr>Graf funkce</vt:lpstr>
      <vt:lpstr>Příklad 1</vt:lpstr>
      <vt:lpstr>Příklad 2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708</cp:revision>
  <dcterms:created xsi:type="dcterms:W3CDTF">2010-05-23T14:28:12Z</dcterms:created>
  <dcterms:modified xsi:type="dcterms:W3CDTF">2013-11-19T22:05:46Z</dcterms:modified>
</cp:coreProperties>
</file>