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7" r:id="rId4"/>
    <p:sldId id="270" r:id="rId5"/>
    <p:sldId id="273" r:id="rId6"/>
    <p:sldId id="274" r:id="rId7"/>
    <p:sldId id="275" r:id="rId8"/>
    <p:sldId id="276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98" autoAdjust="0"/>
    <p:restoredTop sz="94671" autoAdjust="0"/>
  </p:normalViewPr>
  <p:slideViewPr>
    <p:cSldViewPr>
      <p:cViewPr varScale="1">
        <p:scale>
          <a:sx n="88" d="100"/>
          <a:sy n="88" d="100"/>
        </p:scale>
        <p:origin x="-21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37303" TargetMode="External"/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3730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46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/>
              <a:t>[online</a:t>
            </a:r>
            <a:r>
              <a:rPr lang="cs-CZ" sz="1800" dirty="0" smtClean="0"/>
              <a:t>]. </a:t>
            </a:r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www.geogebratube.org/student/m37303</a:t>
            </a:r>
            <a:endParaRPr lang="cs-CZ" sz="1800" dirty="0" smtClean="0"/>
          </a:p>
          <a:p>
            <a:r>
              <a:rPr lang="cs-CZ" sz="1800" dirty="0">
                <a:hlinkClick r:id="rId4" action="ppaction://hlinksldjump" tooltip="abs"/>
              </a:rPr>
              <a:t>http://www.geogebratube.org/student/m4600</a:t>
            </a:r>
            <a:r>
              <a:rPr lang="cs-CZ" sz="1800" dirty="0"/>
              <a:t>. </a:t>
            </a: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lineární funkce?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44879"/>
            <a:ext cx="8100392" cy="268026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Lineární funkce</a:t>
            </a:r>
            <a:r>
              <a:rPr lang="cs-CZ" sz="2800" dirty="0" smtClean="0"/>
              <a:t> </a:t>
            </a:r>
            <a:r>
              <a:rPr lang="cs-CZ" sz="2400" dirty="0" smtClean="0"/>
              <a:t>je </a:t>
            </a:r>
            <a:r>
              <a:rPr lang="cs-CZ" sz="2400" dirty="0"/>
              <a:t>každá funkce, </a:t>
            </a:r>
            <a:r>
              <a:rPr lang="cs-CZ" sz="2400" dirty="0" smtClean="0"/>
              <a:t>kterou lze zapsat předpisem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err="1">
                <a:solidFill>
                  <a:srgbClr val="FF0000"/>
                </a:solidFill>
              </a:rPr>
              <a:t>a</a:t>
            </a:r>
            <a:r>
              <a:rPr lang="cs-CZ" sz="2800" b="1" i="1" dirty="0" err="1"/>
              <a:t>x</a:t>
            </a:r>
            <a:r>
              <a:rPr lang="cs-CZ" sz="2800" b="1" i="1" dirty="0"/>
              <a:t> + </a:t>
            </a:r>
            <a:r>
              <a:rPr lang="cs-CZ" sz="2800" b="1" i="1" dirty="0">
                <a:solidFill>
                  <a:srgbClr val="000099"/>
                </a:solidFill>
              </a:rPr>
              <a:t>b</a:t>
            </a:r>
            <a:endParaRPr lang="cs-CZ" sz="2800" i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				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dirty="0" smtClean="0">
                <a:sym typeface="Symbol"/>
              </a:rPr>
              <a:t>, </a:t>
            </a:r>
            <a:r>
              <a:rPr lang="cs-CZ" sz="2400" dirty="0" err="1" smtClean="0">
                <a:sym typeface="Symbol"/>
              </a:rPr>
              <a:t>bR</a:t>
            </a:r>
            <a:r>
              <a:rPr lang="cs-CZ" sz="2400" dirty="0" smtClean="0"/>
              <a:t>, a</a:t>
            </a:r>
            <a:r>
              <a:rPr lang="cs-CZ" sz="2400" dirty="0" smtClean="0">
                <a:sym typeface="Symbol"/>
              </a:rPr>
              <a:t>0 (koeficienty)</a:t>
            </a:r>
          </a:p>
          <a:p>
            <a:pPr marL="0" indent="0">
              <a:buNone/>
            </a:pPr>
            <a:r>
              <a:rPr lang="cs-CZ" sz="2000" b="1" i="1" dirty="0" err="1" smtClean="0">
                <a:solidFill>
                  <a:srgbClr val="FF0000"/>
                </a:solidFill>
              </a:rPr>
              <a:t>a</a:t>
            </a:r>
            <a:r>
              <a:rPr lang="cs-CZ" sz="2000" b="1" i="1" dirty="0" err="1" smtClean="0"/>
              <a:t>x</a:t>
            </a:r>
            <a:r>
              <a:rPr lang="cs-CZ" sz="2400" b="1" i="1" dirty="0" smtClean="0"/>
              <a:t>	</a:t>
            </a:r>
            <a:r>
              <a:rPr lang="cs-CZ" sz="2000" b="1" i="1" dirty="0" smtClean="0"/>
              <a:t>lineární člen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000099"/>
                </a:solidFill>
              </a:rPr>
              <a:t>b	</a:t>
            </a:r>
            <a:r>
              <a:rPr lang="cs-CZ" sz="2000" b="1" i="1" dirty="0" smtClean="0"/>
              <a:t>absolutní člen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2" name="Obdélník 1"/>
          <p:cNvSpPr/>
          <p:nvPr/>
        </p:nvSpPr>
        <p:spPr>
          <a:xfrm>
            <a:off x="2195736" y="5551577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F0"/>
                </a:solidFill>
              </a:rPr>
              <a:t>latinsky </a:t>
            </a:r>
            <a:r>
              <a:rPr lang="cs-CZ" sz="2400" dirty="0">
                <a:solidFill>
                  <a:srgbClr val="00B0F0"/>
                </a:solidFill>
              </a:rPr>
              <a:t>„</a:t>
            </a:r>
            <a:r>
              <a:rPr lang="cs-CZ" sz="2400" dirty="0" smtClean="0">
                <a:solidFill>
                  <a:srgbClr val="00B0F0"/>
                </a:solidFill>
              </a:rPr>
              <a:t>linea“ -</a:t>
            </a:r>
            <a:r>
              <a:rPr lang="cs-CZ" sz="2400" dirty="0" smtClean="0"/>
              <a:t>čára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195736" y="5055087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 je </a:t>
            </a:r>
            <a:r>
              <a:rPr lang="cs-CZ" sz="2400" dirty="0" smtClean="0">
                <a:solidFill>
                  <a:srgbClr val="00B0F0"/>
                </a:solidFill>
              </a:rPr>
              <a:t>přímka</a:t>
            </a:r>
            <a:endParaRPr lang="cs-CZ" sz="2400" dirty="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4045134"/>
            <a:ext cx="2724923" cy="226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Konstantní funkce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42966" y="3832503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2668850"/>
            <a:ext cx="4176464" cy="116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kern="0" dirty="0" smtClean="0"/>
              <a:t>	</a:t>
            </a:r>
            <a:r>
              <a:rPr lang="cs-CZ" sz="2800" kern="0" dirty="0"/>
              <a:t>y</a:t>
            </a:r>
            <a:r>
              <a:rPr lang="cs-CZ" sz="2800" kern="0" dirty="0" smtClean="0"/>
              <a:t> = </a:t>
            </a:r>
            <a:r>
              <a:rPr lang="cs-CZ" sz="2800" kern="0" dirty="0" smtClean="0">
                <a:solidFill>
                  <a:srgbClr val="3366FF"/>
                </a:solidFill>
              </a:rPr>
              <a:t>b</a:t>
            </a:r>
          </a:p>
          <a:p>
            <a:pPr marL="0" indent="0">
              <a:buFontTx/>
              <a:buNone/>
            </a:pPr>
            <a:r>
              <a:rPr lang="cs-CZ" sz="2400" kern="0" dirty="0" smtClean="0"/>
              <a:t>Grafem je přímka </a:t>
            </a:r>
            <a:r>
              <a:rPr lang="cs-CZ" sz="2400" kern="0" dirty="0" smtClean="0">
                <a:sym typeface="Symbol"/>
              </a:rPr>
              <a:t> s osou x</a:t>
            </a:r>
            <a:endParaRPr lang="cs-CZ" sz="2400" kern="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3635896" y="2029608"/>
            <a:ext cx="5027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+mn-lt"/>
              </a:rPr>
              <a:t>Konstantní funkce</a:t>
            </a:r>
            <a:endParaRPr lang="cs-CZ" sz="2800" dirty="0"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627734" y="5896577"/>
            <a:ext cx="242109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f: </a:t>
            </a:r>
            <a:r>
              <a:rPr lang="en-US" sz="2400" dirty="0" smtClean="0"/>
              <a:t>{[</a:t>
            </a:r>
            <a:r>
              <a:rPr lang="cs-CZ" sz="2400" dirty="0" smtClean="0"/>
              <a:t>0</a:t>
            </a:r>
            <a:r>
              <a:rPr lang="en-US" sz="2400" dirty="0" smtClean="0"/>
              <a:t>,</a:t>
            </a:r>
            <a:r>
              <a:rPr lang="cs-CZ" sz="2400" dirty="0" smtClean="0"/>
              <a:t>2</a:t>
            </a:r>
            <a:r>
              <a:rPr lang="en-US" sz="2400" dirty="0" smtClean="0"/>
              <a:t>];[</a:t>
            </a:r>
            <a:r>
              <a:rPr lang="cs-CZ" sz="2400" dirty="0" smtClean="0"/>
              <a:t>3</a:t>
            </a:r>
            <a:r>
              <a:rPr lang="en-US" sz="2400" dirty="0" smtClean="0"/>
              <a:t>;</a:t>
            </a:r>
            <a:r>
              <a:rPr lang="cs-CZ" sz="2400" dirty="0" smtClean="0"/>
              <a:t>2</a:t>
            </a:r>
            <a:r>
              <a:rPr lang="en-US" sz="2400" dirty="0" smtClean="0"/>
              <a:t>]</a:t>
            </a:r>
            <a:r>
              <a:rPr lang="cs-CZ" sz="2400" dirty="0" smtClean="0"/>
              <a:t>;…</a:t>
            </a:r>
            <a:r>
              <a:rPr lang="en-US" sz="2400" dirty="0" smtClean="0"/>
              <a:t>}</a:t>
            </a:r>
            <a:endParaRPr lang="cs-CZ" sz="2400" dirty="0" smtClean="0"/>
          </a:p>
          <a:p>
            <a:pPr marL="0" indent="0">
              <a:buFontTx/>
              <a:buNone/>
            </a:pPr>
            <a:endParaRPr lang="cs-CZ" sz="2400" kern="0" dirty="0" smtClean="0"/>
          </a:p>
        </p:txBody>
      </p:sp>
      <p:sp>
        <p:nvSpPr>
          <p:cNvPr id="8" name="Šipka doprava 7"/>
          <p:cNvSpPr/>
          <p:nvPr/>
        </p:nvSpPr>
        <p:spPr>
          <a:xfrm>
            <a:off x="2699792" y="2237357"/>
            <a:ext cx="725152" cy="23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331640" y="2091163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a = 0</a:t>
            </a:r>
            <a:endParaRPr lang="cs-CZ" sz="24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6713465" y="4032558"/>
            <a:ext cx="0" cy="1052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938345" y="46531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>
            <a:off x="4499992" y="2478478"/>
            <a:ext cx="4282930" cy="3899124"/>
            <a:chOff x="4499992" y="2478478"/>
            <a:chExt cx="4282930" cy="3899124"/>
          </a:xfrm>
        </p:grpSpPr>
        <p:pic>
          <p:nvPicPr>
            <p:cNvPr id="6" name="Obrázek 5" descr="Výřez obrazovky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2478478"/>
              <a:ext cx="4282930" cy="3899124"/>
            </a:xfrm>
            <a:prstGeom prst="rect">
              <a:avLst/>
            </a:prstGeom>
          </p:spPr>
        </p:pic>
        <p:cxnSp>
          <p:nvCxnSpPr>
            <p:cNvPr id="16" name="Přímá spojnice 15"/>
            <p:cNvCxnSpPr/>
            <p:nvPr/>
          </p:nvCxnSpPr>
          <p:spPr>
            <a:xfrm flipV="1">
              <a:off x="6641457" y="4077072"/>
              <a:ext cx="0" cy="1008112"/>
            </a:xfrm>
            <a:prstGeom prst="line">
              <a:avLst/>
            </a:prstGeom>
            <a:ln w="3175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bdélník 2"/>
          <p:cNvSpPr/>
          <p:nvPr/>
        </p:nvSpPr>
        <p:spPr>
          <a:xfrm>
            <a:off x="540577" y="3661928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/>
              <a:t>D(f) = R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8758" y="4129835"/>
            <a:ext cx="12570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H(f</a:t>
            </a:r>
            <a:r>
              <a:rPr lang="cs-CZ" sz="2000" kern="0" dirty="0"/>
              <a:t>) = </a:t>
            </a:r>
            <a:r>
              <a:rPr lang="en-US" sz="2000" dirty="0"/>
              <a:t>{</a:t>
            </a:r>
            <a:r>
              <a:rPr lang="cs-CZ" sz="2000" kern="0" dirty="0" smtClean="0">
                <a:solidFill>
                  <a:srgbClr val="3366FF"/>
                </a:solidFill>
              </a:rPr>
              <a:t>b</a:t>
            </a:r>
            <a:r>
              <a:rPr lang="en-US" sz="2000" dirty="0"/>
              <a:t>}</a:t>
            </a:r>
            <a:endParaRPr lang="cs-CZ" sz="2000" kern="0" dirty="0">
              <a:solidFill>
                <a:srgbClr val="3366FF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047839" y="4478633"/>
            <a:ext cx="15808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Je sudá</a:t>
            </a:r>
          </a:p>
          <a:p>
            <a:pPr marL="0" indent="0">
              <a:buFontTx/>
              <a:buNone/>
            </a:pPr>
            <a:r>
              <a:rPr lang="cs-CZ" sz="2000" kern="0" dirty="0" smtClean="0"/>
              <a:t>Je omezená</a:t>
            </a:r>
          </a:p>
          <a:p>
            <a:pPr marL="0" indent="0">
              <a:buFontTx/>
              <a:buNone/>
            </a:pPr>
            <a:r>
              <a:rPr lang="cs-CZ" sz="2000" kern="0" dirty="0" smtClean="0"/>
              <a:t>Není prostá</a:t>
            </a:r>
          </a:p>
          <a:p>
            <a:pPr marL="0" indent="0">
              <a:buFontTx/>
              <a:buNone/>
            </a:pPr>
            <a:r>
              <a:rPr lang="cs-CZ" sz="2000" kern="0" dirty="0" smtClean="0"/>
              <a:t>Má extrém</a:t>
            </a:r>
            <a:endParaRPr lang="cs-CZ" sz="20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9" grpId="0" build="p"/>
      <p:bldP spid="5" grpId="0"/>
      <p:bldP spid="13" grpId="0" build="p"/>
      <p:bldP spid="8" grpId="0" animBg="1"/>
      <p:bldP spid="2" grpId="0"/>
      <p:bldP spid="3" grpId="0"/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2906470"/>
            <a:ext cx="3708618" cy="362989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520570" y="3609044"/>
            <a:ext cx="2179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cap="all" dirty="0" smtClean="0">
                <a:sym typeface="Symbol"/>
              </a:rPr>
              <a:t>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6265111" y="3269996"/>
            <a:ext cx="212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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978310" y="1994286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b = 0</a:t>
            </a:r>
            <a:endParaRPr lang="cs-CZ" sz="2400" dirty="0"/>
          </a:p>
        </p:txBody>
      </p:sp>
      <p:sp>
        <p:nvSpPr>
          <p:cNvPr id="14" name="Šipka doprava 13"/>
          <p:cNvSpPr/>
          <p:nvPr/>
        </p:nvSpPr>
        <p:spPr>
          <a:xfrm>
            <a:off x="2130438" y="2104878"/>
            <a:ext cx="725152" cy="23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913076" y="1994286"/>
            <a:ext cx="3511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latin typeface="+mn-lt"/>
              </a:rPr>
              <a:t>Bez absolutního členu</a:t>
            </a:r>
            <a:endParaRPr lang="cs-CZ" sz="240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452050" y="1946852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y = </a:t>
            </a:r>
            <a:r>
              <a:rPr lang="cs-CZ" sz="2800" kern="0" dirty="0" err="1" smtClean="0">
                <a:solidFill>
                  <a:srgbClr val="FF0000"/>
                </a:solidFill>
              </a:rPr>
              <a:t>a</a:t>
            </a:r>
            <a:r>
              <a:rPr lang="cs-CZ" sz="2800" kern="0" dirty="0" err="1" smtClean="0"/>
              <a:t>x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34329" y="4266204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  <p:sp>
        <p:nvSpPr>
          <p:cNvPr id="5" name="Obdélník 4"/>
          <p:cNvSpPr/>
          <p:nvPr/>
        </p:nvSpPr>
        <p:spPr>
          <a:xfrm>
            <a:off x="6637580" y="3877757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13" name="Obdélník 12"/>
          <p:cNvSpPr/>
          <p:nvPr/>
        </p:nvSpPr>
        <p:spPr>
          <a:xfrm>
            <a:off x="978310" y="2591724"/>
            <a:ext cx="3371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Přímka prochází počátkem 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/>
      <p:bldP spid="11" grpId="0"/>
      <p:bldP spid="12" grpId="0"/>
      <p:bldP spid="14" grpId="0" animBg="1"/>
      <p:bldP spid="15" grpId="0"/>
      <p:bldP spid="16" grpId="0"/>
      <p:bldP spid="4" grpId="0"/>
      <p:bldP spid="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21" y="2736723"/>
            <a:ext cx="4566560" cy="3794436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3292490"/>
            <a:ext cx="2179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cap="all" dirty="0" smtClean="0">
                <a:sym typeface="Symbol"/>
              </a:rPr>
              <a:t>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7020273" y="307193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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86491" y="1909067"/>
            <a:ext cx="509767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i="1" dirty="0"/>
              <a:t>f: y = </a:t>
            </a:r>
            <a:r>
              <a:rPr lang="cs-CZ" sz="2800" b="1" i="1" dirty="0" err="1">
                <a:solidFill>
                  <a:srgbClr val="FF0000"/>
                </a:solidFill>
              </a:rPr>
              <a:t>a</a:t>
            </a:r>
            <a:r>
              <a:rPr lang="cs-CZ" sz="2800" b="1" i="1" dirty="0" err="1"/>
              <a:t>x</a:t>
            </a:r>
            <a:r>
              <a:rPr lang="cs-CZ" sz="2800" b="1" i="1" dirty="0"/>
              <a:t> + </a:t>
            </a:r>
            <a:r>
              <a:rPr lang="cs-CZ" sz="2800" b="1" i="1" dirty="0" smtClean="0">
                <a:solidFill>
                  <a:srgbClr val="000099"/>
                </a:solidFill>
              </a:rPr>
              <a:t>b    </a:t>
            </a:r>
            <a:r>
              <a:rPr lang="cs-CZ" sz="2400" dirty="0" err="1" smtClean="0"/>
              <a:t>a</a:t>
            </a:r>
            <a:r>
              <a:rPr lang="cs-CZ" sz="2400" dirty="0" err="1">
                <a:sym typeface="Symbol"/>
              </a:rPr>
              <a:t>R</a:t>
            </a:r>
            <a:r>
              <a:rPr lang="cs-CZ" sz="2400" dirty="0">
                <a:sym typeface="Symbol"/>
              </a:rPr>
              <a:t>, </a:t>
            </a:r>
            <a:r>
              <a:rPr lang="cs-CZ" sz="2400" dirty="0" err="1">
                <a:sym typeface="Symbol"/>
              </a:rPr>
              <a:t>bR</a:t>
            </a:r>
            <a:r>
              <a:rPr lang="cs-CZ" sz="2400" dirty="0"/>
              <a:t>, a</a:t>
            </a:r>
            <a:r>
              <a:rPr lang="cs-CZ" sz="2400" dirty="0">
                <a:sym typeface="Symbol"/>
              </a:rPr>
              <a:t>0</a:t>
            </a:r>
            <a:endParaRPr lang="cs-CZ" sz="2400" i="1" dirty="0">
              <a:solidFill>
                <a:srgbClr val="000099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3885879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  <p:sp>
        <p:nvSpPr>
          <p:cNvPr id="5" name="Obdélník 4"/>
          <p:cNvSpPr/>
          <p:nvPr/>
        </p:nvSpPr>
        <p:spPr>
          <a:xfrm>
            <a:off x="7098593" y="3685824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17" name="Obdélník 16"/>
          <p:cNvSpPr/>
          <p:nvPr/>
        </p:nvSpPr>
        <p:spPr>
          <a:xfrm>
            <a:off x="6218211" y="1951676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400" kern="0" dirty="0" smtClean="0"/>
              <a:t>D(f) =R</a:t>
            </a:r>
            <a:endParaRPr lang="cs-CZ" sz="2400" kern="0" dirty="0"/>
          </a:p>
        </p:txBody>
      </p:sp>
      <p:sp>
        <p:nvSpPr>
          <p:cNvPr id="18" name="Obdélník 17"/>
          <p:cNvSpPr/>
          <p:nvPr/>
        </p:nvSpPr>
        <p:spPr>
          <a:xfrm>
            <a:off x="7098593" y="4534130"/>
            <a:ext cx="18085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/>
              <a:t>je prostá</a:t>
            </a:r>
          </a:p>
          <a:p>
            <a:pPr marL="0" indent="0">
              <a:buFontTx/>
              <a:buNone/>
            </a:pPr>
            <a:r>
              <a:rPr lang="cs-CZ" sz="2000" kern="0" dirty="0" smtClean="0"/>
              <a:t>není omezená</a:t>
            </a:r>
          </a:p>
          <a:p>
            <a:pPr marL="0" indent="0">
              <a:buFontTx/>
              <a:buNone/>
            </a:pPr>
            <a:r>
              <a:rPr lang="cs-CZ" sz="2000" kern="0" dirty="0" smtClean="0"/>
              <a:t>nemá extrém</a:t>
            </a:r>
            <a:endParaRPr lang="cs-CZ" sz="2000" kern="0" dirty="0"/>
          </a:p>
        </p:txBody>
      </p:sp>
      <p:sp>
        <p:nvSpPr>
          <p:cNvPr id="13" name="Obdélník 12"/>
          <p:cNvSpPr/>
          <p:nvPr/>
        </p:nvSpPr>
        <p:spPr>
          <a:xfrm>
            <a:off x="4936610" y="2413341"/>
            <a:ext cx="3748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Přímka prochází bodem </a:t>
            </a:r>
            <a:r>
              <a:rPr lang="cs-CZ" sz="2000" kern="0" dirty="0" smtClean="0">
                <a:sym typeface="Symbol"/>
              </a:rPr>
              <a:t></a:t>
            </a:r>
            <a:r>
              <a:rPr lang="cs-CZ" sz="2000" kern="0" dirty="0" smtClean="0"/>
              <a:t>0;b</a:t>
            </a:r>
            <a:r>
              <a:rPr lang="cs-CZ" sz="2000" kern="0" dirty="0" smtClean="0">
                <a:sym typeface="Symbol"/>
              </a:rPr>
              <a:t></a:t>
            </a:r>
            <a:r>
              <a:rPr lang="cs-CZ" sz="2000" kern="0" dirty="0" smtClean="0"/>
              <a:t> 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2875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/>
      <p:bldP spid="11" grpId="0"/>
      <p:bldP spid="16" grpId="0"/>
      <p:bldP spid="4" grpId="0"/>
      <p:bldP spid="5" grpId="0"/>
      <p:bldP spid="17" grpId="0"/>
      <p:bldP spid="1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 jako přímka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86491" y="1909067"/>
            <a:ext cx="509767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i="1" dirty="0"/>
              <a:t>f: y = </a:t>
            </a:r>
            <a:r>
              <a:rPr lang="cs-CZ" sz="2800" b="1" i="1" dirty="0" err="1" smtClean="0">
                <a:solidFill>
                  <a:srgbClr val="FF0000"/>
                </a:solidFill>
              </a:rPr>
              <a:t>k</a:t>
            </a:r>
            <a:r>
              <a:rPr lang="cs-CZ" sz="2800" b="1" i="1" dirty="0" err="1" smtClean="0"/>
              <a:t>x</a:t>
            </a:r>
            <a:r>
              <a:rPr lang="cs-CZ" sz="2800" b="1" i="1" dirty="0"/>
              <a:t> + </a:t>
            </a:r>
            <a:r>
              <a:rPr lang="cs-CZ" sz="2800" b="1" i="1" dirty="0" smtClean="0">
                <a:solidFill>
                  <a:srgbClr val="000099"/>
                </a:solidFill>
              </a:rPr>
              <a:t>q    </a:t>
            </a:r>
            <a:r>
              <a:rPr lang="cs-CZ" sz="2400" dirty="0" err="1" smtClean="0"/>
              <a:t>k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400" dirty="0">
                <a:sym typeface="Symbol"/>
              </a:rPr>
              <a:t>, </a:t>
            </a:r>
            <a:r>
              <a:rPr lang="cs-CZ" sz="2400" dirty="0" err="1" smtClean="0">
                <a:sym typeface="Symbol"/>
              </a:rPr>
              <a:t>qR</a:t>
            </a:r>
            <a:endParaRPr lang="cs-CZ" sz="2400" i="1" dirty="0">
              <a:solidFill>
                <a:srgbClr val="000099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pic>
        <p:nvPicPr>
          <p:cNvPr id="2" name="Obrázek 1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775" y="2435890"/>
            <a:ext cx="6120680" cy="362604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871700" y="606193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 tooltip="koeficienty"/>
              </a:rPr>
              <a:t>http://www.geogebratube.org/student/m37303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41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 s absolutní hodnotou</a:t>
            </a:r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08151"/>
            <a:ext cx="2664742" cy="3239219"/>
          </a:xfrm>
          <a:prstGeom prst="rect">
            <a:avLst/>
          </a:prstGeom>
        </p:spPr>
      </p:pic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48" y="1976724"/>
            <a:ext cx="3316742" cy="3058036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76724"/>
            <a:ext cx="2410584" cy="26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funkce s absolutní hodnotou</a:t>
            </a:r>
          </a:p>
        </p:txBody>
      </p:sp>
      <p:pic>
        <p:nvPicPr>
          <p:cNvPr id="4" name="Obrázek 3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192688" cy="42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63731"/>
              </p:ext>
            </p:extLst>
          </p:nvPr>
        </p:nvGraphicFramePr>
        <p:xfrm>
          <a:off x="1331640" y="4869160"/>
          <a:ext cx="35354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867"/>
                <a:gridCol w="883867"/>
                <a:gridCol w="883867"/>
                <a:gridCol w="883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f(x)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 txBox="1">
                <a:spLocks/>
              </p:cNvSpPr>
              <p:nvPr/>
            </p:nvSpPr>
            <p:spPr bwMode="auto">
              <a:xfrm>
                <a:off x="467544" y="1844824"/>
                <a:ext cx="8229600" cy="936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2400" kern="0" dirty="0" smtClean="0"/>
                  <a:t>Je dána funkce f : y = 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kern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cs-CZ" sz="2400" kern="0" dirty="0" smtClean="0"/>
                  <a:t> </a:t>
                </a:r>
                <a:r>
                  <a:rPr lang="cs-CZ" sz="2400" kern="0" dirty="0"/>
                  <a:t>+</a:t>
                </a:r>
                <a:r>
                  <a:rPr lang="cs-CZ" sz="2400" kern="0" dirty="0" smtClean="0"/>
                  <a:t> 1. Sestrojte graf funkce.</a:t>
                </a:r>
              </a:p>
              <a:p>
                <a:pPr marL="0" indent="0" algn="ctr">
                  <a:buFontTx/>
                  <a:buNone/>
                </a:pPr>
                <a:r>
                  <a:rPr lang="cs-CZ" sz="2400" kern="0" dirty="0" smtClean="0"/>
                  <a:t>Vypočtěte funkční hodnoty pro x = -1; 0;2</a:t>
                </a:r>
                <a:endParaRPr lang="cs-CZ" sz="2400" kern="0" dirty="0"/>
              </a:p>
            </p:txBody>
          </p:sp>
        </mc:Choice>
        <mc:Fallback xmlns="">
          <p:sp>
            <p:nvSpPr>
              <p:cNvPr id="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844824"/>
                <a:ext cx="8229600" cy="936104"/>
              </a:xfrm>
              <a:prstGeom prst="rect">
                <a:avLst/>
              </a:prstGeom>
              <a:blipFill rotWithShape="1">
                <a:blip r:embed="rId2"/>
                <a:stretch>
                  <a:fillRect t="-4575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991748" y="3415903"/>
            <a:ext cx="1997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Nulový bod x=0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806643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 x </a:t>
            </a:r>
            <a:r>
              <a:rPr lang="cs-CZ" dirty="0" smtClean="0">
                <a:sym typeface="Symbol"/>
              </a:rPr>
              <a:t>0 je </a:t>
            </a:r>
            <a:r>
              <a:rPr lang="cs-CZ" kern="0" dirty="0" smtClean="0"/>
              <a:t>f</a:t>
            </a:r>
            <a:r>
              <a:rPr lang="cs-CZ" kern="0" baseline="-25000" dirty="0" smtClean="0"/>
              <a:t>1</a:t>
            </a:r>
            <a:r>
              <a:rPr lang="cs-CZ" kern="0" dirty="0" smtClean="0"/>
              <a:t> </a:t>
            </a:r>
            <a:r>
              <a:rPr lang="cs-CZ" kern="0" dirty="0"/>
              <a:t>: y = </a:t>
            </a:r>
            <a:r>
              <a:rPr lang="cs-CZ" kern="0" dirty="0" smtClean="0"/>
              <a:t>2x + </a:t>
            </a:r>
            <a:r>
              <a:rPr lang="cs-CZ" kern="0" dirty="0"/>
              <a:t>1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323289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 x </a:t>
            </a:r>
            <a:r>
              <a:rPr lang="cs-CZ" dirty="0" smtClean="0">
                <a:sym typeface="Symbol"/>
              </a:rPr>
              <a:t>0 je </a:t>
            </a:r>
            <a:r>
              <a:rPr lang="cs-CZ" kern="0" dirty="0" smtClean="0"/>
              <a:t>f</a:t>
            </a:r>
            <a:r>
              <a:rPr lang="cs-CZ" kern="0" baseline="-25000" dirty="0" smtClean="0"/>
              <a:t>2</a:t>
            </a:r>
            <a:r>
              <a:rPr lang="cs-CZ" kern="0" dirty="0" smtClean="0"/>
              <a:t> </a:t>
            </a:r>
            <a:r>
              <a:rPr lang="cs-CZ" kern="0" dirty="0"/>
              <a:t>: y = </a:t>
            </a:r>
            <a:r>
              <a:rPr lang="cs-CZ" kern="0" dirty="0" smtClean="0"/>
              <a:t>-2x + </a:t>
            </a:r>
            <a:r>
              <a:rPr lang="cs-CZ" kern="0" dirty="0"/>
              <a:t>1</a:t>
            </a:r>
            <a:endParaRPr lang="cs-CZ" dirty="0"/>
          </a:p>
        </p:txBody>
      </p:sp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527" y="2960508"/>
            <a:ext cx="3566617" cy="3464226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827584" y="2960508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Řešení: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18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9305</TotalTime>
  <Words>323</Words>
  <Application>Microsoft Office PowerPoint</Application>
  <PresentationFormat>Předvádění na obrazovce (4:3)</PresentationFormat>
  <Paragraphs>81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   </vt:lpstr>
      <vt:lpstr>Co je lineární funkce?</vt:lpstr>
      <vt:lpstr>Konstantní funkce</vt:lpstr>
      <vt:lpstr>Lineární funkce</vt:lpstr>
      <vt:lpstr>Lineární funkce</vt:lpstr>
      <vt:lpstr>Lineární funkce jako přímka</vt:lpstr>
      <vt:lpstr>Lineární funkce s absolutní hodnotou</vt:lpstr>
      <vt:lpstr>Lineární funkce s absolutní hodnotou</vt:lpstr>
      <vt:lpstr>Příklad 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694</cp:revision>
  <dcterms:created xsi:type="dcterms:W3CDTF">2010-05-23T14:28:12Z</dcterms:created>
  <dcterms:modified xsi:type="dcterms:W3CDTF">2013-11-19T22:06:07Z</dcterms:modified>
</cp:coreProperties>
</file>