
<file path=[Content_Types].xml><?xml version="1.0" encoding="utf-8"?>
<Types xmlns="http://schemas.openxmlformats.org/package/2006/content-types"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8" r:id="rId4"/>
    <p:sldId id="280" r:id="rId5"/>
    <p:sldId id="275" r:id="rId6"/>
    <p:sldId id="281" r:id="rId7"/>
    <p:sldId id="276" r:id="rId8"/>
    <p:sldId id="282" r:id="rId9"/>
    <p:sldId id="274" r:id="rId10"/>
    <p:sldId id="264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000FF"/>
    <a:srgbClr val="CC0000"/>
    <a:srgbClr val="84F5F8"/>
    <a:srgbClr val="9900CC"/>
    <a:srgbClr val="9900FF"/>
    <a:srgbClr val="800080"/>
    <a:srgbClr val="025198"/>
    <a:srgbClr val="CC6600"/>
    <a:srgbClr val="422C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>
        <p:scale>
          <a:sx n="75" d="100"/>
          <a:sy n="75" d="100"/>
        </p:scale>
        <p:origin x="-1608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C7AF0-2046-4333-B50C-BCC56C3C335F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ECAA8-F88E-49F5-A854-092AA515F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631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FA3C7-6478-4408-BE38-333D6315F681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F4610-0617-48A2-88E3-168EF5C2C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61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48D7-217B-42B3-9B3E-CC725A0094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16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463-8D9C-450B-A9A2-6CA0597A71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4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BFDA-E500-44F2-85FC-B2426E4B1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3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B3D-0D89-4B9C-A18B-4D1DA1F151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6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6CE3-F1DB-4D75-B7FD-C25BB1B270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09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CBA-DBB3-4C32-94E5-A572CD1F5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2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2895-68B5-48A6-92A6-018F1FE7C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8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4CB9-8E75-4F4E-B8CC-E8D87C00B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10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C222-FD71-4F18-B6AC-9E757B9C4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0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FFE5-D54F-4522-8F30-F6D4599B6F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47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5651-017E-4E57-A438-00B4FFD208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63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C26F1A-DB4D-4325-814D-D6D3B62D6D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4248596" cy="544512"/>
          </a:xfrm>
          <a:noFill/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chemeClr val="bg1"/>
                </a:solidFill>
              </a:rPr>
              <a:t>Funkce 1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094038"/>
            <a:ext cx="3992563" cy="47942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Vlastnosti funkce 2</a:t>
            </a:r>
            <a:endParaRPr lang="es-ES" dirty="0" smtClean="0">
              <a:solidFill>
                <a:schemeClr val="bg1"/>
              </a:solidFill>
            </a:endParaRPr>
          </a:p>
        </p:txBody>
      </p:sp>
      <p:pic>
        <p:nvPicPr>
          <p:cNvPr id="2052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013325"/>
            <a:ext cx="48958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285750" y="260350"/>
            <a:ext cx="26583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VY_32_INOVACE_FCE1_05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416824" cy="4248472"/>
          </a:xfrm>
        </p:spPr>
        <p:txBody>
          <a:bodyPr/>
          <a:lstStyle/>
          <a:p>
            <a:r>
              <a:rPr lang="cs-CZ" sz="1800" dirty="0" smtClean="0"/>
              <a:t>VOŠICKÝ</a:t>
            </a:r>
            <a:r>
              <a:rPr lang="cs-CZ" sz="1800" dirty="0"/>
              <a:t>, Zdeněk. Matematika v kostce. 1. vyd. Havlíčkův Brod: Fragment, 1996, 124 s. ISBN 80-720-0012-8</a:t>
            </a:r>
            <a:r>
              <a:rPr lang="cs-CZ" sz="1800" dirty="0" smtClean="0"/>
              <a:t>.</a:t>
            </a:r>
          </a:p>
          <a:p>
            <a:r>
              <a:rPr lang="cs-CZ" sz="1800" i="1" dirty="0"/>
              <a:t>ČERMÁK, Pavel. Odmaturuj! z matematiky. Vyd. 2.(</a:t>
            </a:r>
            <a:r>
              <a:rPr lang="cs-CZ" sz="1800" i="1" dirty="0" err="1"/>
              <a:t>opr</a:t>
            </a:r>
            <a:r>
              <a:rPr lang="cs-CZ" sz="1800" i="1" dirty="0"/>
              <a:t>.). Brno: </a:t>
            </a:r>
            <a:r>
              <a:rPr lang="cs-CZ" sz="1800" i="1" dirty="0" err="1"/>
              <a:t>Didaktis</a:t>
            </a:r>
            <a:r>
              <a:rPr lang="cs-CZ" sz="1800" i="1" dirty="0"/>
              <a:t>, 2003, 208 s. ISBN 80-862-8597-9.</a:t>
            </a:r>
          </a:p>
          <a:p>
            <a:r>
              <a:rPr lang="it-IT" sz="1800" i="1" dirty="0"/>
              <a:t>http://</a:t>
            </a:r>
            <a:r>
              <a:rPr lang="it-IT" sz="1800" i="1" dirty="0" smtClean="0"/>
              <a:t>www.ucebnice.krynicky.cz/Matematika</a:t>
            </a:r>
            <a:r>
              <a:rPr lang="it-IT" sz="1800" dirty="0" smtClean="0"/>
              <a:t>. </a:t>
            </a:r>
            <a:endParaRPr lang="it-IT" sz="1800" dirty="0"/>
          </a:p>
          <a:p>
            <a:r>
              <a:rPr lang="cs-CZ" sz="1800" dirty="0"/>
              <a:t>HUDCOVÁ. </a:t>
            </a:r>
            <a:r>
              <a:rPr lang="cs-CZ" sz="1800" i="1" dirty="0"/>
              <a:t>Sbírka úloh z matematiky pro SOŠ, studijní obory SOU a nástavbové studium</a:t>
            </a:r>
            <a:r>
              <a:rPr lang="cs-CZ" sz="1800" dirty="0"/>
              <a:t>. PROMETHEUS, spol. s r.o. ISBN 10348405</a:t>
            </a:r>
            <a:r>
              <a:rPr lang="cs-CZ" sz="1800" dirty="0" smtClean="0"/>
              <a:t>.</a:t>
            </a:r>
          </a:p>
          <a:p>
            <a:r>
              <a:rPr lang="cs-CZ" sz="1800" dirty="0"/>
              <a:t>https://www.google.cz </a:t>
            </a:r>
          </a:p>
        </p:txBody>
      </p:sp>
      <p:sp>
        <p:nvSpPr>
          <p:cNvPr id="4" name="TextovéPole 1"/>
          <p:cNvSpPr txBox="1"/>
          <p:nvPr/>
        </p:nvSpPr>
        <p:spPr>
          <a:xfrm>
            <a:off x="5830763" y="6063022"/>
            <a:ext cx="251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/>
                <a:cs typeface="Times New Roman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</a:lvl2pPr>
            <a:lvl3pPr fontAlgn="base">
              <a:spcBef>
                <a:spcPct val="0"/>
              </a:spcBef>
              <a:spcAft>
                <a:spcPct val="0"/>
              </a:spcAft>
            </a:lvl3pPr>
            <a:lvl4pPr fontAlgn="base">
              <a:spcBef>
                <a:spcPct val="0"/>
              </a:spcBef>
              <a:spcAft>
                <a:spcPct val="0"/>
              </a:spcAft>
            </a:lvl4pPr>
            <a:lvl5pPr fontAlgn="base">
              <a:spcBef>
                <a:spcPct val="0"/>
              </a:spcBef>
              <a:spcAft>
                <a:spcPct val="0"/>
              </a:spcAft>
            </a:lvl5pPr>
          </a:lstStyle>
          <a:p>
            <a:r>
              <a:rPr lang="cs-CZ" dirty="0"/>
              <a:t>© RNDr. Anna </a:t>
            </a:r>
            <a:r>
              <a:rPr lang="cs-CZ" dirty="0" err="1"/>
              <a:t>Káčerová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77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39093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Parita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060848"/>
            <a:ext cx="8676456" cy="654169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dirty="0" smtClean="0"/>
              <a:t>vyšetřuje, zda je funkce f definovaná na D(f)</a:t>
            </a:r>
          </a:p>
          <a:p>
            <a:pPr marL="0" indent="0" algn="ctr">
              <a:buNone/>
            </a:pPr>
            <a:endParaRPr lang="cs-CZ" sz="2400" dirty="0" smtClean="0"/>
          </a:p>
        </p:txBody>
      </p:sp>
      <p:sp>
        <p:nvSpPr>
          <p:cNvPr id="4" name="Obdélník 3"/>
          <p:cNvSpPr/>
          <p:nvPr/>
        </p:nvSpPr>
        <p:spPr>
          <a:xfrm>
            <a:off x="2267744" y="2924944"/>
            <a:ext cx="56886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00B0F0"/>
                </a:solidFill>
              </a:rPr>
              <a:t>sudá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9900FF"/>
                </a:solidFill>
              </a:rPr>
              <a:t>lichá</a:t>
            </a:r>
          </a:p>
        </p:txBody>
      </p:sp>
      <p:sp>
        <p:nvSpPr>
          <p:cNvPr id="2" name="Obdélník 1"/>
          <p:cNvSpPr/>
          <p:nvPr/>
        </p:nvSpPr>
        <p:spPr>
          <a:xfrm>
            <a:off x="1691680" y="4581128"/>
            <a:ext cx="6480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ym typeface="Symbol"/>
              </a:rPr>
              <a:t>Většina funkcí není ani sudá ani lichá</a:t>
            </a:r>
            <a:endParaRPr lang="cs-CZ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Sudost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880828"/>
            <a:ext cx="6192688" cy="28120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Funkce se na nazývá </a:t>
            </a:r>
            <a:r>
              <a:rPr lang="cs-CZ" sz="2400" dirty="0" smtClean="0">
                <a:solidFill>
                  <a:srgbClr val="00B0F0"/>
                </a:solidFill>
              </a:rPr>
              <a:t>sudá</a:t>
            </a:r>
            <a:r>
              <a:rPr lang="cs-CZ" sz="2400" dirty="0" smtClean="0"/>
              <a:t>,</a:t>
            </a:r>
            <a:r>
              <a:rPr lang="cs-CZ" sz="2400" b="1" dirty="0" smtClean="0">
                <a:solidFill>
                  <a:srgbClr val="3366FF"/>
                </a:solidFill>
              </a:rPr>
              <a:t> </a:t>
            </a:r>
            <a:r>
              <a:rPr lang="cs-CZ" sz="2400" dirty="0" smtClean="0"/>
              <a:t>jestliže platí </a:t>
            </a:r>
          </a:p>
          <a:p>
            <a:pPr algn="ctr">
              <a:buFont typeface="Symbol"/>
              <a:buChar char="&quot;"/>
            </a:pPr>
            <a:r>
              <a:rPr lang="cs-CZ" sz="2400" dirty="0" smtClean="0"/>
              <a:t>x</a:t>
            </a:r>
            <a:r>
              <a:rPr lang="cs-CZ" sz="2400" dirty="0" smtClean="0">
                <a:sym typeface="Symbol"/>
              </a:rPr>
              <a:t>  D(f), </a:t>
            </a:r>
            <a:r>
              <a:rPr lang="cs-CZ" sz="2400" dirty="0">
                <a:sym typeface="Symbol"/>
              </a:rPr>
              <a:t>-x  D(f)</a:t>
            </a:r>
            <a:r>
              <a:rPr lang="cs-CZ" sz="2400" dirty="0" smtClean="0"/>
              <a:t>; </a:t>
            </a:r>
            <a:r>
              <a:rPr lang="cs-CZ" sz="2400" dirty="0"/>
              <a:t> f</a:t>
            </a:r>
            <a:r>
              <a:rPr lang="cs-CZ" sz="2400" dirty="0" smtClean="0"/>
              <a:t>(-x)</a:t>
            </a:r>
            <a:r>
              <a:rPr lang="cs-CZ" sz="2400" dirty="0"/>
              <a:t> </a:t>
            </a:r>
            <a:r>
              <a:rPr lang="cs-CZ" sz="2400" i="1" dirty="0"/>
              <a:t>=</a:t>
            </a:r>
            <a:r>
              <a:rPr lang="cs-CZ" sz="2400" dirty="0"/>
              <a:t> </a:t>
            </a:r>
            <a:r>
              <a:rPr lang="cs-CZ" sz="2400" dirty="0" smtClean="0"/>
              <a:t>f(x) 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 smtClean="0"/>
              <a:t>„</a:t>
            </a:r>
            <a:r>
              <a:rPr lang="cs-CZ" sz="2000" dirty="0" smtClean="0"/>
              <a:t>Jestliže pro každé x z D(f) a -x </a:t>
            </a:r>
            <a:r>
              <a:rPr lang="cs-CZ" sz="2000" dirty="0"/>
              <a:t>z D(f) </a:t>
            </a:r>
            <a:endParaRPr lang="cs-CZ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platí rovnost</a:t>
            </a:r>
            <a:r>
              <a:rPr lang="cs-CZ" sz="2000" dirty="0"/>
              <a:t> f(-x) </a:t>
            </a:r>
            <a:r>
              <a:rPr lang="cs-CZ" sz="2000" i="1" dirty="0"/>
              <a:t>=</a:t>
            </a:r>
            <a:r>
              <a:rPr lang="cs-CZ" sz="2000" dirty="0"/>
              <a:t> f(x) </a:t>
            </a:r>
            <a:r>
              <a:rPr lang="cs-CZ" sz="2000" dirty="0" smtClean="0"/>
              <a:t>“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dirty="0" smtClean="0"/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>
                <a:solidFill>
                  <a:srgbClr val="0000FF"/>
                </a:solidFill>
              </a:rPr>
              <a:t>Graf sudé </a:t>
            </a:r>
            <a:r>
              <a:rPr lang="cs-CZ" sz="2000" dirty="0" err="1" smtClean="0">
                <a:solidFill>
                  <a:srgbClr val="0000FF"/>
                </a:solidFill>
              </a:rPr>
              <a:t>fce</a:t>
            </a:r>
            <a:r>
              <a:rPr lang="cs-CZ" sz="2000" dirty="0" smtClean="0">
                <a:solidFill>
                  <a:srgbClr val="0000FF"/>
                </a:solidFill>
              </a:rPr>
              <a:t> je souměrný podle y</a:t>
            </a:r>
            <a:endParaRPr lang="cs-CZ" sz="2000" dirty="0">
              <a:solidFill>
                <a:srgbClr val="0000FF"/>
              </a:solidFill>
            </a:endParaRPr>
          </a:p>
        </p:txBody>
      </p:sp>
      <p:grpSp>
        <p:nvGrpSpPr>
          <p:cNvPr id="5" name="Skupina 4"/>
          <p:cNvGrpSpPr/>
          <p:nvPr/>
        </p:nvGrpSpPr>
        <p:grpSpPr>
          <a:xfrm>
            <a:off x="2627784" y="3068960"/>
            <a:ext cx="6163022" cy="3295651"/>
            <a:chOff x="2627784" y="3068960"/>
            <a:chExt cx="6163022" cy="3295651"/>
          </a:xfrm>
        </p:grpSpPr>
        <p:pic>
          <p:nvPicPr>
            <p:cNvPr id="1026" name="Picture 2" descr="http://www.karlin.mff.cuni.cz/%7Erokyta/vyuka/0607/zs/Bessel_0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6056" y="3068960"/>
              <a:ext cx="3714750" cy="32956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Obdélník 3"/>
            <p:cNvSpPr/>
            <p:nvPr/>
          </p:nvSpPr>
          <p:spPr>
            <a:xfrm>
              <a:off x="2627784" y="5966326"/>
              <a:ext cx="277511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b="1" dirty="0"/>
                <a:t>Nultá </a:t>
              </a:r>
              <a:r>
                <a:rPr lang="cs-CZ" b="1" dirty="0" err="1"/>
                <a:t>Besselova</a:t>
              </a:r>
              <a:r>
                <a:rPr lang="cs-CZ" b="1" dirty="0"/>
                <a:t> funkce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5963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rc_mi" descr="http://math.feld.cvut.cz/mt/txtb/4/gifa4/pc3ba4re.gif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0" t="6825" r="4020" b="20166"/>
          <a:stretch/>
        </p:blipFill>
        <p:spPr bwMode="auto">
          <a:xfrm>
            <a:off x="4283968" y="3775178"/>
            <a:ext cx="4666615" cy="2699385"/>
          </a:xfrm>
          <a:prstGeom prst="rect">
            <a:avLst/>
          </a:prstGeom>
          <a:solidFill>
            <a:srgbClr val="84F5F8">
              <a:alpha val="46000"/>
            </a:srgbClr>
          </a:solidFill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Lichost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2497" y="1916832"/>
            <a:ext cx="5760640" cy="28120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Funkce se na nazývá </a:t>
            </a:r>
            <a:r>
              <a:rPr lang="cs-CZ" sz="2400" dirty="0" smtClean="0">
                <a:solidFill>
                  <a:srgbClr val="00B0F0"/>
                </a:solidFill>
              </a:rPr>
              <a:t>lichá</a:t>
            </a:r>
            <a:r>
              <a:rPr lang="cs-CZ" sz="2400" dirty="0" smtClean="0"/>
              <a:t>,</a:t>
            </a:r>
            <a:r>
              <a:rPr lang="cs-CZ" sz="2400" b="1" dirty="0" smtClean="0">
                <a:solidFill>
                  <a:srgbClr val="3366FF"/>
                </a:solidFill>
              </a:rPr>
              <a:t> </a:t>
            </a:r>
            <a:r>
              <a:rPr lang="cs-CZ" sz="2400" dirty="0" smtClean="0"/>
              <a:t>jestliže platí </a:t>
            </a:r>
          </a:p>
          <a:p>
            <a:pPr algn="ctr">
              <a:buFont typeface="Symbol"/>
              <a:buChar char="&quot;"/>
            </a:pPr>
            <a:r>
              <a:rPr lang="cs-CZ" sz="2400" dirty="0" smtClean="0"/>
              <a:t>x</a:t>
            </a:r>
            <a:r>
              <a:rPr lang="cs-CZ" sz="2400" dirty="0" smtClean="0">
                <a:sym typeface="Symbol"/>
              </a:rPr>
              <a:t>  D(f), </a:t>
            </a:r>
            <a:r>
              <a:rPr lang="cs-CZ" sz="2400" dirty="0">
                <a:sym typeface="Symbol"/>
              </a:rPr>
              <a:t>-x  D(f)</a:t>
            </a:r>
            <a:r>
              <a:rPr lang="cs-CZ" sz="2400" dirty="0" smtClean="0"/>
              <a:t>; </a:t>
            </a:r>
            <a:r>
              <a:rPr lang="cs-CZ" sz="2400" dirty="0"/>
              <a:t> f</a:t>
            </a:r>
            <a:r>
              <a:rPr lang="cs-CZ" sz="2400" dirty="0" smtClean="0"/>
              <a:t>(-x)</a:t>
            </a:r>
            <a:r>
              <a:rPr lang="cs-CZ" sz="2400" dirty="0"/>
              <a:t> </a:t>
            </a:r>
            <a:r>
              <a:rPr lang="cs-CZ" sz="2400" i="1" dirty="0"/>
              <a:t>=</a:t>
            </a:r>
            <a:r>
              <a:rPr lang="cs-CZ" sz="2400" dirty="0"/>
              <a:t> </a:t>
            </a:r>
            <a:r>
              <a:rPr lang="cs-CZ" sz="2400" dirty="0" smtClean="0"/>
              <a:t>-f(x) 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 smtClean="0"/>
              <a:t>„</a:t>
            </a:r>
            <a:r>
              <a:rPr lang="cs-CZ" sz="2000" dirty="0" smtClean="0"/>
              <a:t>Jestliže pro každé x z D(f) a -x </a:t>
            </a:r>
            <a:r>
              <a:rPr lang="cs-CZ" sz="2000" dirty="0"/>
              <a:t>z D(f) </a:t>
            </a:r>
            <a:endParaRPr lang="cs-CZ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platí rovnost</a:t>
            </a:r>
            <a:r>
              <a:rPr lang="cs-CZ" sz="2000" dirty="0"/>
              <a:t> f(-x) </a:t>
            </a:r>
            <a:r>
              <a:rPr lang="cs-CZ" sz="2000" i="1" dirty="0"/>
              <a:t>=</a:t>
            </a:r>
            <a:r>
              <a:rPr lang="cs-CZ" sz="2000" dirty="0"/>
              <a:t> </a:t>
            </a:r>
            <a:r>
              <a:rPr lang="cs-CZ" sz="2000" dirty="0" smtClean="0"/>
              <a:t>-f(x</a:t>
            </a:r>
            <a:r>
              <a:rPr lang="cs-CZ" sz="2000" dirty="0"/>
              <a:t>) </a:t>
            </a:r>
            <a:r>
              <a:rPr lang="cs-CZ" sz="2000" dirty="0" smtClean="0"/>
              <a:t>“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>
                <a:solidFill>
                  <a:srgbClr val="CC0000"/>
                </a:solidFill>
              </a:rPr>
              <a:t>Graf liché </a:t>
            </a:r>
            <a:r>
              <a:rPr lang="cs-CZ" sz="2000" dirty="0" err="1" smtClean="0">
                <a:solidFill>
                  <a:srgbClr val="CC0000"/>
                </a:solidFill>
              </a:rPr>
              <a:t>fce</a:t>
            </a:r>
            <a:r>
              <a:rPr lang="cs-CZ" sz="2000" dirty="0" smtClean="0">
                <a:solidFill>
                  <a:srgbClr val="CC0000"/>
                </a:solidFill>
              </a:rPr>
              <a:t> je souměrný podle počátku 0</a:t>
            </a:r>
            <a:endParaRPr lang="cs-CZ" sz="2000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670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>
            <a:off x="4139952" y="2852936"/>
            <a:ext cx="4307862" cy="3534205"/>
            <a:chOff x="4139952" y="2852936"/>
            <a:chExt cx="4307862" cy="3534205"/>
          </a:xfrm>
        </p:grpSpPr>
        <p:pic>
          <p:nvPicPr>
            <p:cNvPr id="7" name="Obrázek 6" descr="Výřez obrazovky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9952" y="2852936"/>
              <a:ext cx="4307862" cy="3534205"/>
            </a:xfrm>
            <a:prstGeom prst="rect">
              <a:avLst/>
            </a:prstGeom>
          </p:spPr>
        </p:pic>
        <p:cxnSp>
          <p:nvCxnSpPr>
            <p:cNvPr id="5" name="Přímá spojnice 4"/>
            <p:cNvCxnSpPr/>
            <p:nvPr/>
          </p:nvCxnSpPr>
          <p:spPr>
            <a:xfrm>
              <a:off x="4932040" y="5410943"/>
              <a:ext cx="3384376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Omezená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880828"/>
            <a:ext cx="7692238" cy="14761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400" dirty="0" smtClean="0"/>
              <a:t>Funkce definovaná v množině </a:t>
            </a:r>
            <a:r>
              <a:rPr lang="cs-CZ" sz="2400" dirty="0"/>
              <a:t>A</a:t>
            </a:r>
            <a:r>
              <a:rPr lang="cs-CZ" sz="2400" dirty="0">
                <a:sym typeface="Symbol"/>
              </a:rPr>
              <a:t></a:t>
            </a:r>
            <a:r>
              <a:rPr lang="cs-CZ" sz="2400" dirty="0"/>
              <a:t>D(f</a:t>
            </a:r>
            <a:r>
              <a:rPr lang="cs-CZ" sz="2400" dirty="0" smtClean="0"/>
              <a:t>) se  nazývá na A</a:t>
            </a:r>
          </a:p>
          <a:p>
            <a:pPr marL="0" indent="0" algn="ctr">
              <a:buNone/>
            </a:pPr>
            <a:r>
              <a:rPr lang="cs-CZ" sz="2400" dirty="0" smtClean="0"/>
              <a:t> </a:t>
            </a:r>
            <a:r>
              <a:rPr lang="cs-CZ" sz="2400" dirty="0" smtClean="0">
                <a:solidFill>
                  <a:srgbClr val="0070C0"/>
                </a:solidFill>
              </a:rPr>
              <a:t>zdola omezená </a:t>
            </a:r>
          </a:p>
          <a:p>
            <a:pPr marL="0" indent="0">
              <a:buNone/>
            </a:pPr>
            <a:r>
              <a:rPr lang="cs-CZ" sz="2400" dirty="0" smtClean="0"/>
              <a:t>právě když existuje d</a:t>
            </a:r>
            <a:r>
              <a:rPr lang="cs-CZ" sz="2400" dirty="0">
                <a:sym typeface="Symbol"/>
              </a:rPr>
              <a:t> </a:t>
            </a:r>
            <a:r>
              <a:rPr lang="cs-CZ" sz="2400" dirty="0" smtClean="0"/>
              <a:t> R, že </a:t>
            </a:r>
            <a:r>
              <a:rPr lang="cs-CZ" sz="2400" dirty="0"/>
              <a:t>pro </a:t>
            </a:r>
            <a:r>
              <a:rPr lang="cs-CZ" sz="2400" dirty="0" smtClean="0">
                <a:sym typeface="Symbol"/>
              </a:rPr>
              <a:t></a:t>
            </a:r>
            <a:r>
              <a:rPr lang="cs-CZ" sz="2400" dirty="0" smtClean="0"/>
              <a:t>x </a:t>
            </a:r>
            <a:r>
              <a:rPr lang="cs-CZ" sz="2400" dirty="0" smtClean="0">
                <a:sym typeface="Symbol"/>
              </a:rPr>
              <a:t> </a:t>
            </a:r>
            <a:r>
              <a:rPr lang="cs-CZ" sz="2400" dirty="0" smtClean="0"/>
              <a:t>A</a:t>
            </a:r>
            <a:r>
              <a:rPr lang="cs-CZ" sz="2400" dirty="0"/>
              <a:t>; </a:t>
            </a:r>
            <a:r>
              <a:rPr lang="cs-CZ" sz="2400" dirty="0" smtClean="0"/>
              <a:t>f(x)</a:t>
            </a:r>
            <a:r>
              <a:rPr lang="cs-CZ" sz="2400" dirty="0"/>
              <a:t> </a:t>
            </a:r>
            <a:r>
              <a:rPr lang="cs-CZ" sz="2400" b="1" dirty="0">
                <a:sym typeface="Symbol"/>
              </a:rPr>
              <a:t>  </a:t>
            </a:r>
            <a:r>
              <a:rPr lang="cs-CZ" sz="2400" dirty="0"/>
              <a:t> </a:t>
            </a:r>
            <a:r>
              <a:rPr lang="cs-CZ" sz="2400" dirty="0" smtClean="0"/>
              <a:t>d </a:t>
            </a: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spcBef>
                <a:spcPts val="0"/>
              </a:spcBef>
              <a:buNone/>
            </a:pPr>
            <a:endParaRPr lang="cs-CZ" sz="2400" dirty="0" smtClean="0"/>
          </a:p>
        </p:txBody>
      </p:sp>
      <p:sp>
        <p:nvSpPr>
          <p:cNvPr id="6" name="Obdélník 5"/>
          <p:cNvSpPr/>
          <p:nvPr/>
        </p:nvSpPr>
        <p:spPr>
          <a:xfrm>
            <a:off x="7480850" y="5428793"/>
            <a:ext cx="15645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/>
              <a:t>d</a:t>
            </a:r>
          </a:p>
        </p:txBody>
      </p:sp>
      <p:sp>
        <p:nvSpPr>
          <p:cNvPr id="4" name="Obdélník 3"/>
          <p:cNvSpPr/>
          <p:nvPr/>
        </p:nvSpPr>
        <p:spPr>
          <a:xfrm>
            <a:off x="1619672" y="4204539"/>
            <a:ext cx="2510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2400" dirty="0"/>
              <a:t>Dolní </a:t>
            </a:r>
            <a:r>
              <a:rPr lang="cs-CZ" sz="2400" dirty="0" smtClean="0"/>
              <a:t>mez </a:t>
            </a:r>
            <a:r>
              <a:rPr lang="cs-CZ" sz="2400" dirty="0" smtClean="0">
                <a:solidFill>
                  <a:srgbClr val="FF0000"/>
                </a:solidFill>
              </a:rPr>
              <a:t>d </a:t>
            </a:r>
            <a:r>
              <a:rPr lang="cs-CZ" sz="2400" dirty="0">
                <a:solidFill>
                  <a:srgbClr val="FF0000"/>
                </a:solidFill>
              </a:rPr>
              <a:t>= 1</a:t>
            </a:r>
          </a:p>
        </p:txBody>
      </p:sp>
    </p:spTree>
    <p:extLst>
      <p:ext uri="{BB962C8B-B14F-4D97-AF65-F5344CB8AC3E}">
        <p14:creationId xmlns:p14="http://schemas.microsoft.com/office/powerpoint/2010/main" val="2719478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Omezená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9532" y="1916832"/>
            <a:ext cx="8280920" cy="14761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Funkce definovaná v množině </a:t>
            </a:r>
            <a:r>
              <a:rPr lang="cs-CZ" sz="2400" dirty="0"/>
              <a:t>A</a:t>
            </a:r>
            <a:r>
              <a:rPr lang="cs-CZ" sz="2400" dirty="0">
                <a:sym typeface="Symbol"/>
              </a:rPr>
              <a:t></a:t>
            </a:r>
            <a:r>
              <a:rPr lang="cs-CZ" sz="2400" dirty="0"/>
              <a:t>D(f</a:t>
            </a:r>
            <a:r>
              <a:rPr lang="cs-CZ" sz="2400" dirty="0" smtClean="0"/>
              <a:t>) se  nazývá na A</a:t>
            </a:r>
          </a:p>
          <a:p>
            <a:pPr marL="0" indent="0" algn="ctr">
              <a:buNone/>
            </a:pPr>
            <a:r>
              <a:rPr lang="cs-CZ" sz="2400" dirty="0" smtClean="0"/>
              <a:t> </a:t>
            </a:r>
            <a:r>
              <a:rPr lang="cs-CZ" sz="2400" dirty="0">
                <a:solidFill>
                  <a:srgbClr val="0070C0"/>
                </a:solidFill>
              </a:rPr>
              <a:t>s</a:t>
            </a:r>
            <a:r>
              <a:rPr lang="cs-CZ" sz="2400" dirty="0" smtClean="0">
                <a:solidFill>
                  <a:srgbClr val="0070C0"/>
                </a:solidFill>
              </a:rPr>
              <a:t>hora omezená </a:t>
            </a:r>
            <a:r>
              <a:rPr lang="cs-CZ" sz="2400" dirty="0" smtClean="0"/>
              <a:t>(ohraničená) </a:t>
            </a:r>
          </a:p>
          <a:p>
            <a:pPr marL="0" indent="0">
              <a:buNone/>
            </a:pPr>
            <a:r>
              <a:rPr lang="cs-CZ" sz="2400" dirty="0" smtClean="0"/>
              <a:t>právě když existuje h</a:t>
            </a:r>
            <a:r>
              <a:rPr lang="cs-CZ" sz="2400" dirty="0" smtClean="0">
                <a:sym typeface="Symbol"/>
              </a:rPr>
              <a:t> </a:t>
            </a:r>
            <a:r>
              <a:rPr lang="cs-CZ" sz="2400" dirty="0">
                <a:sym typeface="Symbol"/>
              </a:rPr>
              <a:t></a:t>
            </a:r>
            <a:r>
              <a:rPr lang="cs-CZ" sz="2400" dirty="0" smtClean="0"/>
              <a:t> R, že pro </a:t>
            </a:r>
          </a:p>
          <a:p>
            <a:pPr marL="0" indent="0">
              <a:buNone/>
            </a:pPr>
            <a:r>
              <a:rPr lang="cs-CZ" sz="2400" dirty="0">
                <a:sym typeface="Symbol"/>
              </a:rPr>
              <a:t>	</a:t>
            </a:r>
            <a:r>
              <a:rPr lang="cs-CZ" sz="2400" dirty="0" smtClean="0">
                <a:sym typeface="Symbol"/>
              </a:rPr>
              <a:t>	   </a:t>
            </a:r>
            <a:r>
              <a:rPr lang="cs-CZ" sz="2400" dirty="0" err="1" smtClean="0"/>
              <a:t>x</a:t>
            </a:r>
            <a:r>
              <a:rPr lang="cs-CZ" sz="2400" dirty="0" err="1" smtClean="0">
                <a:sym typeface="Symbol"/>
              </a:rPr>
              <a:t></a:t>
            </a:r>
            <a:r>
              <a:rPr lang="cs-CZ" sz="2400" dirty="0" err="1" smtClean="0"/>
              <a:t>A</a:t>
            </a:r>
            <a:r>
              <a:rPr lang="cs-CZ" sz="2400" dirty="0" smtClean="0"/>
              <a:t>;</a:t>
            </a:r>
            <a:r>
              <a:rPr lang="cs-CZ" sz="2400" dirty="0"/>
              <a:t> </a:t>
            </a:r>
            <a:r>
              <a:rPr lang="cs-CZ" sz="2400" dirty="0" smtClean="0"/>
              <a:t> f(x)</a:t>
            </a:r>
            <a:r>
              <a:rPr lang="cs-CZ" sz="2400" dirty="0"/>
              <a:t> </a:t>
            </a:r>
            <a:r>
              <a:rPr lang="cs-CZ" sz="2400" b="1" dirty="0" smtClean="0">
                <a:sym typeface="Symbol"/>
              </a:rPr>
              <a:t></a:t>
            </a:r>
            <a:r>
              <a:rPr lang="cs-CZ" sz="2400" dirty="0"/>
              <a:t> h</a:t>
            </a:r>
            <a:r>
              <a:rPr lang="cs-CZ" sz="2400" dirty="0" smtClean="0"/>
              <a:t> </a:t>
            </a: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spcBef>
                <a:spcPts val="0"/>
              </a:spcBef>
              <a:buNone/>
            </a:pPr>
            <a:endParaRPr lang="cs-CZ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/>
              <a:t>	</a:t>
            </a:r>
            <a:endParaRPr lang="cs-CZ" sz="2000" dirty="0"/>
          </a:p>
        </p:txBody>
      </p:sp>
      <p:sp>
        <p:nvSpPr>
          <p:cNvPr id="4" name="Obdélník 3"/>
          <p:cNvSpPr/>
          <p:nvPr/>
        </p:nvSpPr>
        <p:spPr>
          <a:xfrm>
            <a:off x="1523019" y="4102150"/>
            <a:ext cx="29523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2400" dirty="0" smtClean="0"/>
              <a:t>Horní mez   </a:t>
            </a:r>
            <a:r>
              <a:rPr lang="cs-CZ" sz="2400" dirty="0" smtClean="0">
                <a:solidFill>
                  <a:srgbClr val="FF0000"/>
                </a:solidFill>
              </a:rPr>
              <a:t>h </a:t>
            </a:r>
            <a:r>
              <a:rPr lang="cs-CZ" sz="2400" dirty="0">
                <a:solidFill>
                  <a:srgbClr val="FF0000"/>
                </a:solidFill>
              </a:rPr>
              <a:t>= </a:t>
            </a:r>
            <a:r>
              <a:rPr lang="cs-CZ" sz="2400" dirty="0" smtClean="0">
                <a:solidFill>
                  <a:srgbClr val="FF0000"/>
                </a:solidFill>
              </a:rPr>
              <a:t>3</a:t>
            </a:r>
            <a:endParaRPr lang="cs-CZ" sz="2400" dirty="0">
              <a:solidFill>
                <a:srgbClr val="FF0000"/>
              </a:solidFill>
            </a:endParaRPr>
          </a:p>
        </p:txBody>
      </p:sp>
      <p:grpSp>
        <p:nvGrpSpPr>
          <p:cNvPr id="6" name="Skupina 5"/>
          <p:cNvGrpSpPr/>
          <p:nvPr/>
        </p:nvGrpSpPr>
        <p:grpSpPr>
          <a:xfrm>
            <a:off x="5393619" y="2716522"/>
            <a:ext cx="3278179" cy="3694585"/>
            <a:chOff x="5393619" y="2716522"/>
            <a:chExt cx="3278179" cy="3694585"/>
          </a:xfrm>
        </p:grpSpPr>
        <p:pic>
          <p:nvPicPr>
            <p:cNvPr id="15" name="Obrázek 14" descr="Výřez obrazovky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3619" y="2716522"/>
              <a:ext cx="3278179" cy="3694585"/>
            </a:xfrm>
            <a:prstGeom prst="rect">
              <a:avLst/>
            </a:prstGeom>
          </p:spPr>
        </p:pic>
        <p:sp>
          <p:nvSpPr>
            <p:cNvPr id="16" name="Obdélník 15"/>
            <p:cNvSpPr/>
            <p:nvPr/>
          </p:nvSpPr>
          <p:spPr>
            <a:xfrm>
              <a:off x="7027590" y="2928888"/>
              <a:ext cx="15645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cs-CZ" sz="1200" dirty="0" smtClean="0">
                  <a:solidFill>
                    <a:srgbClr val="FF0000"/>
                  </a:solidFill>
                </a:rPr>
                <a:t>h</a:t>
              </a:r>
              <a:endParaRPr lang="cs-CZ" sz="1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7" name="Obdélník 16"/>
          <p:cNvSpPr/>
          <p:nvPr/>
        </p:nvSpPr>
        <p:spPr>
          <a:xfrm>
            <a:off x="1542154" y="5229200"/>
            <a:ext cx="3456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2400" b="1" dirty="0" smtClean="0">
                <a:solidFill>
                  <a:srgbClr val="0000FF"/>
                </a:solidFill>
              </a:rPr>
              <a:t>OMEZENÁ FUNKCE </a:t>
            </a:r>
            <a:r>
              <a:rPr lang="cs-CZ" sz="2400" b="1" dirty="0" smtClean="0"/>
              <a:t>je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 smtClean="0"/>
              <a:t>omezená shora i zdola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77603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Extrémy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880828"/>
            <a:ext cx="8280920" cy="28120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Funkce definovaná v množině A</a:t>
            </a:r>
            <a:r>
              <a:rPr lang="cs-CZ" sz="2400" dirty="0">
                <a:sym typeface="Symbol"/>
              </a:rPr>
              <a:t></a:t>
            </a:r>
            <a:r>
              <a:rPr lang="cs-CZ" sz="2400" dirty="0"/>
              <a:t>D(f</a:t>
            </a:r>
            <a:r>
              <a:rPr lang="cs-CZ" sz="2400" dirty="0" smtClean="0"/>
              <a:t>), </a:t>
            </a:r>
            <a:r>
              <a:rPr lang="cs-CZ" sz="2400" dirty="0" err="1" smtClean="0"/>
              <a:t>a</a:t>
            </a:r>
            <a:r>
              <a:rPr lang="cs-CZ" sz="2400" dirty="0" err="1" smtClean="0">
                <a:sym typeface="Symbol"/>
              </a:rPr>
              <a:t>A</a:t>
            </a:r>
            <a:r>
              <a:rPr lang="cs-CZ" sz="2400" dirty="0" smtClean="0">
                <a:sym typeface="Symbol"/>
              </a:rPr>
              <a:t>, </a:t>
            </a:r>
            <a:r>
              <a:rPr lang="cs-CZ" sz="2400" dirty="0" err="1" smtClean="0">
                <a:sym typeface="Symbol"/>
              </a:rPr>
              <a:t>bA</a:t>
            </a:r>
            <a:r>
              <a:rPr lang="cs-CZ" sz="2400" dirty="0" smtClean="0"/>
              <a:t> má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v</a:t>
            </a:r>
            <a:r>
              <a:rPr lang="cs-CZ" sz="2400" dirty="0" smtClean="0"/>
              <a:t> bodě </a:t>
            </a:r>
            <a:r>
              <a:rPr lang="cs-CZ" sz="2400" dirty="0" smtClean="0">
                <a:solidFill>
                  <a:srgbClr val="FF0000"/>
                </a:solidFill>
              </a:rPr>
              <a:t>a</a:t>
            </a:r>
            <a:r>
              <a:rPr lang="cs-CZ" sz="2400" dirty="0" smtClean="0"/>
              <a:t> maximum </a:t>
            </a:r>
            <a:r>
              <a:rPr lang="cs-CZ" sz="2400" dirty="0" smtClean="0">
                <a:sym typeface="Symbol"/>
              </a:rPr>
              <a:t>  x </a:t>
            </a:r>
            <a:r>
              <a:rPr lang="cs-CZ" sz="2400" dirty="0">
                <a:sym typeface="Symbol"/>
              </a:rPr>
              <a:t></a:t>
            </a:r>
            <a:r>
              <a:rPr lang="cs-CZ" sz="2400" dirty="0" smtClean="0">
                <a:sym typeface="Symbol"/>
              </a:rPr>
              <a:t>A je </a:t>
            </a:r>
            <a:r>
              <a:rPr lang="cs-CZ" sz="2400" dirty="0"/>
              <a:t>f(x) </a:t>
            </a:r>
            <a:r>
              <a:rPr lang="cs-CZ" sz="2400" b="1" dirty="0">
                <a:sym typeface="Symbol"/>
              </a:rPr>
              <a:t>  </a:t>
            </a:r>
            <a:r>
              <a:rPr lang="cs-CZ" sz="2400" dirty="0"/>
              <a:t> </a:t>
            </a:r>
            <a:r>
              <a:rPr lang="cs-CZ" sz="2400" dirty="0" smtClean="0"/>
              <a:t>f(</a:t>
            </a:r>
            <a:r>
              <a:rPr lang="cs-CZ" sz="2400" dirty="0" smtClean="0">
                <a:solidFill>
                  <a:srgbClr val="FF0000"/>
                </a:solidFill>
              </a:rPr>
              <a:t>a</a:t>
            </a:r>
            <a:r>
              <a:rPr lang="cs-CZ" sz="2400" dirty="0" smtClean="0"/>
              <a:t>) </a:t>
            </a: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v</a:t>
            </a:r>
            <a:r>
              <a:rPr lang="cs-CZ" sz="2400" dirty="0" smtClean="0"/>
              <a:t> </a:t>
            </a:r>
            <a:r>
              <a:rPr lang="cs-CZ" sz="2400" dirty="0"/>
              <a:t>bodě </a:t>
            </a:r>
            <a:r>
              <a:rPr lang="cs-CZ" sz="2400" dirty="0" smtClean="0">
                <a:solidFill>
                  <a:srgbClr val="9900CC"/>
                </a:solidFill>
              </a:rPr>
              <a:t>b</a:t>
            </a:r>
            <a:r>
              <a:rPr lang="cs-CZ" sz="2400" dirty="0" smtClean="0"/>
              <a:t> </a:t>
            </a:r>
            <a:r>
              <a:rPr lang="cs-CZ" sz="2400" dirty="0"/>
              <a:t>minimum </a:t>
            </a:r>
            <a:r>
              <a:rPr lang="cs-CZ" sz="2400" dirty="0">
                <a:sym typeface="Symbol"/>
              </a:rPr>
              <a:t>  x A je </a:t>
            </a:r>
            <a:r>
              <a:rPr lang="cs-CZ" sz="2400" dirty="0"/>
              <a:t>f(x) </a:t>
            </a:r>
            <a:r>
              <a:rPr lang="cs-CZ" sz="2400" b="1" dirty="0">
                <a:sym typeface="Symbol"/>
              </a:rPr>
              <a:t> </a:t>
            </a:r>
            <a:r>
              <a:rPr lang="cs-CZ" sz="2400" b="1" dirty="0" smtClean="0">
                <a:sym typeface="Symbol"/>
              </a:rPr>
              <a:t> </a:t>
            </a:r>
            <a:r>
              <a:rPr lang="cs-CZ" sz="2400" dirty="0"/>
              <a:t> </a:t>
            </a:r>
            <a:r>
              <a:rPr lang="cs-CZ" sz="2400" dirty="0" smtClean="0"/>
              <a:t>f(</a:t>
            </a:r>
            <a:r>
              <a:rPr lang="cs-CZ" sz="2400" dirty="0" smtClean="0">
                <a:solidFill>
                  <a:srgbClr val="9900CC"/>
                </a:solidFill>
              </a:rPr>
              <a:t>b</a:t>
            </a:r>
            <a:r>
              <a:rPr lang="cs-CZ" sz="2400" dirty="0" smtClean="0"/>
              <a:t>) </a:t>
            </a:r>
            <a:endParaRPr lang="cs-CZ" sz="2400" dirty="0"/>
          </a:p>
        </p:txBody>
      </p:sp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441170"/>
            <a:ext cx="4377671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91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http://www.gymkyjov.cz/sw/ler/perfce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645024"/>
            <a:ext cx="4680520" cy="2880320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Periodická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916832"/>
            <a:ext cx="8280920" cy="21962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Funkce se na nazývá periodická, existuje-li p </a:t>
            </a:r>
            <a:r>
              <a:rPr lang="cs-CZ" sz="2400" dirty="0" smtClean="0">
                <a:sym typeface="Symbol"/>
              </a:rPr>
              <a:t> 0 </a:t>
            </a:r>
            <a:r>
              <a:rPr lang="cs-CZ" sz="2400" dirty="0">
                <a:sym typeface="Symbol"/>
              </a:rPr>
              <a:t>že  </a:t>
            </a:r>
            <a:r>
              <a:rPr lang="cs-CZ" sz="2400" dirty="0" err="1" smtClean="0">
                <a:sym typeface="Symbol"/>
              </a:rPr>
              <a:t>kZ</a:t>
            </a:r>
            <a:r>
              <a:rPr lang="cs-CZ" sz="2400" dirty="0" smtClean="0"/>
              <a:t> platí: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Je-li funkce definována v bodě x, pak je také definována v (</a:t>
            </a:r>
            <a:r>
              <a:rPr lang="cs-CZ" sz="2400" dirty="0" err="1" smtClean="0"/>
              <a:t>x+kp</a:t>
            </a:r>
            <a:r>
              <a:rPr lang="cs-CZ" sz="24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Pro všechna </a:t>
            </a:r>
            <a:r>
              <a:rPr lang="cs-CZ" sz="2400" dirty="0" err="1" smtClean="0"/>
              <a:t>x</a:t>
            </a:r>
            <a:r>
              <a:rPr lang="cs-CZ" sz="2400" dirty="0" err="1" smtClean="0">
                <a:sym typeface="Symbol"/>
              </a:rPr>
              <a:t>D</a:t>
            </a:r>
            <a:r>
              <a:rPr lang="cs-CZ" sz="2400" dirty="0" smtClean="0">
                <a:sym typeface="Symbol"/>
              </a:rPr>
              <a:t>(f) platí </a:t>
            </a:r>
          </a:p>
          <a:p>
            <a:pPr marL="0" indent="0">
              <a:buNone/>
            </a:pPr>
            <a:r>
              <a:rPr lang="cs-CZ" sz="2400" dirty="0">
                <a:sym typeface="Symbol"/>
              </a:rPr>
              <a:t>	</a:t>
            </a:r>
            <a:r>
              <a:rPr lang="cs-CZ" sz="2400" dirty="0" smtClean="0">
                <a:sym typeface="Symbol"/>
              </a:rPr>
              <a:t>f(x) =</a:t>
            </a:r>
            <a:r>
              <a:rPr lang="cs-CZ" sz="2400" dirty="0"/>
              <a:t> (</a:t>
            </a:r>
            <a:r>
              <a:rPr lang="cs-CZ" sz="2400" dirty="0" err="1"/>
              <a:t>x+kp</a:t>
            </a:r>
            <a:r>
              <a:rPr lang="cs-CZ" sz="2400" dirty="0"/>
              <a:t>)</a:t>
            </a:r>
          </a:p>
          <a:p>
            <a:pPr marL="0" indent="0">
              <a:buNone/>
            </a:pPr>
            <a:r>
              <a:rPr lang="cs-CZ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757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Příklad 1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827584" y="2060849"/>
            <a:ext cx="7879964" cy="504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 smtClean="0">
                <a:solidFill>
                  <a:srgbClr val="422C16"/>
                </a:solidFill>
              </a:rPr>
              <a:t>Z grafu určete, zda je funkce sudá, lichá, omezená a má extrémy</a:t>
            </a:r>
            <a:r>
              <a:rPr lang="cs-CZ" sz="2000" dirty="0" smtClean="0"/>
              <a:t> </a:t>
            </a:r>
          </a:p>
          <a:p>
            <a:pPr marL="0" indent="0">
              <a:buNone/>
            </a:pPr>
            <a:r>
              <a:rPr lang="cs-CZ" sz="2000" dirty="0" smtClean="0"/>
              <a:t> </a:t>
            </a:r>
            <a:endParaRPr lang="cs-CZ" sz="2000" b="1" dirty="0">
              <a:solidFill>
                <a:srgbClr val="CC6600"/>
              </a:solidFill>
              <a:sym typeface="Symbol"/>
            </a:endParaRPr>
          </a:p>
          <a:p>
            <a:pPr marL="0" indent="0">
              <a:buFontTx/>
              <a:buNone/>
            </a:pPr>
            <a:r>
              <a:rPr lang="cs-CZ" sz="2000" dirty="0" smtClean="0">
                <a:solidFill>
                  <a:srgbClr val="CC6600"/>
                </a:solidFill>
              </a:rPr>
              <a:t> </a:t>
            </a:r>
            <a:endParaRPr lang="cs-CZ" sz="2000" dirty="0">
              <a:solidFill>
                <a:srgbClr val="CC6600"/>
              </a:solidFill>
            </a:endParaRPr>
          </a:p>
          <a:p>
            <a:pPr marL="0" indent="0">
              <a:buFontTx/>
              <a:buNone/>
            </a:pPr>
            <a:endParaRPr lang="cs-CZ" sz="2400" kern="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5370782" y="2564904"/>
            <a:ext cx="2232248" cy="70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cs-CZ" sz="2000" dirty="0" smtClean="0">
                <a:solidFill>
                  <a:srgbClr val="422C16"/>
                </a:solidFill>
              </a:rPr>
              <a:t>Definiční obor f</a:t>
            </a:r>
            <a:r>
              <a:rPr lang="cs-CZ" sz="2000" dirty="0" smtClean="0"/>
              <a:t>  </a:t>
            </a:r>
          </a:p>
          <a:p>
            <a:pPr marL="0" indent="0">
              <a:buFontTx/>
              <a:buNone/>
            </a:pPr>
            <a:r>
              <a:rPr lang="cs-CZ" sz="2000" dirty="0" smtClean="0">
                <a:solidFill>
                  <a:srgbClr val="025198"/>
                </a:solidFill>
              </a:rPr>
              <a:t>D(f </a:t>
            </a:r>
            <a:r>
              <a:rPr lang="cs-CZ" sz="2000" dirty="0">
                <a:solidFill>
                  <a:srgbClr val="025198"/>
                </a:solidFill>
              </a:rPr>
              <a:t>) </a:t>
            </a:r>
            <a:r>
              <a:rPr lang="cs-CZ" sz="2000" dirty="0" smtClean="0">
                <a:solidFill>
                  <a:srgbClr val="025198"/>
                </a:solidFill>
              </a:rPr>
              <a:t>= </a:t>
            </a:r>
            <a:r>
              <a:rPr lang="cs-CZ" sz="2000" dirty="0" smtClean="0">
                <a:solidFill>
                  <a:srgbClr val="025198"/>
                </a:solidFill>
                <a:sym typeface="Symbol"/>
              </a:rPr>
              <a:t>-3; 3</a:t>
            </a:r>
            <a:r>
              <a:rPr lang="cs-CZ" sz="2000" dirty="0" smtClean="0">
                <a:solidFill>
                  <a:srgbClr val="025198"/>
                </a:solidFill>
              </a:rPr>
              <a:t> </a:t>
            </a:r>
            <a:endParaRPr lang="cs-CZ" sz="2000" dirty="0">
              <a:solidFill>
                <a:srgbClr val="025198"/>
              </a:solidFill>
            </a:endParaRP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 bwMode="auto">
          <a:xfrm>
            <a:off x="5364088" y="3807903"/>
            <a:ext cx="2225554" cy="70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cs-CZ" sz="2000" dirty="0" smtClean="0">
                <a:solidFill>
                  <a:srgbClr val="422C16"/>
                </a:solidFill>
              </a:rPr>
              <a:t>Omezená zdola </a:t>
            </a:r>
            <a:r>
              <a:rPr lang="cs-CZ" sz="2000" dirty="0" smtClean="0">
                <a:solidFill>
                  <a:srgbClr val="3366FF"/>
                </a:solidFill>
              </a:rPr>
              <a:t>d=-2   </a:t>
            </a:r>
            <a:endParaRPr lang="cs-CZ" sz="2000" dirty="0">
              <a:solidFill>
                <a:srgbClr val="3366FF"/>
              </a:solidFill>
            </a:endParaRPr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 bwMode="auto">
          <a:xfrm>
            <a:off x="5364088" y="4450834"/>
            <a:ext cx="2088232" cy="70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cs-CZ" sz="2000" dirty="0" smtClean="0">
                <a:solidFill>
                  <a:srgbClr val="422C16"/>
                </a:solidFill>
              </a:rPr>
              <a:t>Omezená shora</a:t>
            </a:r>
            <a:r>
              <a:rPr lang="cs-CZ" sz="2000" dirty="0" smtClean="0"/>
              <a:t>  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025198"/>
                </a:solidFill>
                <a:sym typeface="Symbol"/>
              </a:rPr>
              <a:t>h=3</a:t>
            </a:r>
            <a:r>
              <a:rPr lang="cs-CZ" sz="2000" dirty="0" smtClean="0">
                <a:solidFill>
                  <a:srgbClr val="025198"/>
                </a:solidFill>
              </a:rPr>
              <a:t> </a:t>
            </a:r>
            <a:endParaRPr lang="cs-CZ" sz="2000" dirty="0">
              <a:solidFill>
                <a:srgbClr val="025198"/>
              </a:solidFill>
            </a:endParaRPr>
          </a:p>
          <a:p>
            <a:pPr marL="0" indent="0">
              <a:buFontTx/>
              <a:buNone/>
            </a:pPr>
            <a:r>
              <a:rPr lang="cs-CZ" sz="2000" dirty="0" smtClean="0">
                <a:solidFill>
                  <a:srgbClr val="025198"/>
                </a:solidFill>
              </a:rPr>
              <a:t> </a:t>
            </a:r>
            <a:endParaRPr lang="cs-CZ" sz="2000" dirty="0">
              <a:solidFill>
                <a:srgbClr val="025198"/>
              </a:solidFill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 bwMode="auto">
          <a:xfrm>
            <a:off x="5386164" y="3384410"/>
            <a:ext cx="2513586" cy="323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cs-CZ" sz="2000" dirty="0" smtClean="0">
                <a:solidFill>
                  <a:srgbClr val="422C16"/>
                </a:solidFill>
              </a:rPr>
              <a:t>Není sudá ani lichá</a:t>
            </a:r>
            <a:endParaRPr lang="cs-CZ" sz="2000" dirty="0" smtClean="0"/>
          </a:p>
          <a:p>
            <a:pPr marL="0" indent="0">
              <a:buNone/>
            </a:pPr>
            <a:endParaRPr lang="cs-CZ" sz="2000" dirty="0">
              <a:solidFill>
                <a:srgbClr val="025198"/>
              </a:solidFill>
            </a:endParaRPr>
          </a:p>
          <a:p>
            <a:pPr marL="0" indent="0">
              <a:buFontTx/>
              <a:buNone/>
            </a:pPr>
            <a:r>
              <a:rPr lang="cs-CZ" sz="2000" dirty="0" smtClean="0">
                <a:solidFill>
                  <a:srgbClr val="025198"/>
                </a:solidFill>
              </a:rPr>
              <a:t> </a:t>
            </a:r>
            <a:endParaRPr lang="cs-CZ" sz="2000" dirty="0">
              <a:solidFill>
                <a:srgbClr val="025198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 bwMode="auto">
          <a:xfrm>
            <a:off x="5370782" y="5156037"/>
            <a:ext cx="2513586" cy="734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cs-CZ" sz="2000" dirty="0" smtClean="0">
                <a:solidFill>
                  <a:srgbClr val="422C16"/>
                </a:solidFill>
              </a:rPr>
              <a:t>Minimum pro </a:t>
            </a:r>
            <a:r>
              <a:rPr lang="cs-CZ" sz="2000" dirty="0" smtClean="0">
                <a:solidFill>
                  <a:srgbClr val="3366FF"/>
                </a:solidFill>
              </a:rPr>
              <a:t>b=-3</a:t>
            </a:r>
          </a:p>
          <a:p>
            <a:pPr marL="0" indent="0">
              <a:buFontTx/>
              <a:buNone/>
            </a:pPr>
            <a:r>
              <a:rPr lang="cs-CZ" sz="2000" dirty="0" smtClean="0">
                <a:solidFill>
                  <a:srgbClr val="422C16"/>
                </a:solidFill>
              </a:rPr>
              <a:t>Maximum pro </a:t>
            </a:r>
            <a:r>
              <a:rPr lang="cs-CZ" sz="2000" dirty="0" smtClean="0">
                <a:solidFill>
                  <a:srgbClr val="FF0000"/>
                </a:solidFill>
              </a:rPr>
              <a:t>a=-1</a:t>
            </a:r>
          </a:p>
          <a:p>
            <a:pPr marL="0" indent="0">
              <a:buFontTx/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>
              <a:solidFill>
                <a:srgbClr val="025198"/>
              </a:solidFill>
            </a:endParaRPr>
          </a:p>
          <a:p>
            <a:pPr marL="0" indent="0">
              <a:buFontTx/>
              <a:buNone/>
            </a:pPr>
            <a:r>
              <a:rPr lang="cs-CZ" sz="2000" dirty="0" smtClean="0">
                <a:solidFill>
                  <a:srgbClr val="025198"/>
                </a:solidFill>
              </a:rPr>
              <a:t> </a:t>
            </a:r>
            <a:endParaRPr lang="cs-CZ" sz="2000" dirty="0">
              <a:solidFill>
                <a:srgbClr val="025198"/>
              </a:solidFill>
            </a:endParaRPr>
          </a:p>
        </p:txBody>
      </p:sp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429" y="2662288"/>
            <a:ext cx="4171735" cy="2919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394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9410</TotalTime>
  <Words>364</Words>
  <Application>Microsoft Office PowerPoint</Application>
  <PresentationFormat>Předvádění na obrazovce (4:3)</PresentationFormat>
  <Paragraphs>80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Diseño predeterminado</vt:lpstr>
      <vt:lpstr>Funkce 1</vt:lpstr>
      <vt:lpstr>Parita</vt:lpstr>
      <vt:lpstr>Sudost funkce</vt:lpstr>
      <vt:lpstr>Lichost funkce</vt:lpstr>
      <vt:lpstr>Omezená funkce</vt:lpstr>
      <vt:lpstr>Omezená funkce</vt:lpstr>
      <vt:lpstr>Extrémy</vt:lpstr>
      <vt:lpstr>Periodická funkce</vt:lpstr>
      <vt:lpstr>Příklad 1</vt:lpstr>
      <vt:lpstr>Zdroje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SŠ-COPT</dc:creator>
  <cp:lastModifiedBy>kacerova</cp:lastModifiedBy>
  <cp:revision>718</cp:revision>
  <dcterms:created xsi:type="dcterms:W3CDTF">2010-05-23T14:28:12Z</dcterms:created>
  <dcterms:modified xsi:type="dcterms:W3CDTF">2013-11-19T22:06:26Z</dcterms:modified>
</cp:coreProperties>
</file>