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8" r:id="rId4"/>
    <p:sldId id="275" r:id="rId5"/>
    <p:sldId id="276" r:id="rId6"/>
    <p:sldId id="277" r:id="rId7"/>
    <p:sldId id="278" r:id="rId8"/>
    <p:sldId id="274" r:id="rId9"/>
    <p:sldId id="279" r:id="rId10"/>
    <p:sldId id="264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9900FF"/>
    <a:srgbClr val="9900CC"/>
    <a:srgbClr val="800080"/>
    <a:srgbClr val="025198"/>
    <a:srgbClr val="CC6600"/>
    <a:srgbClr val="422C16"/>
    <a:srgbClr val="0C788E"/>
    <a:srgbClr val="000099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169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4248596" cy="544512"/>
          </a:xfrm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</a:rPr>
              <a:t>Funkce 1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Vlastnosti funkce 1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658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VY_32_INOVACE_FCE1_04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416824" cy="4248472"/>
          </a:xfrm>
        </p:spPr>
        <p:txBody>
          <a:bodyPr/>
          <a:lstStyle/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cs-CZ" sz="1800" i="1" dirty="0"/>
              <a:t>ČERMÁK, Pavel. Odmaturuj! z matematiky. Vyd. 2.(</a:t>
            </a:r>
            <a:r>
              <a:rPr lang="cs-CZ" sz="1800" i="1" dirty="0" err="1"/>
              <a:t>opr</a:t>
            </a:r>
            <a:r>
              <a:rPr lang="cs-CZ" sz="1800" i="1" dirty="0"/>
              <a:t>.). Brno: </a:t>
            </a:r>
            <a:r>
              <a:rPr lang="cs-CZ" sz="1800" i="1" dirty="0" err="1"/>
              <a:t>Didaktis</a:t>
            </a:r>
            <a:r>
              <a:rPr lang="cs-CZ" sz="1800" i="1" dirty="0"/>
              <a:t>, 2003, 208 s. ISBN 80-862-8597-9.</a:t>
            </a:r>
          </a:p>
          <a:p>
            <a:r>
              <a:rPr lang="it-IT" sz="1800" i="1" dirty="0"/>
              <a:t>http://</a:t>
            </a:r>
            <a:r>
              <a:rPr lang="it-IT" sz="1800" i="1" dirty="0" smtClean="0"/>
              <a:t>www.ucebnice.krynicky.cz/Matematika</a:t>
            </a:r>
            <a:r>
              <a:rPr lang="it-IT" sz="1800" dirty="0" smtClean="0"/>
              <a:t>. </a:t>
            </a:r>
            <a:endParaRPr lang="it-IT" sz="1800" dirty="0"/>
          </a:p>
          <a:p>
            <a:r>
              <a:rPr lang="cs-CZ" sz="1800" dirty="0"/>
              <a:t>HUDCOVÁ.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PROMETHEUS, spol. s r.o. ISBN 10348405</a:t>
            </a:r>
            <a:r>
              <a:rPr lang="cs-CZ" sz="1800" dirty="0" smtClean="0"/>
              <a:t>.</a:t>
            </a:r>
          </a:p>
          <a:p>
            <a:r>
              <a:rPr lang="cs-CZ" sz="1800" dirty="0"/>
              <a:t>https://www.google.cz </a:t>
            </a:r>
            <a:endParaRPr lang="cs-CZ" sz="1800" dirty="0" smtClean="0"/>
          </a:p>
          <a:p>
            <a:r>
              <a:rPr lang="cs-CZ" sz="1800" i="1" dirty="0" smtClean="0"/>
              <a:t>Math.feld.cvut.cz</a:t>
            </a:r>
            <a:r>
              <a:rPr lang="cs-CZ" sz="1800" dirty="0" smtClean="0"/>
              <a:t> </a:t>
            </a:r>
            <a:r>
              <a:rPr lang="cs-CZ" sz="1800" dirty="0"/>
              <a:t>[online]. </a:t>
            </a:r>
            <a:r>
              <a:rPr lang="cs-CZ" sz="1800" dirty="0" smtClean="0"/>
              <a:t>Dostupné </a:t>
            </a:r>
            <a:r>
              <a:rPr lang="cs-CZ" sz="1800" dirty="0"/>
              <a:t>z: http://math.feld.cvut.cz/mt/txtb/4/txc3ba4r.htm </a:t>
            </a:r>
          </a:p>
        </p:txBody>
      </p:sp>
      <p:sp>
        <p:nvSpPr>
          <p:cNvPr id="4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39093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Monotónnost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844824"/>
            <a:ext cx="8676456" cy="654169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dirty="0" smtClean="0"/>
              <a:t>vyšetřuje, zda je funkce f definovaná na A</a:t>
            </a:r>
            <a:r>
              <a:rPr lang="cs-CZ" sz="2400" dirty="0" smtClean="0">
                <a:sym typeface="Symbol"/>
              </a:rPr>
              <a:t></a:t>
            </a:r>
            <a:r>
              <a:rPr lang="cs-CZ" sz="2400" dirty="0" smtClean="0"/>
              <a:t>D(f)</a:t>
            </a:r>
          </a:p>
        </p:txBody>
      </p:sp>
      <p:sp>
        <p:nvSpPr>
          <p:cNvPr id="4" name="Obdélník 3"/>
          <p:cNvSpPr/>
          <p:nvPr/>
        </p:nvSpPr>
        <p:spPr>
          <a:xfrm>
            <a:off x="1907704" y="2890903"/>
            <a:ext cx="56886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B0F0"/>
                </a:solidFill>
              </a:rPr>
              <a:t>r</a:t>
            </a:r>
            <a:r>
              <a:rPr lang="cs-CZ" sz="2400" dirty="0" smtClean="0">
                <a:solidFill>
                  <a:srgbClr val="00B0F0"/>
                </a:solidFill>
              </a:rPr>
              <a:t>ostoucí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9900FF"/>
                </a:solidFill>
              </a:rPr>
              <a:t>klesající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3366FF"/>
                </a:solidFill>
              </a:rPr>
              <a:t>n</a:t>
            </a:r>
            <a:r>
              <a:rPr lang="cs-CZ" sz="2400" dirty="0" smtClean="0">
                <a:solidFill>
                  <a:srgbClr val="3366FF"/>
                </a:solidFill>
              </a:rPr>
              <a:t>eklesající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7030A0"/>
                </a:solidFill>
              </a:rPr>
              <a:t>nerostoucí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924944"/>
            <a:ext cx="4536504" cy="353580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Růst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880828"/>
            <a:ext cx="6192688" cy="28120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Funkce se na nazývá </a:t>
            </a:r>
            <a:r>
              <a:rPr lang="cs-CZ" sz="2400" b="1" dirty="0" smtClean="0">
                <a:solidFill>
                  <a:srgbClr val="00B0F0"/>
                </a:solidFill>
              </a:rPr>
              <a:t>rostoucí</a:t>
            </a:r>
            <a:r>
              <a:rPr lang="cs-CZ" sz="2400" b="1" dirty="0" smtClean="0">
                <a:solidFill>
                  <a:srgbClr val="3366FF"/>
                </a:solidFill>
              </a:rPr>
              <a:t>, </a:t>
            </a:r>
            <a:r>
              <a:rPr lang="cs-CZ" sz="2400" dirty="0" smtClean="0"/>
              <a:t>jestliže platí </a:t>
            </a:r>
          </a:p>
          <a:p>
            <a:pPr algn="ctr">
              <a:buFont typeface="Symbol"/>
              <a:buChar char="&quot;"/>
            </a:pPr>
            <a:r>
              <a:rPr lang="cs-CZ" sz="2400" dirty="0" smtClean="0"/>
              <a:t>x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, x</a:t>
            </a:r>
            <a:r>
              <a:rPr lang="cs-CZ" sz="2400" baseline="-25000" dirty="0" smtClean="0"/>
              <a:t>2</a:t>
            </a:r>
            <a:r>
              <a:rPr lang="cs-CZ" sz="2400" dirty="0" smtClean="0">
                <a:sym typeface="Symbol"/>
              </a:rPr>
              <a:t>  </a:t>
            </a:r>
            <a:r>
              <a:rPr lang="cs-CZ" sz="2400" dirty="0" smtClean="0"/>
              <a:t>A;</a:t>
            </a:r>
            <a:r>
              <a:rPr lang="cs-CZ" sz="2400" dirty="0"/>
              <a:t>  x</a:t>
            </a:r>
            <a:r>
              <a:rPr lang="cs-CZ" sz="2400" baseline="-25000" dirty="0"/>
              <a:t>1</a:t>
            </a:r>
            <a:r>
              <a:rPr lang="cs-CZ" sz="2400" dirty="0"/>
              <a:t> </a:t>
            </a:r>
            <a:r>
              <a:rPr lang="cs-CZ" sz="2400" i="1" dirty="0"/>
              <a:t>&lt;</a:t>
            </a:r>
            <a:r>
              <a:rPr lang="cs-CZ" sz="2400" dirty="0"/>
              <a:t> x</a:t>
            </a:r>
            <a:r>
              <a:rPr lang="cs-CZ" sz="2400" baseline="-25000" dirty="0"/>
              <a:t>2 </a:t>
            </a:r>
            <a:r>
              <a:rPr lang="cs-CZ" sz="2400" dirty="0" smtClean="0">
                <a:sym typeface="Symbol"/>
              </a:rPr>
              <a:t></a:t>
            </a:r>
            <a:r>
              <a:rPr lang="cs-CZ" sz="2400" dirty="0"/>
              <a:t> f(x</a:t>
            </a:r>
            <a:r>
              <a:rPr lang="cs-CZ" sz="2400" baseline="-25000" dirty="0"/>
              <a:t>1</a:t>
            </a:r>
            <a:r>
              <a:rPr lang="cs-CZ" sz="2400" dirty="0"/>
              <a:t>) </a:t>
            </a:r>
            <a:r>
              <a:rPr lang="cs-CZ" sz="2400" i="1" dirty="0" smtClean="0"/>
              <a:t>&lt;</a:t>
            </a:r>
            <a:r>
              <a:rPr lang="cs-CZ" sz="2400" dirty="0"/>
              <a:t> f(x</a:t>
            </a:r>
            <a:r>
              <a:rPr lang="cs-CZ" sz="2400" baseline="-25000" dirty="0"/>
              <a:t>2</a:t>
            </a:r>
            <a:r>
              <a:rPr lang="cs-CZ" sz="2400" dirty="0"/>
              <a:t>) </a:t>
            </a:r>
            <a:endParaRPr lang="cs-CZ" sz="24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„</a:t>
            </a:r>
            <a:r>
              <a:rPr lang="cs-CZ" sz="2000" dirty="0" smtClean="0"/>
              <a:t>Jestliže pro každé </a:t>
            </a:r>
            <a:r>
              <a:rPr lang="cs-CZ" sz="2000" dirty="0"/>
              <a:t>x</a:t>
            </a:r>
            <a:r>
              <a:rPr lang="cs-CZ" sz="2000" baseline="-25000" dirty="0"/>
              <a:t>1</a:t>
            </a:r>
            <a:r>
              <a:rPr lang="cs-CZ" sz="2000" dirty="0"/>
              <a:t>, x</a:t>
            </a:r>
            <a:r>
              <a:rPr lang="cs-CZ" sz="2000" baseline="-25000" dirty="0"/>
              <a:t>2 </a:t>
            </a:r>
            <a:r>
              <a:rPr lang="cs-CZ" sz="2000" dirty="0" smtClean="0"/>
              <a:t>z A </a:t>
            </a:r>
            <a:r>
              <a:rPr lang="cs-CZ" sz="2000" dirty="0"/>
              <a:t>platí </a:t>
            </a: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x</a:t>
            </a:r>
            <a:r>
              <a:rPr lang="cs-CZ" sz="2000" baseline="-25000" dirty="0" smtClean="0"/>
              <a:t>1 </a:t>
            </a:r>
            <a:r>
              <a:rPr lang="cs-CZ" sz="2000" dirty="0" smtClean="0"/>
              <a:t>je menší než</a:t>
            </a:r>
            <a:r>
              <a:rPr lang="cs-CZ" sz="2000" dirty="0"/>
              <a:t> </a:t>
            </a:r>
            <a:r>
              <a:rPr lang="cs-CZ" sz="2000" dirty="0" smtClean="0"/>
              <a:t>x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pak </a:t>
            </a:r>
            <a:r>
              <a:rPr lang="cs-CZ" sz="2000" dirty="0"/>
              <a:t>funkční hodnota </a:t>
            </a: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f(x</a:t>
            </a:r>
            <a:r>
              <a:rPr lang="cs-CZ" sz="2000" baseline="-25000" dirty="0" smtClean="0"/>
              <a:t>1</a:t>
            </a:r>
            <a:r>
              <a:rPr lang="cs-CZ" sz="2000" dirty="0"/>
              <a:t>) </a:t>
            </a:r>
            <a:r>
              <a:rPr lang="cs-CZ" sz="2000" dirty="0" smtClean="0"/>
              <a:t>je menší než f(x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)“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5963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284984"/>
            <a:ext cx="4536504" cy="316629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Pokles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880828"/>
            <a:ext cx="6192688" cy="28120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Funkce se na nazývá </a:t>
            </a:r>
            <a:r>
              <a:rPr lang="cs-CZ" sz="2400" b="1" dirty="0" smtClean="0">
                <a:solidFill>
                  <a:srgbClr val="9900FF"/>
                </a:solidFill>
              </a:rPr>
              <a:t>klesající</a:t>
            </a:r>
            <a:r>
              <a:rPr lang="cs-CZ" sz="2400" b="1" dirty="0" smtClean="0"/>
              <a:t>, </a:t>
            </a:r>
            <a:r>
              <a:rPr lang="cs-CZ" sz="2400" dirty="0" smtClean="0"/>
              <a:t>jestliže platí </a:t>
            </a:r>
          </a:p>
          <a:p>
            <a:pPr algn="ctr">
              <a:buFont typeface="Symbol"/>
              <a:buChar char="&quot;"/>
            </a:pPr>
            <a:r>
              <a:rPr lang="cs-CZ" sz="2400" dirty="0" smtClean="0"/>
              <a:t>x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, x</a:t>
            </a:r>
            <a:r>
              <a:rPr lang="cs-CZ" sz="2400" baseline="-25000" dirty="0" smtClean="0"/>
              <a:t>2</a:t>
            </a:r>
            <a:r>
              <a:rPr lang="cs-CZ" sz="2400" dirty="0" smtClean="0">
                <a:sym typeface="Symbol"/>
              </a:rPr>
              <a:t>  </a:t>
            </a:r>
            <a:r>
              <a:rPr lang="cs-CZ" sz="2400" dirty="0" smtClean="0"/>
              <a:t>A;</a:t>
            </a:r>
            <a:r>
              <a:rPr lang="cs-CZ" sz="2400" dirty="0"/>
              <a:t>  x</a:t>
            </a:r>
            <a:r>
              <a:rPr lang="cs-CZ" sz="2400" baseline="-25000" dirty="0"/>
              <a:t>1</a:t>
            </a:r>
            <a:r>
              <a:rPr lang="cs-CZ" sz="2400" dirty="0"/>
              <a:t> </a:t>
            </a:r>
            <a:r>
              <a:rPr lang="cs-CZ" sz="2400" i="1" dirty="0"/>
              <a:t>&lt;</a:t>
            </a:r>
            <a:r>
              <a:rPr lang="cs-CZ" sz="2400" dirty="0"/>
              <a:t> x</a:t>
            </a:r>
            <a:r>
              <a:rPr lang="cs-CZ" sz="2400" baseline="-25000" dirty="0"/>
              <a:t>2 </a:t>
            </a:r>
            <a:r>
              <a:rPr lang="cs-CZ" sz="2400" dirty="0" smtClean="0">
                <a:sym typeface="Symbol"/>
              </a:rPr>
              <a:t></a:t>
            </a:r>
            <a:r>
              <a:rPr lang="cs-CZ" sz="2400" dirty="0"/>
              <a:t> f(x</a:t>
            </a:r>
            <a:r>
              <a:rPr lang="cs-CZ" sz="2400" baseline="-25000" dirty="0"/>
              <a:t>1</a:t>
            </a:r>
            <a:r>
              <a:rPr lang="cs-CZ" sz="2400" dirty="0"/>
              <a:t>) &gt; f(x</a:t>
            </a:r>
            <a:r>
              <a:rPr lang="cs-CZ" sz="2400" baseline="-25000" dirty="0"/>
              <a:t>2</a:t>
            </a:r>
            <a:r>
              <a:rPr lang="cs-CZ" sz="2400" dirty="0"/>
              <a:t>) </a:t>
            </a: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„</a:t>
            </a:r>
            <a:r>
              <a:rPr lang="cs-CZ" sz="2000" dirty="0" smtClean="0"/>
              <a:t>Jestliže pro každé </a:t>
            </a:r>
            <a:r>
              <a:rPr lang="cs-CZ" sz="2000" dirty="0"/>
              <a:t>x</a:t>
            </a:r>
            <a:r>
              <a:rPr lang="cs-CZ" sz="2000" baseline="-25000" dirty="0"/>
              <a:t>1</a:t>
            </a:r>
            <a:r>
              <a:rPr lang="cs-CZ" sz="2000" dirty="0"/>
              <a:t>, x</a:t>
            </a:r>
            <a:r>
              <a:rPr lang="cs-CZ" sz="2000" baseline="-25000" dirty="0"/>
              <a:t>2 </a:t>
            </a:r>
            <a:r>
              <a:rPr lang="cs-CZ" sz="2000" dirty="0" smtClean="0"/>
              <a:t>z A </a:t>
            </a:r>
            <a:r>
              <a:rPr lang="cs-CZ" sz="2000" dirty="0"/>
              <a:t>platí </a:t>
            </a: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x</a:t>
            </a:r>
            <a:r>
              <a:rPr lang="cs-CZ" sz="2000" baseline="-25000" dirty="0" smtClean="0"/>
              <a:t>1 </a:t>
            </a:r>
            <a:r>
              <a:rPr lang="cs-CZ" sz="2000" dirty="0" smtClean="0"/>
              <a:t>je menší než</a:t>
            </a:r>
            <a:r>
              <a:rPr lang="cs-CZ" sz="2000" dirty="0"/>
              <a:t> </a:t>
            </a:r>
            <a:r>
              <a:rPr lang="cs-CZ" sz="2000" dirty="0" smtClean="0"/>
              <a:t>x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pak </a:t>
            </a:r>
            <a:r>
              <a:rPr lang="cs-CZ" sz="2000" dirty="0"/>
              <a:t>funkční hodnota </a:t>
            </a: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f(x</a:t>
            </a:r>
            <a:r>
              <a:rPr lang="cs-CZ" sz="2000" baseline="-25000" dirty="0" smtClean="0"/>
              <a:t>1</a:t>
            </a:r>
            <a:r>
              <a:rPr lang="cs-CZ" sz="2000" dirty="0"/>
              <a:t>) </a:t>
            </a:r>
            <a:r>
              <a:rPr lang="cs-CZ" sz="2000" dirty="0" smtClean="0"/>
              <a:t>je větší než f(x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)“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1947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804255"/>
            <a:ext cx="3671170" cy="36004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Neklesající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880828"/>
            <a:ext cx="6552728" cy="28120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Funkce se na nazývá </a:t>
            </a:r>
            <a:r>
              <a:rPr lang="cs-CZ" sz="2400" b="1" dirty="0" smtClean="0">
                <a:solidFill>
                  <a:srgbClr val="3366FF"/>
                </a:solidFill>
              </a:rPr>
              <a:t>neklesající, </a:t>
            </a:r>
            <a:r>
              <a:rPr lang="cs-CZ" sz="2400" dirty="0" smtClean="0"/>
              <a:t>jestliže platí </a:t>
            </a:r>
          </a:p>
          <a:p>
            <a:pPr algn="ctr">
              <a:buFont typeface="Symbol"/>
              <a:buChar char="&quot;"/>
            </a:pPr>
            <a:r>
              <a:rPr lang="cs-CZ" sz="2400" dirty="0" smtClean="0"/>
              <a:t>x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, x</a:t>
            </a:r>
            <a:r>
              <a:rPr lang="cs-CZ" sz="2400" baseline="-25000" dirty="0" smtClean="0"/>
              <a:t>2</a:t>
            </a:r>
            <a:r>
              <a:rPr lang="cs-CZ" sz="2400" dirty="0" smtClean="0">
                <a:sym typeface="Symbol"/>
              </a:rPr>
              <a:t>  </a:t>
            </a:r>
            <a:r>
              <a:rPr lang="cs-CZ" sz="2400" dirty="0" smtClean="0"/>
              <a:t>A;</a:t>
            </a:r>
            <a:r>
              <a:rPr lang="cs-CZ" sz="2400" dirty="0"/>
              <a:t>  x</a:t>
            </a:r>
            <a:r>
              <a:rPr lang="cs-CZ" sz="2400" baseline="-25000" dirty="0"/>
              <a:t>1</a:t>
            </a:r>
            <a:r>
              <a:rPr lang="cs-CZ" sz="2400" dirty="0"/>
              <a:t> </a:t>
            </a:r>
            <a:r>
              <a:rPr lang="cs-CZ" sz="2400" i="1" dirty="0"/>
              <a:t>&lt;</a:t>
            </a:r>
            <a:r>
              <a:rPr lang="cs-CZ" sz="2400" dirty="0"/>
              <a:t> x</a:t>
            </a:r>
            <a:r>
              <a:rPr lang="cs-CZ" sz="2400" baseline="-25000" dirty="0"/>
              <a:t>2 </a:t>
            </a:r>
            <a:r>
              <a:rPr lang="cs-CZ" sz="2400" dirty="0" smtClean="0">
                <a:sym typeface="Symbol"/>
              </a:rPr>
              <a:t></a:t>
            </a:r>
            <a:r>
              <a:rPr lang="cs-CZ" sz="2400" dirty="0"/>
              <a:t> f(x</a:t>
            </a:r>
            <a:r>
              <a:rPr lang="cs-CZ" sz="2400" baseline="-25000" dirty="0"/>
              <a:t>1</a:t>
            </a:r>
            <a:r>
              <a:rPr lang="cs-CZ" sz="2400" dirty="0"/>
              <a:t>) </a:t>
            </a:r>
            <a:r>
              <a:rPr lang="cs-CZ" sz="2400" b="1" dirty="0" smtClean="0">
                <a:sym typeface="Symbol"/>
              </a:rPr>
              <a:t></a:t>
            </a:r>
            <a:r>
              <a:rPr lang="cs-CZ" sz="2400" i="1" dirty="0"/>
              <a:t> </a:t>
            </a:r>
            <a:r>
              <a:rPr lang="cs-CZ" sz="2400" dirty="0" smtClean="0"/>
              <a:t>f(x</a:t>
            </a:r>
            <a:r>
              <a:rPr lang="cs-CZ" sz="2400" baseline="-25000" dirty="0" smtClean="0"/>
              <a:t>2</a:t>
            </a:r>
            <a:r>
              <a:rPr lang="cs-CZ" sz="2400" dirty="0"/>
              <a:t>) </a:t>
            </a:r>
            <a:endParaRPr lang="cs-CZ" sz="24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„</a:t>
            </a:r>
            <a:r>
              <a:rPr lang="cs-CZ" sz="2000" dirty="0" smtClean="0"/>
              <a:t>Jestliže pro každé </a:t>
            </a:r>
            <a:r>
              <a:rPr lang="cs-CZ" sz="2000" dirty="0"/>
              <a:t>x</a:t>
            </a:r>
            <a:r>
              <a:rPr lang="cs-CZ" sz="2000" baseline="-25000" dirty="0"/>
              <a:t>1</a:t>
            </a:r>
            <a:r>
              <a:rPr lang="cs-CZ" sz="2000" dirty="0"/>
              <a:t>, x</a:t>
            </a:r>
            <a:r>
              <a:rPr lang="cs-CZ" sz="2000" baseline="-25000" dirty="0"/>
              <a:t>2 </a:t>
            </a:r>
            <a:r>
              <a:rPr lang="cs-CZ" sz="2000" dirty="0" smtClean="0"/>
              <a:t>z A </a:t>
            </a:r>
            <a:r>
              <a:rPr lang="cs-CZ" sz="2000" dirty="0"/>
              <a:t>platí </a:t>
            </a: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x</a:t>
            </a:r>
            <a:r>
              <a:rPr lang="cs-CZ" sz="2000" baseline="-25000" dirty="0" smtClean="0"/>
              <a:t>1 </a:t>
            </a:r>
            <a:r>
              <a:rPr lang="cs-CZ" sz="2000" dirty="0" smtClean="0"/>
              <a:t>je menší </a:t>
            </a:r>
            <a:r>
              <a:rPr lang="cs-CZ" sz="2000" dirty="0"/>
              <a:t>než </a:t>
            </a:r>
            <a:r>
              <a:rPr lang="cs-CZ" sz="2000" dirty="0" smtClean="0"/>
              <a:t>x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pak </a:t>
            </a:r>
            <a:r>
              <a:rPr lang="cs-CZ" sz="2000" dirty="0"/>
              <a:t>funkční hodnota </a:t>
            </a: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f(x</a:t>
            </a:r>
            <a:r>
              <a:rPr lang="cs-CZ" sz="2000" baseline="-25000" dirty="0" smtClean="0"/>
              <a:t>1</a:t>
            </a:r>
            <a:r>
              <a:rPr lang="cs-CZ" sz="2000" dirty="0"/>
              <a:t>) </a:t>
            </a:r>
            <a:r>
              <a:rPr lang="cs-CZ" sz="2000" dirty="0" smtClean="0"/>
              <a:t>je menší </a:t>
            </a:r>
            <a:r>
              <a:rPr lang="cs-CZ" sz="2000" dirty="0"/>
              <a:t>nebo </a:t>
            </a:r>
            <a:r>
              <a:rPr lang="cs-CZ" sz="2000" dirty="0" smtClean="0"/>
              <a:t>rovna f(x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)“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9791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464" y="2913531"/>
            <a:ext cx="4096322" cy="338184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Nerostoucí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880828"/>
            <a:ext cx="6552728" cy="28120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Funkce se na nazývá </a:t>
            </a:r>
            <a:r>
              <a:rPr lang="cs-CZ" sz="2400" b="1" dirty="0" smtClean="0">
                <a:solidFill>
                  <a:srgbClr val="7030A0"/>
                </a:solidFill>
              </a:rPr>
              <a:t>nerostoucí,</a:t>
            </a:r>
            <a:r>
              <a:rPr lang="cs-CZ" sz="2400" b="1" dirty="0" smtClean="0">
                <a:solidFill>
                  <a:srgbClr val="3366FF"/>
                </a:solidFill>
              </a:rPr>
              <a:t> </a:t>
            </a:r>
            <a:r>
              <a:rPr lang="cs-CZ" sz="2400" dirty="0" smtClean="0"/>
              <a:t>jestliže platí </a:t>
            </a:r>
          </a:p>
          <a:p>
            <a:pPr algn="ctr">
              <a:buFont typeface="Symbol"/>
              <a:buChar char="&quot;"/>
            </a:pPr>
            <a:r>
              <a:rPr lang="cs-CZ" sz="2400" dirty="0" smtClean="0"/>
              <a:t>x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, x</a:t>
            </a:r>
            <a:r>
              <a:rPr lang="cs-CZ" sz="2400" baseline="-25000" dirty="0" smtClean="0"/>
              <a:t>2</a:t>
            </a:r>
            <a:r>
              <a:rPr lang="cs-CZ" sz="2400" dirty="0" smtClean="0">
                <a:sym typeface="Symbol"/>
              </a:rPr>
              <a:t>  </a:t>
            </a:r>
            <a:r>
              <a:rPr lang="cs-CZ" sz="2400" dirty="0" smtClean="0"/>
              <a:t>A;</a:t>
            </a:r>
            <a:r>
              <a:rPr lang="cs-CZ" sz="2400" dirty="0"/>
              <a:t>  x</a:t>
            </a:r>
            <a:r>
              <a:rPr lang="cs-CZ" sz="2400" baseline="-25000" dirty="0"/>
              <a:t>1</a:t>
            </a:r>
            <a:r>
              <a:rPr lang="cs-CZ" sz="2400" dirty="0"/>
              <a:t> </a:t>
            </a:r>
            <a:r>
              <a:rPr lang="cs-CZ" sz="2400" i="1" dirty="0"/>
              <a:t>&lt;</a:t>
            </a:r>
            <a:r>
              <a:rPr lang="cs-CZ" sz="2400" dirty="0"/>
              <a:t> x</a:t>
            </a:r>
            <a:r>
              <a:rPr lang="cs-CZ" sz="2400" baseline="-25000" dirty="0"/>
              <a:t>2 </a:t>
            </a:r>
            <a:r>
              <a:rPr lang="cs-CZ" sz="2400" dirty="0" smtClean="0">
                <a:sym typeface="Symbol"/>
              </a:rPr>
              <a:t></a:t>
            </a:r>
            <a:r>
              <a:rPr lang="cs-CZ" sz="2400" dirty="0"/>
              <a:t> f(x</a:t>
            </a:r>
            <a:r>
              <a:rPr lang="cs-CZ" sz="2400" baseline="-25000" dirty="0"/>
              <a:t>1</a:t>
            </a:r>
            <a:r>
              <a:rPr lang="cs-CZ" sz="2400" dirty="0"/>
              <a:t>) </a:t>
            </a:r>
            <a:r>
              <a:rPr lang="cs-CZ" sz="2400" b="1" dirty="0" smtClean="0">
                <a:sym typeface="Symbol"/>
              </a:rPr>
              <a:t></a:t>
            </a:r>
            <a:r>
              <a:rPr lang="cs-CZ" sz="2400" i="1" dirty="0"/>
              <a:t> </a:t>
            </a:r>
            <a:r>
              <a:rPr lang="cs-CZ" sz="2400" dirty="0" smtClean="0"/>
              <a:t>f(x</a:t>
            </a:r>
            <a:r>
              <a:rPr lang="cs-CZ" sz="2400" baseline="-25000" dirty="0" smtClean="0"/>
              <a:t>2</a:t>
            </a:r>
            <a:r>
              <a:rPr lang="cs-CZ" sz="2400" dirty="0"/>
              <a:t>) </a:t>
            </a: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„</a:t>
            </a:r>
            <a:r>
              <a:rPr lang="cs-CZ" sz="2000" dirty="0" smtClean="0"/>
              <a:t>Jestliže pro každé </a:t>
            </a:r>
            <a:r>
              <a:rPr lang="cs-CZ" sz="2000" dirty="0"/>
              <a:t>x</a:t>
            </a:r>
            <a:r>
              <a:rPr lang="cs-CZ" sz="2000" baseline="-25000" dirty="0"/>
              <a:t>1</a:t>
            </a:r>
            <a:r>
              <a:rPr lang="cs-CZ" sz="2000" dirty="0"/>
              <a:t>, x</a:t>
            </a:r>
            <a:r>
              <a:rPr lang="cs-CZ" sz="2000" baseline="-25000" dirty="0"/>
              <a:t>2 </a:t>
            </a:r>
            <a:r>
              <a:rPr lang="cs-CZ" sz="2000" dirty="0" smtClean="0"/>
              <a:t>z A </a:t>
            </a:r>
            <a:r>
              <a:rPr lang="cs-CZ" sz="2000" dirty="0"/>
              <a:t>platí </a:t>
            </a: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x</a:t>
            </a:r>
            <a:r>
              <a:rPr lang="cs-CZ" sz="2000" baseline="-25000" dirty="0" smtClean="0"/>
              <a:t>1 </a:t>
            </a:r>
            <a:r>
              <a:rPr lang="cs-CZ" sz="2000" dirty="0" smtClean="0"/>
              <a:t>je menší </a:t>
            </a:r>
            <a:r>
              <a:rPr lang="cs-CZ" sz="2000" dirty="0"/>
              <a:t>než </a:t>
            </a:r>
            <a:r>
              <a:rPr lang="cs-CZ" sz="2000" dirty="0" smtClean="0"/>
              <a:t>x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pak </a:t>
            </a:r>
            <a:r>
              <a:rPr lang="cs-CZ" sz="2000" dirty="0"/>
              <a:t>funkční hodnota </a:t>
            </a:r>
            <a:endParaRPr lang="cs-CZ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f(x</a:t>
            </a:r>
            <a:r>
              <a:rPr lang="cs-CZ" sz="2000" baseline="-25000" dirty="0" smtClean="0"/>
              <a:t>1</a:t>
            </a:r>
            <a:r>
              <a:rPr lang="cs-CZ" sz="2000" dirty="0"/>
              <a:t>) </a:t>
            </a:r>
            <a:r>
              <a:rPr lang="cs-CZ" sz="2000" dirty="0" smtClean="0"/>
              <a:t>je menší </a:t>
            </a:r>
            <a:r>
              <a:rPr lang="cs-CZ" sz="2000" dirty="0"/>
              <a:t>nebo </a:t>
            </a:r>
            <a:r>
              <a:rPr lang="cs-CZ" sz="2000" dirty="0" smtClean="0"/>
              <a:t>rovna f(x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)“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2752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645024"/>
            <a:ext cx="3232359" cy="273630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Prostá </a:t>
            </a:r>
            <a:r>
              <a:rPr lang="cs-CZ" dirty="0" smtClean="0">
                <a:solidFill>
                  <a:schemeClr val="bg1"/>
                </a:solidFill>
              </a:rPr>
              <a:t>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880828"/>
            <a:ext cx="6768752" cy="28120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Funkce se na nazývá </a:t>
            </a:r>
            <a:r>
              <a:rPr lang="cs-CZ" sz="2400" b="1" dirty="0" smtClean="0">
                <a:solidFill>
                  <a:srgbClr val="3366FF"/>
                </a:solidFill>
              </a:rPr>
              <a:t>prostá</a:t>
            </a:r>
            <a:r>
              <a:rPr lang="cs-CZ" sz="2400" b="1" dirty="0" smtClean="0"/>
              <a:t>,</a:t>
            </a:r>
            <a:r>
              <a:rPr lang="cs-CZ" sz="2400" b="1" dirty="0" smtClean="0">
                <a:solidFill>
                  <a:srgbClr val="3366FF"/>
                </a:solidFill>
              </a:rPr>
              <a:t> </a:t>
            </a:r>
            <a:r>
              <a:rPr lang="cs-CZ" sz="2400" dirty="0" smtClean="0"/>
              <a:t>jestliže platí </a:t>
            </a:r>
          </a:p>
          <a:p>
            <a:pPr algn="ctr">
              <a:buFont typeface="Symbol"/>
              <a:buChar char="&quot;"/>
            </a:pPr>
            <a:r>
              <a:rPr lang="cs-CZ" sz="2400" dirty="0" smtClean="0"/>
              <a:t>x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, x</a:t>
            </a:r>
            <a:r>
              <a:rPr lang="cs-CZ" sz="2400" baseline="-25000" dirty="0" smtClean="0"/>
              <a:t>2</a:t>
            </a:r>
            <a:r>
              <a:rPr lang="cs-CZ" sz="2400" dirty="0" smtClean="0">
                <a:sym typeface="Symbol"/>
              </a:rPr>
              <a:t>  </a:t>
            </a:r>
            <a:r>
              <a:rPr lang="cs-CZ" sz="2400" dirty="0" smtClean="0"/>
              <a:t>A;</a:t>
            </a:r>
            <a:r>
              <a:rPr lang="cs-CZ" sz="2400" dirty="0"/>
              <a:t>  x</a:t>
            </a:r>
            <a:r>
              <a:rPr lang="cs-CZ" sz="2400" baseline="-25000" dirty="0"/>
              <a:t>1</a:t>
            </a:r>
            <a:r>
              <a:rPr lang="cs-CZ" sz="2400" dirty="0"/>
              <a:t> </a:t>
            </a:r>
            <a:r>
              <a:rPr lang="cs-CZ" sz="2400" b="1" dirty="0" smtClean="0">
                <a:sym typeface="Symbol"/>
              </a:rPr>
              <a:t></a:t>
            </a:r>
            <a:r>
              <a:rPr lang="cs-CZ" sz="2400" dirty="0"/>
              <a:t> x</a:t>
            </a:r>
            <a:r>
              <a:rPr lang="cs-CZ" sz="2400" baseline="-25000" dirty="0"/>
              <a:t>2 </a:t>
            </a:r>
            <a:r>
              <a:rPr lang="cs-CZ" sz="2400" dirty="0" smtClean="0">
                <a:sym typeface="Symbol"/>
              </a:rPr>
              <a:t></a:t>
            </a:r>
            <a:r>
              <a:rPr lang="cs-CZ" sz="2400" dirty="0"/>
              <a:t> f(x</a:t>
            </a:r>
            <a:r>
              <a:rPr lang="cs-CZ" sz="2400" baseline="-25000" dirty="0"/>
              <a:t>1</a:t>
            </a:r>
            <a:r>
              <a:rPr lang="cs-CZ" sz="2400" dirty="0"/>
              <a:t>) </a:t>
            </a:r>
            <a:r>
              <a:rPr lang="cs-CZ" sz="2400" b="1" dirty="0">
                <a:sym typeface="Symbol"/>
              </a:rPr>
              <a:t>  </a:t>
            </a:r>
            <a:r>
              <a:rPr lang="cs-CZ" sz="2400" i="1" dirty="0"/>
              <a:t> </a:t>
            </a:r>
            <a:r>
              <a:rPr lang="cs-CZ" sz="2400" dirty="0" smtClean="0"/>
              <a:t>f(x</a:t>
            </a:r>
            <a:r>
              <a:rPr lang="cs-CZ" sz="2400" baseline="-25000" dirty="0" smtClean="0"/>
              <a:t>2</a:t>
            </a:r>
            <a:r>
              <a:rPr lang="cs-CZ" sz="2400" dirty="0"/>
              <a:t>) </a:t>
            </a: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„</a:t>
            </a:r>
            <a:r>
              <a:rPr lang="cs-CZ" sz="2000" dirty="0" smtClean="0"/>
              <a:t>Jestliže pro každé </a:t>
            </a:r>
            <a:r>
              <a:rPr lang="cs-CZ" sz="2000" dirty="0"/>
              <a:t>x</a:t>
            </a:r>
            <a:r>
              <a:rPr lang="cs-CZ" sz="2000" baseline="-25000" dirty="0"/>
              <a:t>1</a:t>
            </a:r>
            <a:r>
              <a:rPr lang="cs-CZ" sz="2000" dirty="0"/>
              <a:t>, x</a:t>
            </a:r>
            <a:r>
              <a:rPr lang="cs-CZ" sz="2000" baseline="-25000" dirty="0"/>
              <a:t>2 </a:t>
            </a:r>
            <a:r>
              <a:rPr lang="cs-CZ" sz="2000" dirty="0" smtClean="0"/>
              <a:t>z A </a:t>
            </a:r>
            <a:r>
              <a:rPr lang="cs-CZ" sz="2000" dirty="0"/>
              <a:t>platí </a:t>
            </a:r>
            <a:r>
              <a:rPr lang="cs-CZ" sz="2000" dirty="0" smtClean="0"/>
              <a:t>x</a:t>
            </a:r>
            <a:r>
              <a:rPr lang="cs-CZ" sz="2000" baseline="-25000" dirty="0" smtClean="0"/>
              <a:t>1 </a:t>
            </a:r>
            <a:r>
              <a:rPr lang="cs-CZ" sz="2000" dirty="0" smtClean="0"/>
              <a:t>není rovno od x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pak </a:t>
            </a:r>
            <a:r>
              <a:rPr lang="cs-CZ" sz="2000" dirty="0"/>
              <a:t>funkční hodnota </a:t>
            </a:r>
            <a:r>
              <a:rPr lang="cs-CZ" sz="2000" dirty="0" smtClean="0"/>
              <a:t>f(x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) </a:t>
            </a:r>
            <a:r>
              <a:rPr lang="cs-CZ" sz="2000" dirty="0"/>
              <a:t>není </a:t>
            </a:r>
            <a:r>
              <a:rPr lang="cs-CZ" sz="2000" dirty="0" smtClean="0"/>
              <a:t>rovna f(x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)“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>
                <a:solidFill>
                  <a:srgbClr val="3366FF"/>
                </a:solidFill>
              </a:rPr>
              <a:t>Různé vzory mají různé obrazy</a:t>
            </a:r>
            <a:endParaRPr lang="cs-CZ" sz="20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8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Příklad 1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827584" y="2060849"/>
            <a:ext cx="7879964" cy="504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>
                <a:solidFill>
                  <a:srgbClr val="422C16"/>
                </a:solidFill>
              </a:rPr>
              <a:t>Určete definiční obor, monotónnost funkce, zjistěte, zda je prostá</a:t>
            </a:r>
            <a:r>
              <a:rPr lang="cs-CZ" sz="2000" dirty="0" smtClean="0"/>
              <a:t> </a:t>
            </a:r>
          </a:p>
          <a:p>
            <a:pPr marL="0" indent="0">
              <a:buNone/>
            </a:pPr>
            <a:r>
              <a:rPr lang="cs-CZ" sz="2000" dirty="0" smtClean="0"/>
              <a:t> </a:t>
            </a:r>
            <a:endParaRPr lang="cs-CZ" sz="2000" b="1" dirty="0">
              <a:solidFill>
                <a:srgbClr val="CC6600"/>
              </a:solidFill>
              <a:sym typeface="Symbol"/>
            </a:endParaRPr>
          </a:p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CC6600"/>
                </a:solidFill>
              </a:rPr>
              <a:t> </a:t>
            </a:r>
            <a:endParaRPr lang="cs-CZ" sz="2000" dirty="0">
              <a:solidFill>
                <a:srgbClr val="CC6600"/>
              </a:solidFill>
            </a:endParaRPr>
          </a:p>
          <a:p>
            <a:pPr marL="0" indent="0">
              <a:buFontTx/>
              <a:buNone/>
            </a:pPr>
            <a:endParaRPr lang="cs-CZ" sz="2400" kern="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5364088" y="2664376"/>
            <a:ext cx="2232248" cy="70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422C16"/>
                </a:solidFill>
              </a:rPr>
              <a:t>Definiční obor f</a:t>
            </a:r>
            <a:r>
              <a:rPr lang="cs-CZ" sz="2000" dirty="0" smtClean="0"/>
              <a:t>  </a:t>
            </a:r>
          </a:p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025198"/>
                </a:solidFill>
              </a:rPr>
              <a:t>D(f </a:t>
            </a:r>
            <a:r>
              <a:rPr lang="cs-CZ" sz="2000" dirty="0">
                <a:solidFill>
                  <a:srgbClr val="025198"/>
                </a:solidFill>
              </a:rPr>
              <a:t>) </a:t>
            </a:r>
            <a:r>
              <a:rPr lang="cs-CZ" sz="2000" dirty="0" smtClean="0">
                <a:solidFill>
                  <a:srgbClr val="025198"/>
                </a:solidFill>
              </a:rPr>
              <a:t>= </a:t>
            </a:r>
            <a:r>
              <a:rPr lang="cs-CZ" sz="2000" dirty="0" smtClean="0">
                <a:solidFill>
                  <a:srgbClr val="025198"/>
                </a:solidFill>
                <a:sym typeface="Symbol"/>
              </a:rPr>
              <a:t>-3; 3</a:t>
            </a:r>
            <a:r>
              <a:rPr lang="cs-CZ" sz="2000" dirty="0" smtClean="0">
                <a:solidFill>
                  <a:srgbClr val="025198"/>
                </a:solidFill>
              </a:rPr>
              <a:t> </a:t>
            </a:r>
            <a:endParaRPr lang="cs-CZ" sz="2000" dirty="0">
              <a:solidFill>
                <a:srgbClr val="025198"/>
              </a:solidFill>
            </a:endParaRPr>
          </a:p>
        </p:txBody>
      </p:sp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638541"/>
            <a:ext cx="3456384" cy="3043928"/>
          </a:xfrm>
          <a:prstGeom prst="rect">
            <a:avLst/>
          </a:prstGeom>
        </p:spPr>
      </p:pic>
      <p:sp>
        <p:nvSpPr>
          <p:cNvPr id="13" name="Zástupný symbol pro obsah 2"/>
          <p:cNvSpPr txBox="1">
            <a:spLocks/>
          </p:cNvSpPr>
          <p:nvPr/>
        </p:nvSpPr>
        <p:spPr bwMode="auto">
          <a:xfrm>
            <a:off x="5370782" y="3554693"/>
            <a:ext cx="1548172" cy="70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422C16"/>
                </a:solidFill>
              </a:rPr>
              <a:t>Rostoucí</a:t>
            </a:r>
            <a:r>
              <a:rPr lang="cs-CZ" sz="2000" dirty="0" smtClean="0"/>
              <a:t>  </a:t>
            </a:r>
          </a:p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025198"/>
                </a:solidFill>
              </a:rPr>
              <a:t>x</a:t>
            </a:r>
            <a:r>
              <a:rPr lang="cs-CZ" sz="2000" dirty="0" smtClean="0">
                <a:solidFill>
                  <a:srgbClr val="025198"/>
                </a:solidFill>
                <a:sym typeface="Symbol"/>
              </a:rPr>
              <a:t></a:t>
            </a:r>
            <a:r>
              <a:rPr lang="cs-CZ" sz="2000" dirty="0" smtClean="0">
                <a:solidFill>
                  <a:srgbClr val="025198"/>
                </a:solidFill>
              </a:rPr>
              <a:t> </a:t>
            </a:r>
            <a:r>
              <a:rPr lang="cs-CZ" sz="2000" dirty="0" smtClean="0">
                <a:solidFill>
                  <a:srgbClr val="025198"/>
                </a:solidFill>
                <a:sym typeface="Symbol"/>
              </a:rPr>
              <a:t>-3; 1)</a:t>
            </a:r>
            <a:r>
              <a:rPr lang="cs-CZ" sz="2000" dirty="0" smtClean="0">
                <a:solidFill>
                  <a:srgbClr val="025198"/>
                </a:solidFill>
              </a:rPr>
              <a:t> </a:t>
            </a:r>
            <a:endParaRPr lang="cs-CZ" sz="2000" dirty="0">
              <a:solidFill>
                <a:srgbClr val="025198"/>
              </a:solidFill>
            </a:endParaRP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 bwMode="auto">
          <a:xfrm>
            <a:off x="5364088" y="4450834"/>
            <a:ext cx="1548172" cy="70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422C16"/>
                </a:solidFill>
              </a:rPr>
              <a:t>Klesající</a:t>
            </a:r>
            <a:r>
              <a:rPr lang="cs-CZ" sz="2000" dirty="0" smtClean="0"/>
              <a:t> 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25198"/>
                </a:solidFill>
              </a:rPr>
              <a:t>x</a:t>
            </a:r>
            <a:r>
              <a:rPr lang="cs-CZ" sz="2000" dirty="0" smtClean="0">
                <a:solidFill>
                  <a:srgbClr val="025198"/>
                </a:solidFill>
                <a:sym typeface="Symbol"/>
              </a:rPr>
              <a:t></a:t>
            </a:r>
            <a:r>
              <a:rPr lang="cs-CZ" sz="2000" dirty="0" smtClean="0">
                <a:solidFill>
                  <a:srgbClr val="025198"/>
                </a:solidFill>
              </a:rPr>
              <a:t> </a:t>
            </a:r>
            <a:r>
              <a:rPr lang="cs-CZ" sz="2000" dirty="0" smtClean="0">
                <a:solidFill>
                  <a:srgbClr val="025198"/>
                </a:solidFill>
                <a:sym typeface="Symbol"/>
              </a:rPr>
              <a:t>1</a:t>
            </a:r>
            <a:r>
              <a:rPr lang="cs-CZ" sz="2000" dirty="0">
                <a:solidFill>
                  <a:srgbClr val="025198"/>
                </a:solidFill>
                <a:sym typeface="Symbol"/>
              </a:rPr>
              <a:t>; 3</a:t>
            </a:r>
            <a:r>
              <a:rPr lang="cs-CZ" sz="2000" dirty="0">
                <a:solidFill>
                  <a:srgbClr val="025198"/>
                </a:solidFill>
              </a:rPr>
              <a:t> </a:t>
            </a:r>
          </a:p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025198"/>
                </a:solidFill>
              </a:rPr>
              <a:t> </a:t>
            </a:r>
            <a:endParaRPr lang="cs-CZ" sz="2000" dirty="0">
              <a:solidFill>
                <a:srgbClr val="025198"/>
              </a:solidFill>
            </a:endParaRPr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 bwMode="auto">
          <a:xfrm>
            <a:off x="5370782" y="5358865"/>
            <a:ext cx="1548172" cy="518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422C16"/>
                </a:solidFill>
              </a:rPr>
              <a:t>Je prostá</a:t>
            </a:r>
            <a:endParaRPr lang="cs-CZ" sz="2000" dirty="0" smtClean="0"/>
          </a:p>
          <a:p>
            <a:pPr marL="0" indent="0">
              <a:buNone/>
            </a:pPr>
            <a:endParaRPr lang="cs-CZ" sz="2000" dirty="0">
              <a:solidFill>
                <a:srgbClr val="025198"/>
              </a:solidFill>
            </a:endParaRPr>
          </a:p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025198"/>
                </a:solidFill>
              </a:rPr>
              <a:t> </a:t>
            </a:r>
            <a:endParaRPr lang="cs-CZ" sz="2000" dirty="0">
              <a:solidFill>
                <a:srgbClr val="02519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39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Příklad 2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827584" y="2060849"/>
            <a:ext cx="7879964" cy="504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>
                <a:solidFill>
                  <a:srgbClr val="422C16"/>
                </a:solidFill>
              </a:rPr>
              <a:t>Určete definiční obor, monotónnost funkce, zjistěte, zda je prostá</a:t>
            </a:r>
            <a:r>
              <a:rPr lang="cs-CZ" sz="2000" dirty="0" smtClean="0"/>
              <a:t> </a:t>
            </a:r>
          </a:p>
          <a:p>
            <a:pPr marL="0" indent="0">
              <a:buNone/>
            </a:pPr>
            <a:r>
              <a:rPr lang="cs-CZ" sz="2000" dirty="0" smtClean="0"/>
              <a:t> </a:t>
            </a:r>
            <a:endParaRPr lang="cs-CZ" sz="2000" b="1" dirty="0">
              <a:solidFill>
                <a:srgbClr val="CC6600"/>
              </a:solidFill>
              <a:sym typeface="Symbol"/>
            </a:endParaRPr>
          </a:p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CC6600"/>
                </a:solidFill>
              </a:rPr>
              <a:t> </a:t>
            </a:r>
            <a:endParaRPr lang="cs-CZ" sz="2000" dirty="0">
              <a:solidFill>
                <a:srgbClr val="CC6600"/>
              </a:solidFill>
            </a:endParaRPr>
          </a:p>
          <a:p>
            <a:pPr marL="0" indent="0">
              <a:buFontTx/>
              <a:buNone/>
            </a:pPr>
            <a:endParaRPr lang="cs-CZ" sz="2400" kern="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5364088" y="2664376"/>
            <a:ext cx="2232248" cy="70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422C16"/>
                </a:solidFill>
              </a:rPr>
              <a:t>Definiční obor f</a:t>
            </a:r>
            <a:r>
              <a:rPr lang="cs-CZ" sz="2000" dirty="0" smtClean="0"/>
              <a:t>  </a:t>
            </a:r>
          </a:p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025198"/>
                </a:solidFill>
              </a:rPr>
              <a:t>D(f </a:t>
            </a:r>
            <a:r>
              <a:rPr lang="cs-CZ" sz="2000" dirty="0">
                <a:solidFill>
                  <a:srgbClr val="025198"/>
                </a:solidFill>
              </a:rPr>
              <a:t>) </a:t>
            </a:r>
            <a:r>
              <a:rPr lang="cs-CZ" sz="2000" dirty="0" smtClean="0">
                <a:solidFill>
                  <a:srgbClr val="025198"/>
                </a:solidFill>
              </a:rPr>
              <a:t>= R </a:t>
            </a:r>
            <a:endParaRPr lang="cs-CZ" sz="2000" dirty="0">
              <a:solidFill>
                <a:srgbClr val="025198"/>
              </a:solidFill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 bwMode="auto">
          <a:xfrm>
            <a:off x="5364088" y="4437111"/>
            <a:ext cx="1548172" cy="70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422C16"/>
                </a:solidFill>
              </a:rPr>
              <a:t>Rostoucí</a:t>
            </a:r>
            <a:r>
              <a:rPr lang="cs-CZ" sz="2000" dirty="0" smtClean="0"/>
              <a:t>  </a:t>
            </a:r>
          </a:p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025198"/>
                </a:solidFill>
              </a:rPr>
              <a:t>x</a:t>
            </a:r>
            <a:r>
              <a:rPr lang="cs-CZ" sz="2000" dirty="0" smtClean="0">
                <a:solidFill>
                  <a:srgbClr val="025198"/>
                </a:solidFill>
                <a:sym typeface="Symbol"/>
              </a:rPr>
              <a:t></a:t>
            </a:r>
            <a:r>
              <a:rPr lang="cs-CZ" sz="2000" dirty="0" smtClean="0">
                <a:solidFill>
                  <a:srgbClr val="025198"/>
                </a:solidFill>
              </a:rPr>
              <a:t> </a:t>
            </a:r>
            <a:r>
              <a:rPr lang="cs-CZ" sz="2000" dirty="0" smtClean="0">
                <a:solidFill>
                  <a:srgbClr val="025198"/>
                </a:solidFill>
                <a:sym typeface="Symbol"/>
              </a:rPr>
              <a:t>0; +</a:t>
            </a:r>
            <a:r>
              <a:rPr lang="cs-CZ" sz="2000" b="1" dirty="0" smtClean="0">
                <a:solidFill>
                  <a:srgbClr val="025198"/>
                </a:solidFill>
                <a:sym typeface="Symbol"/>
              </a:rPr>
              <a:t></a:t>
            </a:r>
            <a:r>
              <a:rPr lang="cs-CZ" sz="2000" dirty="0" smtClean="0">
                <a:solidFill>
                  <a:srgbClr val="025198"/>
                </a:solidFill>
                <a:sym typeface="Symbol"/>
              </a:rPr>
              <a:t> )</a:t>
            </a:r>
            <a:r>
              <a:rPr lang="cs-CZ" sz="2000" dirty="0" smtClean="0">
                <a:solidFill>
                  <a:srgbClr val="025198"/>
                </a:solidFill>
              </a:rPr>
              <a:t> </a:t>
            </a:r>
            <a:endParaRPr lang="cs-CZ" sz="2000" dirty="0">
              <a:solidFill>
                <a:srgbClr val="025198"/>
              </a:solidFill>
            </a:endParaRP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 bwMode="auto">
          <a:xfrm>
            <a:off x="5364088" y="3590867"/>
            <a:ext cx="1548172" cy="70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422C16"/>
                </a:solidFill>
              </a:rPr>
              <a:t>Klesající</a:t>
            </a:r>
            <a:r>
              <a:rPr lang="cs-CZ" sz="2000" dirty="0" smtClean="0"/>
              <a:t> 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25198"/>
                </a:solidFill>
              </a:rPr>
              <a:t>x</a:t>
            </a:r>
            <a:r>
              <a:rPr lang="cs-CZ" sz="2000" dirty="0" smtClean="0">
                <a:solidFill>
                  <a:srgbClr val="025198"/>
                </a:solidFill>
                <a:sym typeface="Symbol"/>
              </a:rPr>
              <a:t></a:t>
            </a:r>
            <a:r>
              <a:rPr lang="cs-CZ" sz="2000" dirty="0" smtClean="0">
                <a:solidFill>
                  <a:srgbClr val="025198"/>
                </a:solidFill>
              </a:rPr>
              <a:t> </a:t>
            </a:r>
            <a:r>
              <a:rPr lang="cs-CZ" sz="2000" dirty="0" smtClean="0">
                <a:solidFill>
                  <a:srgbClr val="025198"/>
                </a:solidFill>
                <a:sym typeface="Symbol"/>
              </a:rPr>
              <a:t>-; 0</a:t>
            </a:r>
            <a:r>
              <a:rPr lang="cs-CZ" sz="2000" dirty="0" smtClean="0">
                <a:solidFill>
                  <a:srgbClr val="025198"/>
                </a:solidFill>
              </a:rPr>
              <a:t> </a:t>
            </a:r>
            <a:endParaRPr lang="cs-CZ" sz="2000" dirty="0">
              <a:solidFill>
                <a:srgbClr val="025198"/>
              </a:solidFill>
            </a:endParaRPr>
          </a:p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025198"/>
                </a:solidFill>
              </a:rPr>
              <a:t> </a:t>
            </a:r>
            <a:endParaRPr lang="cs-CZ" sz="2000" dirty="0">
              <a:solidFill>
                <a:srgbClr val="025198"/>
              </a:solidFill>
            </a:endParaRPr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 bwMode="auto">
          <a:xfrm>
            <a:off x="5370782" y="5358865"/>
            <a:ext cx="1548172" cy="518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000" dirty="0">
                <a:solidFill>
                  <a:srgbClr val="422C16"/>
                </a:solidFill>
              </a:rPr>
              <a:t>N</a:t>
            </a:r>
            <a:r>
              <a:rPr lang="cs-CZ" sz="2000" dirty="0" smtClean="0">
                <a:solidFill>
                  <a:srgbClr val="422C16"/>
                </a:solidFill>
              </a:rPr>
              <a:t>ení prostá</a:t>
            </a:r>
            <a:endParaRPr lang="cs-CZ" sz="2000" dirty="0" smtClean="0"/>
          </a:p>
          <a:p>
            <a:pPr marL="0" indent="0">
              <a:buNone/>
            </a:pPr>
            <a:endParaRPr lang="cs-CZ" sz="2000" dirty="0">
              <a:solidFill>
                <a:srgbClr val="025198"/>
              </a:solidFill>
            </a:endParaRPr>
          </a:p>
          <a:p>
            <a:pPr marL="0" indent="0">
              <a:buFontTx/>
              <a:buNone/>
            </a:pPr>
            <a:r>
              <a:rPr lang="cs-CZ" sz="2000" dirty="0" smtClean="0">
                <a:solidFill>
                  <a:srgbClr val="025198"/>
                </a:solidFill>
              </a:rPr>
              <a:t> </a:t>
            </a:r>
            <a:endParaRPr lang="cs-CZ" sz="2000" dirty="0">
              <a:solidFill>
                <a:srgbClr val="025198"/>
              </a:solidFill>
            </a:endParaRPr>
          </a:p>
        </p:txBody>
      </p:sp>
      <p:pic>
        <p:nvPicPr>
          <p:cNvPr id="9" name="Picture 2" descr="http://maths.cz/obrazky/47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578359"/>
            <a:ext cx="4005690" cy="321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6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8753</TotalTime>
  <Words>279</Words>
  <Application>Microsoft Office PowerPoint</Application>
  <PresentationFormat>Předvádění na obrazovce (4:3)</PresentationFormat>
  <Paragraphs>86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Diseño predeterminado</vt:lpstr>
      <vt:lpstr>Funkce 1</vt:lpstr>
      <vt:lpstr>Monotónnost</vt:lpstr>
      <vt:lpstr>Růst funkce</vt:lpstr>
      <vt:lpstr>Pokles funkce</vt:lpstr>
      <vt:lpstr>Neklesající funkce</vt:lpstr>
      <vt:lpstr>Nerostoucí funkce</vt:lpstr>
      <vt:lpstr>Prostá funkce</vt:lpstr>
      <vt:lpstr>Příklad 1</vt:lpstr>
      <vt:lpstr>Příklad 2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SŠ-COPT</dc:creator>
  <cp:lastModifiedBy>kacerova</cp:lastModifiedBy>
  <cp:revision>696</cp:revision>
  <dcterms:created xsi:type="dcterms:W3CDTF">2010-05-23T14:28:12Z</dcterms:created>
  <dcterms:modified xsi:type="dcterms:W3CDTF">2013-11-19T22:06:51Z</dcterms:modified>
</cp:coreProperties>
</file>