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3" r:id="rId6"/>
    <p:sldId id="264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025198"/>
    <a:srgbClr val="CC6600"/>
    <a:srgbClr val="3366FF"/>
    <a:srgbClr val="422C16"/>
    <a:srgbClr val="0C788E"/>
    <a:srgbClr val="1C1C1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83" d="100"/>
          <a:sy n="83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90265" y="2204864"/>
            <a:ext cx="4248472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</a:t>
            </a:r>
            <a:r>
              <a:rPr lang="cs-CZ" sz="3600" b="1" dirty="0">
                <a:solidFill>
                  <a:schemeClr val="bg1"/>
                </a:solidFill>
              </a:rPr>
              <a:t>1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4142234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Definiční obor funkce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VY_32_INOVACE_FCE1_03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r>
              <a:rPr lang="it-IT" sz="1800" i="1" dirty="0"/>
              <a:t>http://</a:t>
            </a:r>
            <a:r>
              <a:rPr lang="it-IT" sz="1800" i="1" dirty="0" smtClean="0"/>
              <a:t>www.ucebnice.krynicky.cz/Matematika</a:t>
            </a:r>
            <a:r>
              <a:rPr lang="it-IT" sz="1800" dirty="0" smtClean="0"/>
              <a:t>. </a:t>
            </a:r>
            <a:endParaRPr lang="it-IT" sz="1800" dirty="0"/>
          </a:p>
          <a:p>
            <a:r>
              <a:rPr lang="cs-CZ" sz="1800" dirty="0"/>
              <a:t>HUDCOVÁ.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PROMETHEUS,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https://www.google.cz </a:t>
            </a:r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446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je definiční obor funkce 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916832"/>
            <a:ext cx="8038728" cy="3661568"/>
          </a:xfrm>
        </p:spPr>
        <p:txBody>
          <a:bodyPr/>
          <a:lstStyle/>
          <a:p>
            <a:r>
              <a:rPr lang="cs-CZ" sz="2400" dirty="0"/>
              <a:t>j</a:t>
            </a:r>
            <a:r>
              <a:rPr lang="cs-CZ" sz="2400" dirty="0" smtClean="0"/>
              <a:t>e množina prvků, pro které je funkce definována – „má smysl“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je to množina všech x ( prvních složek </a:t>
            </a:r>
            <a:r>
              <a:rPr lang="cs-CZ" sz="2400" dirty="0" err="1" smtClean="0"/>
              <a:t>usp</a:t>
            </a:r>
            <a:r>
              <a:rPr lang="cs-CZ" sz="2400" dirty="0" smtClean="0"/>
              <a:t>. </a:t>
            </a:r>
            <a:r>
              <a:rPr lang="cs-CZ" sz="2400" dirty="0"/>
              <a:t>d</a:t>
            </a:r>
            <a:r>
              <a:rPr lang="cs-CZ" sz="2400" dirty="0" smtClean="0"/>
              <a:t>vojice)</a:t>
            </a:r>
          </a:p>
          <a:p>
            <a:pPr>
              <a:lnSpc>
                <a:spcPct val="150000"/>
              </a:lnSpc>
            </a:pPr>
            <a:r>
              <a:rPr lang="cs-CZ" sz="2400" i="1" dirty="0"/>
              <a:t>x</a:t>
            </a:r>
            <a:r>
              <a:rPr lang="cs-CZ" sz="2400" dirty="0" smtClean="0"/>
              <a:t> je volitelně proměnná (nezávislá)   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</a:t>
            </a:r>
            <a:r>
              <a:rPr lang="cs-CZ" sz="2400" dirty="0" smtClean="0"/>
              <a:t>ři výpočtu funkční hodnoty </a:t>
            </a:r>
            <a:r>
              <a:rPr lang="cs-CZ" sz="2400" i="1" dirty="0" smtClean="0"/>
              <a:t>x</a:t>
            </a:r>
            <a:r>
              <a:rPr lang="cs-CZ" sz="2400" dirty="0" smtClean="0"/>
              <a:t> vybíráme     </a:t>
            </a:r>
            <a:endParaRPr lang="cs-CZ" sz="2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400" dirty="0"/>
              <a:t>	</a:t>
            </a:r>
            <a:endParaRPr lang="cs-CZ" sz="2400" dirty="0" smtClean="0"/>
          </a:p>
          <a:p>
            <a:pPr marL="0" indent="0" eaLnBrk="1" hangingPunct="1">
              <a:buFontTx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Co může být definičním oborem?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435280" cy="4093616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sz="2800" b="1" dirty="0" smtClean="0"/>
              <a:t>D(f)</a:t>
            </a:r>
            <a:r>
              <a:rPr lang="cs-CZ" sz="2800" dirty="0" smtClean="0"/>
              <a:t> je množina reálných čísel </a:t>
            </a:r>
            <a:r>
              <a:rPr lang="cs-CZ" sz="2800" b="1" dirty="0" smtClean="0"/>
              <a:t>R</a:t>
            </a:r>
            <a:r>
              <a:rPr lang="cs-CZ" sz="2800" dirty="0" smtClean="0"/>
              <a:t> nebo její omezená část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800" b="1" dirty="0" smtClean="0"/>
              <a:t>D(f)</a:t>
            </a:r>
            <a:r>
              <a:rPr lang="cs-CZ" sz="2800" dirty="0" smtClean="0"/>
              <a:t> může být </a:t>
            </a:r>
            <a:r>
              <a:rPr lang="cs-CZ" sz="2800" dirty="0" smtClean="0">
                <a:solidFill>
                  <a:srgbClr val="3366FF"/>
                </a:solidFill>
              </a:rPr>
              <a:t>omezen</a:t>
            </a:r>
          </a:p>
          <a:p>
            <a:pPr marL="1071563" eaLnBrk="1" hangingPunct="1">
              <a:defRPr/>
            </a:pPr>
            <a:r>
              <a:rPr lang="cs-CZ" sz="2800" dirty="0"/>
              <a:t>z</a:t>
            </a:r>
            <a:r>
              <a:rPr lang="cs-CZ" sz="2800" dirty="0" smtClean="0"/>
              <a:t>adáním </a:t>
            </a:r>
          </a:p>
          <a:p>
            <a:pPr marL="1071563" eaLnBrk="1" hangingPunct="1">
              <a:defRPr/>
            </a:pPr>
            <a:r>
              <a:rPr lang="cs-CZ" sz="2800" dirty="0" smtClean="0"/>
              <a:t>proměnnou ve jmenovateli   </a:t>
            </a:r>
          </a:p>
          <a:p>
            <a:pPr marL="1071563" eaLnBrk="1" hangingPunct="1">
              <a:defRPr/>
            </a:pPr>
            <a:r>
              <a:rPr lang="cs-CZ" sz="2800" dirty="0" smtClean="0"/>
              <a:t>proměnnou pod odmocninou	</a:t>
            </a:r>
          </a:p>
          <a:p>
            <a:pPr marL="1071563" eaLnBrk="1" hangingPunct="1">
              <a:defRPr/>
            </a:pPr>
            <a:r>
              <a:rPr lang="cs-CZ" sz="2800" dirty="0"/>
              <a:t>d</a:t>
            </a:r>
            <a:r>
              <a:rPr lang="cs-CZ" sz="2800" dirty="0" smtClean="0"/>
              <a:t>efinicí dalších funkcí – logaritmus, goniometrické funkce</a:t>
            </a:r>
          </a:p>
        </p:txBody>
      </p:sp>
      <p:sp>
        <p:nvSpPr>
          <p:cNvPr id="2" name="Obdélník 1"/>
          <p:cNvSpPr/>
          <p:nvPr/>
        </p:nvSpPr>
        <p:spPr>
          <a:xfrm>
            <a:off x="6660232" y="3584713"/>
            <a:ext cx="1317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buNone/>
              <a:defRPr/>
            </a:pPr>
            <a:r>
              <a:rPr lang="cs-CZ" sz="2000" dirty="0" smtClean="0">
                <a:sym typeface="Symbol"/>
              </a:rPr>
              <a:t>x </a:t>
            </a:r>
            <a:r>
              <a:rPr lang="cs-CZ" sz="2000" dirty="0">
                <a:sym typeface="Symbol"/>
              </a:rPr>
              <a:t></a:t>
            </a:r>
            <a:r>
              <a:rPr lang="cs-CZ" sz="2000" dirty="0" smtClean="0">
                <a:sym typeface="Symbol"/>
              </a:rPr>
              <a:t> </a:t>
            </a:r>
            <a:r>
              <a:rPr lang="cs-CZ" sz="2000" dirty="0">
                <a:sym typeface="Symbol"/>
              </a:rPr>
              <a:t>-5; 7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6674093" y="4072870"/>
                <a:ext cx="1765420" cy="504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 smtClean="0"/>
                  <a:t>f: y = -2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cs-CZ" sz="2000" b="0" i="1" smtClean="0">
                            <a:latin typeface="Cambria Math"/>
                          </a:rPr>
                          <m:t>𝑥</m:t>
                        </m:r>
                        <m:r>
                          <a:rPr lang="cs-CZ" sz="2000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r>
                  <a:rPr lang="cs-CZ" sz="2000" dirty="0" smtClean="0"/>
                  <a:t>+1 </a:t>
                </a:r>
                <a:endParaRPr lang="cs-CZ" sz="20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093" y="4072870"/>
                <a:ext cx="1765420" cy="504177"/>
              </a:xfrm>
              <a:prstGeom prst="rect">
                <a:avLst/>
              </a:prstGeom>
              <a:blipFill rotWithShape="1">
                <a:blip r:embed="rId2"/>
                <a:stretch>
                  <a:fillRect l="-3806" r="-2768" b="-72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6678120" y="4577047"/>
                <a:ext cx="2308709" cy="4265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 smtClean="0"/>
                  <a:t>f: y = -2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000" b="0" i="1" smtClean="0">
                            <a:latin typeface="Cambria Math"/>
                          </a:rPr>
                          <m:t>2</m:t>
                        </m:r>
                        <m:r>
                          <a:rPr lang="cs-CZ" sz="2000" b="0" i="1" smtClean="0">
                            <a:latin typeface="Cambria Math"/>
                          </a:rPr>
                          <m:t>𝑥</m:t>
                        </m:r>
                        <m:r>
                          <a:rPr lang="cs-CZ" sz="2000" b="0" i="1" smtClean="0">
                            <a:latin typeface="Cambria Math"/>
                          </a:rPr>
                          <m:t>+4</m:t>
                        </m:r>
                      </m:e>
                    </m:rad>
                  </m:oMath>
                </a14:m>
                <a:r>
                  <a:rPr lang="cs-CZ" sz="2000" dirty="0" smtClean="0"/>
                  <a:t>+1 </a:t>
                </a:r>
                <a:endParaRPr lang="cs-CZ" sz="20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120" y="4577047"/>
                <a:ext cx="2308709" cy="426527"/>
              </a:xfrm>
              <a:prstGeom prst="rect">
                <a:avLst/>
              </a:prstGeom>
              <a:blipFill rotWithShape="1">
                <a:blip r:embed="rId3"/>
                <a:stretch>
                  <a:fillRect l="-2639" r="-1847" b="-2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028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2" grpId="0"/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Určení definičního oboru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435280" cy="2016224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0099"/>
                </a:solidFill>
              </a:rPr>
              <a:t>Je dána funkce    f: y = -2x +1  pro x </a:t>
            </a:r>
            <a:r>
              <a:rPr lang="cs-CZ" sz="2800" dirty="0" smtClean="0">
                <a:solidFill>
                  <a:srgbClr val="000099"/>
                </a:solidFill>
                <a:sym typeface="Symbol"/>
              </a:rPr>
              <a:t>-3; 3. </a:t>
            </a:r>
          </a:p>
          <a:p>
            <a:pPr marL="0" indent="0" eaLnBrk="1" hangingPunct="1">
              <a:buNone/>
              <a:defRPr/>
            </a:pPr>
            <a:endParaRPr lang="cs-CZ" sz="2800" dirty="0" smtClean="0">
              <a:sym typeface="Symbol"/>
            </a:endParaRPr>
          </a:p>
          <a:p>
            <a:pPr marL="0" indent="0" eaLnBrk="1" hangingPunct="1">
              <a:buNone/>
              <a:defRPr/>
            </a:pPr>
            <a:r>
              <a:rPr lang="cs-CZ" sz="2800" dirty="0" smtClean="0">
                <a:sym typeface="Symbol"/>
              </a:rPr>
              <a:t>  Určete definiční obor a obor hodnot.</a:t>
            </a:r>
            <a:r>
              <a:rPr lang="cs-CZ" sz="2800" dirty="0" smtClean="0"/>
              <a:t> </a:t>
            </a:r>
          </a:p>
          <a:p>
            <a:pPr marL="0" indent="0" eaLnBrk="1" hangingPunct="1">
              <a:buNone/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0288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Určení definičního oboru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04864"/>
            <a:ext cx="8435280" cy="366156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800" dirty="0" smtClean="0"/>
              <a:t> </a:t>
            </a:r>
            <a:r>
              <a:rPr lang="cs-CZ" sz="2400" b="1" dirty="0" smtClean="0"/>
              <a:t>Řešení:  </a:t>
            </a:r>
            <a:r>
              <a:rPr lang="cs-CZ" sz="2400" dirty="0" err="1" smtClean="0"/>
              <a:t>def</a:t>
            </a:r>
            <a:r>
              <a:rPr lang="cs-CZ" sz="2400" dirty="0" smtClean="0"/>
              <a:t>. obor je dán </a:t>
            </a:r>
            <a:r>
              <a:rPr lang="cs-CZ" sz="2400" dirty="0"/>
              <a:t>z</a:t>
            </a:r>
            <a:r>
              <a:rPr lang="cs-CZ" sz="2400" dirty="0" smtClean="0"/>
              <a:t>adáním</a:t>
            </a:r>
          </a:p>
          <a:p>
            <a:pPr marL="0" indent="0" eaLnBrk="1" hangingPunct="1">
              <a:buNone/>
              <a:defRPr/>
            </a:pPr>
            <a:r>
              <a:rPr lang="cs-CZ" sz="2800" b="1" dirty="0"/>
              <a:t>	</a:t>
            </a:r>
            <a:r>
              <a:rPr lang="cs-CZ" sz="2400" dirty="0" smtClean="0">
                <a:solidFill>
                  <a:srgbClr val="3366FF"/>
                </a:solidFill>
              </a:rPr>
              <a:t>D(f)</a:t>
            </a:r>
            <a:r>
              <a:rPr lang="cs-CZ" sz="2400" dirty="0" smtClean="0"/>
              <a:t> = </a:t>
            </a:r>
            <a:r>
              <a:rPr lang="cs-CZ" sz="2400" dirty="0">
                <a:sym typeface="Symbol"/>
              </a:rPr>
              <a:t>-3; 3</a:t>
            </a:r>
            <a:r>
              <a:rPr lang="cs-CZ" sz="2400" dirty="0" smtClean="0">
                <a:sym typeface="Symbol"/>
              </a:rPr>
              <a:t></a:t>
            </a:r>
          </a:p>
          <a:p>
            <a:pPr marL="0" indent="0" eaLnBrk="1" hangingPunct="1">
              <a:buNone/>
              <a:defRPr/>
            </a:pPr>
            <a:endParaRPr lang="cs-CZ" sz="2400" dirty="0" smtClean="0">
              <a:sym typeface="Symbol"/>
            </a:endParaRPr>
          </a:p>
          <a:p>
            <a:pPr marL="0" indent="0" eaLnBrk="1" hangingPunct="1">
              <a:buNone/>
              <a:defRPr/>
            </a:pPr>
            <a:r>
              <a:rPr lang="cs-CZ" sz="2400" dirty="0" smtClean="0">
                <a:sym typeface="Symbol"/>
              </a:rPr>
              <a:t>f(-3) = -2 (-3) + 1= 7</a:t>
            </a:r>
          </a:p>
          <a:p>
            <a:pPr marL="0" indent="0" eaLnBrk="1" hangingPunct="1">
              <a:buNone/>
              <a:defRPr/>
            </a:pPr>
            <a:r>
              <a:rPr lang="cs-CZ" sz="2400" dirty="0" smtClean="0">
                <a:sym typeface="Symbol"/>
              </a:rPr>
              <a:t>f(3) = -23 + 1 = -5</a:t>
            </a:r>
            <a:endParaRPr lang="cs-CZ" sz="2400" dirty="0" smtClean="0"/>
          </a:p>
        </p:txBody>
      </p:sp>
      <p:sp>
        <p:nvSpPr>
          <p:cNvPr id="5" name="Dvojitá šipka 4"/>
          <p:cNvSpPr/>
          <p:nvPr/>
        </p:nvSpPr>
        <p:spPr>
          <a:xfrm>
            <a:off x="3306948" y="3789040"/>
            <a:ext cx="484632" cy="65547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799085" y="3885946"/>
            <a:ext cx="186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buNone/>
              <a:defRPr/>
            </a:pPr>
            <a:r>
              <a:rPr lang="cs-CZ" sz="2400" dirty="0">
                <a:solidFill>
                  <a:srgbClr val="CC6600"/>
                </a:solidFill>
                <a:sym typeface="Symbol"/>
              </a:rPr>
              <a:t>H(f)</a:t>
            </a:r>
            <a:r>
              <a:rPr lang="cs-CZ" sz="2400" dirty="0">
                <a:sym typeface="Symbol"/>
              </a:rPr>
              <a:t> = -5; 7</a:t>
            </a:r>
          </a:p>
        </p:txBody>
      </p:sp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549" y="2204864"/>
            <a:ext cx="2962987" cy="406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45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Určení definičního oboru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4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51747" y="2780927"/>
                <a:ext cx="8435280" cy="3456385"/>
              </a:xfrm>
            </p:spPr>
            <p:txBody>
              <a:bodyPr/>
              <a:lstStyle/>
              <a:p>
                <a:pPr marL="0" indent="0" eaLnBrk="1" hangingPunct="1">
                  <a:buNone/>
                  <a:defRPr/>
                </a:pPr>
                <a:r>
                  <a:rPr lang="cs-CZ" sz="2400" dirty="0" smtClean="0">
                    <a:solidFill>
                      <a:srgbClr val="000099"/>
                    </a:solidFill>
                  </a:rPr>
                  <a:t>Je dána funkce   f</a:t>
                </a:r>
                <a:r>
                  <a:rPr lang="cs-CZ" sz="2400" dirty="0">
                    <a:solidFill>
                      <a:srgbClr val="000099"/>
                    </a:solidFill>
                  </a:rPr>
                  <a:t>: y = -2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cs-CZ" sz="24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cs-CZ" sz="24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r>
                  <a:rPr lang="cs-CZ" sz="2400" dirty="0">
                    <a:solidFill>
                      <a:srgbClr val="000099"/>
                    </a:solidFill>
                  </a:rPr>
                  <a:t>+1 </a:t>
                </a:r>
                <a:r>
                  <a:rPr lang="cs-CZ" sz="2400" dirty="0" smtClean="0">
                    <a:solidFill>
                      <a:srgbClr val="000099"/>
                    </a:solidFill>
                  </a:rPr>
                  <a:t>  pro x </a:t>
                </a:r>
                <a:r>
                  <a:rPr lang="cs-CZ" sz="2400" dirty="0" smtClean="0">
                    <a:solidFill>
                      <a:srgbClr val="000099"/>
                    </a:solidFill>
                    <a:sym typeface="Symbol"/>
                  </a:rPr>
                  <a:t> R. Určete definiční obor.</a:t>
                </a:r>
                <a:r>
                  <a:rPr lang="cs-CZ" sz="2400" dirty="0" smtClean="0">
                    <a:solidFill>
                      <a:srgbClr val="000099"/>
                    </a:solidFill>
                  </a:rPr>
                  <a:t> </a:t>
                </a:r>
              </a:p>
              <a:p>
                <a:pPr marL="0" indent="0" eaLnBrk="1" hangingPunct="1">
                  <a:buNone/>
                  <a:defRPr/>
                </a:pPr>
                <a:endParaRPr lang="cs-CZ" sz="2400" dirty="0" smtClean="0"/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r>
                  <a:rPr lang="cs-CZ" sz="2400" b="1" dirty="0" smtClean="0"/>
                  <a:t>Řešení:</a:t>
                </a:r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r>
                  <a:rPr lang="cs-CZ" sz="2800" b="1" dirty="0" smtClean="0"/>
                  <a:t>		</a:t>
                </a:r>
                <a:r>
                  <a:rPr lang="cs-CZ" sz="2400" dirty="0" smtClean="0"/>
                  <a:t>x-2 </a:t>
                </a:r>
                <a:r>
                  <a:rPr lang="cs-CZ" sz="2400" dirty="0">
                    <a:sym typeface="Symbol"/>
                  </a:rPr>
                  <a:t> 0</a:t>
                </a:r>
                <a:r>
                  <a:rPr lang="cs-CZ" sz="2400" dirty="0" smtClean="0"/>
                  <a:t> </a:t>
                </a:r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r>
                  <a:rPr lang="cs-CZ" sz="2400" dirty="0" smtClean="0">
                    <a:sym typeface="Symbol"/>
                  </a:rPr>
                  <a:t>		   </a:t>
                </a:r>
                <a:r>
                  <a:rPr lang="cs-CZ" sz="2400" dirty="0" smtClean="0"/>
                  <a:t>x </a:t>
                </a:r>
                <a:r>
                  <a:rPr lang="cs-CZ" sz="2400" dirty="0">
                    <a:sym typeface="Symbol"/>
                  </a:rPr>
                  <a:t> </a:t>
                </a:r>
                <a:r>
                  <a:rPr lang="cs-CZ" sz="2400" dirty="0" smtClean="0">
                    <a:sym typeface="Symbol"/>
                  </a:rPr>
                  <a:t> 2 		</a:t>
                </a:r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r>
                  <a:rPr lang="cs-CZ" sz="2400" dirty="0">
                    <a:sym typeface="Symbol"/>
                  </a:rPr>
                  <a:t>	</a:t>
                </a:r>
                <a:r>
                  <a:rPr lang="cs-CZ" sz="2400" dirty="0" smtClean="0">
                    <a:sym typeface="Symbol"/>
                  </a:rPr>
                  <a:t>			        </a:t>
                </a:r>
                <a:r>
                  <a:rPr lang="cs-CZ" sz="2400" dirty="0" smtClean="0">
                    <a:solidFill>
                      <a:srgbClr val="3366FF"/>
                    </a:solidFill>
                  </a:rPr>
                  <a:t>D(f</a:t>
                </a:r>
                <a:r>
                  <a:rPr lang="cs-CZ" sz="2400" dirty="0">
                    <a:solidFill>
                      <a:srgbClr val="3366FF"/>
                    </a:solidFill>
                  </a:rPr>
                  <a:t>)</a:t>
                </a:r>
                <a:r>
                  <a:rPr lang="cs-CZ" sz="2400" dirty="0"/>
                  <a:t> = (</a:t>
                </a:r>
                <a:r>
                  <a:rPr lang="cs-CZ" sz="2400" dirty="0">
                    <a:sym typeface="Symbol"/>
                  </a:rPr>
                  <a:t>-; ) - </a:t>
                </a:r>
                <a:r>
                  <a:rPr lang="cs-CZ" sz="2400" dirty="0"/>
                  <a:t>{ 2 }</a:t>
                </a:r>
                <a:endParaRPr lang="cs-CZ" sz="2400" dirty="0">
                  <a:sym typeface="Symbol"/>
                </a:endParaRPr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endParaRPr lang="cs-CZ" sz="2400" dirty="0"/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endParaRPr lang="cs-CZ" sz="2400" dirty="0" smtClean="0"/>
              </a:p>
            </p:txBody>
          </p:sp>
        </mc:Choice>
        <mc:Fallback xmlns="">
          <p:sp>
            <p:nvSpPr>
              <p:cNvPr id="1064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51747" y="2780927"/>
                <a:ext cx="8435280" cy="3456385"/>
              </a:xfrm>
              <a:blipFill rotWithShape="1">
                <a:blip r:embed="rId2"/>
                <a:stretch>
                  <a:fillRect l="-1157" t="-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351747" y="2036078"/>
            <a:ext cx="5178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sz="2400" dirty="0" smtClean="0"/>
              <a:t>Funkce s proměnnou </a:t>
            </a:r>
            <a:r>
              <a:rPr lang="cs-CZ" sz="2400" dirty="0"/>
              <a:t>ve jmenovateli   </a:t>
            </a:r>
          </a:p>
        </p:txBody>
      </p:sp>
      <p:sp>
        <p:nvSpPr>
          <p:cNvPr id="3" name="Šipka doprava 2"/>
          <p:cNvSpPr/>
          <p:nvPr/>
        </p:nvSpPr>
        <p:spPr>
          <a:xfrm>
            <a:off x="5603379" y="2145752"/>
            <a:ext cx="39604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270917" y="2005300"/>
            <a:ext cx="2843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sz="2400" dirty="0" smtClean="0"/>
              <a:t> jmenovatel </a:t>
            </a:r>
            <a:r>
              <a:rPr lang="cs-CZ" sz="2800" dirty="0" smtClean="0">
                <a:sym typeface="Symbol"/>
              </a:rPr>
              <a:t> 0</a:t>
            </a:r>
            <a:r>
              <a:rPr lang="cs-CZ" sz="2400" dirty="0" smtClean="0"/>
              <a:t>   </a:t>
            </a:r>
            <a:endParaRPr lang="cs-CZ" sz="2400" dirty="0"/>
          </a:p>
        </p:txBody>
      </p:sp>
      <p:sp>
        <p:nvSpPr>
          <p:cNvPr id="9" name="Šipka doprava 8"/>
          <p:cNvSpPr/>
          <p:nvPr/>
        </p:nvSpPr>
        <p:spPr>
          <a:xfrm rot="811279">
            <a:off x="3666219" y="5083149"/>
            <a:ext cx="638274" cy="335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4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2" grpId="0"/>
      <p:bldP spid="3" grpId="0" animBg="1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Určení definičního oboru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4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51747" y="2780929"/>
                <a:ext cx="8435280" cy="3050627"/>
              </a:xfrm>
            </p:spPr>
            <p:txBody>
              <a:bodyPr/>
              <a:lstStyle/>
              <a:p>
                <a:pPr marL="0" indent="0" eaLnBrk="1" hangingPunct="1">
                  <a:buNone/>
                  <a:defRPr/>
                </a:pPr>
                <a:r>
                  <a:rPr lang="cs-CZ" sz="2400" dirty="0" smtClean="0">
                    <a:solidFill>
                      <a:srgbClr val="000099"/>
                    </a:solidFill>
                  </a:rPr>
                  <a:t>Je dána funkce   </a:t>
                </a:r>
                <a:r>
                  <a:rPr lang="cs-CZ" sz="2400" dirty="0">
                    <a:solidFill>
                      <a:srgbClr val="000099"/>
                    </a:solidFill>
                  </a:rPr>
                  <a:t>f: y = -2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400" i="1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4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cs-CZ" sz="24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cs-CZ" sz="24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+4</m:t>
                        </m:r>
                      </m:e>
                    </m:rad>
                  </m:oMath>
                </a14:m>
                <a:r>
                  <a:rPr lang="cs-CZ" sz="2400" dirty="0" smtClean="0">
                    <a:solidFill>
                      <a:srgbClr val="000099"/>
                    </a:solidFill>
                  </a:rPr>
                  <a:t> </a:t>
                </a:r>
                <a:r>
                  <a:rPr lang="cs-CZ" sz="2400" dirty="0">
                    <a:solidFill>
                      <a:srgbClr val="000099"/>
                    </a:solidFill>
                  </a:rPr>
                  <a:t>+1 </a:t>
                </a:r>
                <a:r>
                  <a:rPr lang="cs-CZ" sz="2400" dirty="0" smtClean="0">
                    <a:solidFill>
                      <a:srgbClr val="000099"/>
                    </a:solidFill>
                  </a:rPr>
                  <a:t>pro x </a:t>
                </a:r>
                <a:r>
                  <a:rPr lang="cs-CZ" sz="2400" dirty="0" smtClean="0">
                    <a:solidFill>
                      <a:srgbClr val="000099"/>
                    </a:solidFill>
                    <a:sym typeface="Symbol"/>
                  </a:rPr>
                  <a:t> R. Určete definiční obor.</a:t>
                </a:r>
                <a:r>
                  <a:rPr lang="cs-CZ" sz="2400" dirty="0" smtClean="0">
                    <a:solidFill>
                      <a:srgbClr val="000099"/>
                    </a:solidFill>
                  </a:rPr>
                  <a:t> </a:t>
                </a:r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r>
                  <a:rPr lang="cs-CZ" sz="2400" b="1" dirty="0" smtClean="0"/>
                  <a:t>Řešení:</a:t>
                </a:r>
                <a:endParaRPr lang="cs-CZ" sz="2400" dirty="0" smtClean="0"/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r>
                  <a:rPr lang="cs-CZ" sz="2400" dirty="0" smtClean="0"/>
                  <a:t>		2x + 4 </a:t>
                </a:r>
                <a:r>
                  <a:rPr lang="cs-CZ" sz="2800" dirty="0">
                    <a:sym typeface="Symbol"/>
                  </a:rPr>
                  <a:t></a:t>
                </a:r>
                <a:r>
                  <a:rPr lang="cs-CZ" sz="2400" dirty="0">
                    <a:sym typeface="Symbol"/>
                  </a:rPr>
                  <a:t> </a:t>
                </a:r>
                <a:r>
                  <a:rPr lang="cs-CZ" sz="2400" dirty="0" smtClean="0">
                    <a:sym typeface="Symbol"/>
                  </a:rPr>
                  <a:t> </a:t>
                </a:r>
                <a:r>
                  <a:rPr lang="cs-CZ" sz="2400" dirty="0">
                    <a:sym typeface="Symbol"/>
                  </a:rPr>
                  <a:t>0</a:t>
                </a:r>
                <a:r>
                  <a:rPr lang="cs-CZ" sz="2400" dirty="0" smtClean="0"/>
                  <a:t> </a:t>
                </a:r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r>
                  <a:rPr lang="cs-CZ" sz="2400" dirty="0" smtClean="0">
                    <a:sym typeface="Symbol"/>
                  </a:rPr>
                  <a:t>		      </a:t>
                </a:r>
                <a:r>
                  <a:rPr lang="cs-CZ" sz="2400" dirty="0">
                    <a:sym typeface="Symbol"/>
                  </a:rPr>
                  <a:t> </a:t>
                </a:r>
                <a:r>
                  <a:rPr lang="cs-CZ" sz="2400" dirty="0" smtClean="0">
                    <a:sym typeface="Symbol"/>
                  </a:rPr>
                  <a:t> </a:t>
                </a:r>
                <a:r>
                  <a:rPr lang="cs-CZ" sz="2400" dirty="0" smtClean="0"/>
                  <a:t>x </a:t>
                </a:r>
                <a:r>
                  <a:rPr lang="cs-CZ" sz="2800" dirty="0" smtClean="0">
                    <a:sym typeface="Symbol"/>
                  </a:rPr>
                  <a:t></a:t>
                </a:r>
                <a:r>
                  <a:rPr lang="cs-CZ" sz="2400" dirty="0" smtClean="0">
                    <a:sym typeface="Symbol"/>
                  </a:rPr>
                  <a:t>  -2 		</a:t>
                </a:r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r>
                  <a:rPr lang="cs-CZ" sz="2400" dirty="0">
                    <a:sym typeface="Symbol"/>
                  </a:rPr>
                  <a:t>	</a:t>
                </a:r>
                <a:r>
                  <a:rPr lang="cs-CZ" sz="2400" dirty="0" smtClean="0">
                    <a:sym typeface="Symbol"/>
                  </a:rPr>
                  <a:t>			        </a:t>
                </a:r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r>
                  <a:rPr lang="cs-CZ" sz="2400" dirty="0">
                    <a:solidFill>
                      <a:srgbClr val="3366FF"/>
                    </a:solidFill>
                    <a:sym typeface="Symbol"/>
                  </a:rPr>
                  <a:t>	</a:t>
                </a:r>
                <a:r>
                  <a:rPr lang="cs-CZ" sz="2400" dirty="0" smtClean="0">
                    <a:solidFill>
                      <a:srgbClr val="3366FF"/>
                    </a:solidFill>
                    <a:sym typeface="Symbol"/>
                  </a:rPr>
                  <a:t>			</a:t>
                </a:r>
                <a:r>
                  <a:rPr lang="cs-CZ" sz="2400" dirty="0" smtClean="0">
                    <a:solidFill>
                      <a:srgbClr val="3366FF"/>
                    </a:solidFill>
                  </a:rPr>
                  <a:t>D(f</a:t>
                </a:r>
                <a:r>
                  <a:rPr lang="cs-CZ" sz="2400" dirty="0">
                    <a:solidFill>
                      <a:srgbClr val="3366FF"/>
                    </a:solidFill>
                  </a:rPr>
                  <a:t>)</a:t>
                </a:r>
                <a:r>
                  <a:rPr lang="cs-CZ" sz="2400" dirty="0"/>
                  <a:t> = </a:t>
                </a:r>
                <a:r>
                  <a:rPr lang="cs-CZ" sz="2400" dirty="0">
                    <a:sym typeface="Symbol"/>
                  </a:rPr>
                  <a:t></a:t>
                </a:r>
                <a:r>
                  <a:rPr lang="cs-CZ" sz="2400" dirty="0" smtClean="0">
                    <a:sym typeface="Symbol"/>
                  </a:rPr>
                  <a:t>-2; </a:t>
                </a:r>
                <a:r>
                  <a:rPr lang="cs-CZ" sz="2400" dirty="0">
                    <a:sym typeface="Symbol"/>
                  </a:rPr>
                  <a:t> </a:t>
                </a:r>
                <a:r>
                  <a:rPr lang="cs-CZ" sz="2400" dirty="0" smtClean="0">
                    <a:sym typeface="Symbol"/>
                  </a:rPr>
                  <a:t>)</a:t>
                </a:r>
                <a:endParaRPr lang="cs-CZ" sz="2400" dirty="0">
                  <a:sym typeface="Symbol"/>
                </a:endParaRPr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r>
                  <a:rPr lang="cs-CZ" sz="2400" dirty="0" smtClean="0"/>
                  <a:t>		</a:t>
                </a:r>
                <a:endParaRPr lang="cs-CZ" sz="2400" dirty="0"/>
              </a:p>
              <a:p>
                <a:pPr marL="0" indent="0" eaLnBrk="1" hangingPunct="1">
                  <a:spcBef>
                    <a:spcPts val="0"/>
                  </a:spcBef>
                  <a:buNone/>
                  <a:defRPr/>
                </a:pPr>
                <a:endParaRPr lang="cs-CZ" sz="2400" dirty="0" smtClean="0"/>
              </a:p>
            </p:txBody>
          </p:sp>
        </mc:Choice>
        <mc:Fallback xmlns="">
          <p:sp>
            <p:nvSpPr>
              <p:cNvPr id="1064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51747" y="2780929"/>
                <a:ext cx="8435280" cy="3050627"/>
              </a:xfrm>
              <a:blipFill rotWithShape="1">
                <a:blip r:embed="rId2"/>
                <a:stretch>
                  <a:fillRect l="-1157" t="-5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351747" y="2036078"/>
            <a:ext cx="54496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sz="2400" dirty="0" smtClean="0"/>
              <a:t>Funkce s proměnnou pod odmocninou   </a:t>
            </a:r>
            <a:endParaRPr lang="cs-CZ" sz="2400" dirty="0"/>
          </a:p>
        </p:txBody>
      </p:sp>
      <p:sp>
        <p:nvSpPr>
          <p:cNvPr id="3" name="Šipka doprava 2"/>
          <p:cNvSpPr/>
          <p:nvPr/>
        </p:nvSpPr>
        <p:spPr>
          <a:xfrm>
            <a:off x="6094823" y="2168772"/>
            <a:ext cx="39604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732240" y="1974523"/>
            <a:ext cx="19734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sz="2400" dirty="0" smtClean="0"/>
              <a:t> výraz </a:t>
            </a:r>
            <a:r>
              <a:rPr lang="cs-CZ" sz="2800" dirty="0" smtClean="0">
                <a:sym typeface="Symbol"/>
              </a:rPr>
              <a:t> 0</a:t>
            </a:r>
            <a:r>
              <a:rPr lang="cs-CZ" sz="2400" dirty="0" smtClean="0"/>
              <a:t>   </a:t>
            </a:r>
            <a:endParaRPr lang="cs-CZ" sz="2400" dirty="0"/>
          </a:p>
        </p:txBody>
      </p:sp>
      <p:sp>
        <p:nvSpPr>
          <p:cNvPr id="10" name="Šipka doprava 9"/>
          <p:cNvSpPr/>
          <p:nvPr/>
        </p:nvSpPr>
        <p:spPr>
          <a:xfrm>
            <a:off x="3076574" y="5229200"/>
            <a:ext cx="39604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68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2" grpId="0"/>
      <p:bldP spid="3" grpId="0" animBg="1"/>
      <p:bldP spid="8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Příklad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4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63825" y="1988840"/>
                <a:ext cx="8435280" cy="1224136"/>
              </a:xfrm>
            </p:spPr>
            <p:txBody>
              <a:bodyPr/>
              <a:lstStyle/>
              <a:p>
                <a:pPr marL="0" indent="0" eaLnBrk="1" hangingPunct="1">
                  <a:buNone/>
                  <a:defRPr/>
                </a:pPr>
                <a:r>
                  <a:rPr lang="cs-CZ" sz="2600" dirty="0" smtClean="0">
                    <a:solidFill>
                      <a:srgbClr val="000099"/>
                    </a:solidFill>
                  </a:rPr>
                  <a:t>Je dána funkce   </a:t>
                </a:r>
                <a:r>
                  <a:rPr lang="cs-CZ" sz="2600" dirty="0">
                    <a:solidFill>
                      <a:srgbClr val="000099"/>
                    </a:solidFill>
                  </a:rPr>
                  <a:t>f: </a:t>
                </a:r>
                <a:r>
                  <a:rPr lang="cs-CZ" sz="2600" dirty="0" smtClean="0">
                    <a:solidFill>
                      <a:srgbClr val="000099"/>
                    </a:solidFill>
                  </a:rPr>
                  <a:t>y </a:t>
                </a:r>
                <a:r>
                  <a:rPr lang="cs-CZ" sz="2600" dirty="0">
                    <a:solidFill>
                      <a:srgbClr val="000099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sz="2600" i="1" dirty="0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600" i="1" dirty="0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6−3</m:t>
                            </m:r>
                            <m:r>
                              <a:rPr lang="cs-CZ" sz="2600" i="1" dirty="0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cs-CZ" sz="2600" i="1" dirty="0" smtClean="0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600" i="1" dirty="0" smtClean="0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sz="2600" i="1" dirty="0" smtClean="0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cs-CZ" sz="2600" b="0" i="1" dirty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−4</m:t>
                        </m:r>
                      </m:den>
                    </m:f>
                  </m:oMath>
                </a14:m>
                <a:r>
                  <a:rPr lang="cs-CZ" sz="2600" dirty="0" smtClean="0">
                    <a:solidFill>
                      <a:srgbClr val="000099"/>
                    </a:solidFill>
                  </a:rPr>
                  <a:t>+ 1 pro x </a:t>
                </a:r>
                <a:r>
                  <a:rPr lang="cs-CZ" sz="2600" dirty="0" smtClean="0">
                    <a:solidFill>
                      <a:srgbClr val="000099"/>
                    </a:solidFill>
                    <a:sym typeface="Symbol"/>
                  </a:rPr>
                  <a:t> R. Určete definiční obor.</a:t>
                </a:r>
                <a:r>
                  <a:rPr lang="cs-CZ" sz="2600" dirty="0" smtClean="0">
                    <a:solidFill>
                      <a:srgbClr val="000099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064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3825" y="1988840"/>
                <a:ext cx="8435280" cy="1224136"/>
              </a:xfrm>
              <a:blipFill rotWithShape="1">
                <a:blip r:embed="rId2"/>
                <a:stretch>
                  <a:fillRect l="-1302" b="-34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Skupina 4"/>
          <p:cNvGrpSpPr/>
          <p:nvPr/>
        </p:nvGrpSpPr>
        <p:grpSpPr>
          <a:xfrm>
            <a:off x="899592" y="3698815"/>
            <a:ext cx="7853807" cy="523220"/>
            <a:chOff x="335790" y="3799493"/>
            <a:chExt cx="7853807" cy="523220"/>
          </a:xfrm>
        </p:grpSpPr>
        <p:sp>
          <p:nvSpPr>
            <p:cNvPr id="2" name="Obdélník 1"/>
            <p:cNvSpPr/>
            <p:nvPr/>
          </p:nvSpPr>
          <p:spPr>
            <a:xfrm>
              <a:off x="335790" y="3861048"/>
              <a:ext cx="544965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cs-CZ" sz="2400" dirty="0" smtClean="0"/>
                <a:t>Funkce s proměnnou pod odmocninou   </a:t>
              </a:r>
              <a:endParaRPr lang="cs-CZ" sz="2400" dirty="0"/>
            </a:p>
          </p:txBody>
        </p:sp>
        <p:sp>
          <p:nvSpPr>
            <p:cNvPr id="3" name="Šipka doprava 2"/>
            <p:cNvSpPr/>
            <p:nvPr/>
          </p:nvSpPr>
          <p:spPr>
            <a:xfrm>
              <a:off x="5785444" y="4006387"/>
              <a:ext cx="396044" cy="2423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6216106" y="3799493"/>
              <a:ext cx="197349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cs-CZ" sz="2400" dirty="0" smtClean="0"/>
                <a:t> výraz </a:t>
              </a:r>
              <a:r>
                <a:rPr lang="cs-CZ" sz="2800" dirty="0" smtClean="0">
                  <a:sym typeface="Symbol"/>
                </a:rPr>
                <a:t> 0</a:t>
              </a:r>
              <a:r>
                <a:rPr lang="cs-CZ" sz="2400" dirty="0" smtClean="0"/>
                <a:t>   </a:t>
              </a:r>
              <a:endParaRPr lang="cs-CZ" sz="2400" dirty="0"/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899592" y="4222035"/>
            <a:ext cx="7853807" cy="565394"/>
            <a:chOff x="351747" y="1932349"/>
            <a:chExt cx="7853807" cy="565394"/>
          </a:xfrm>
        </p:grpSpPr>
        <p:sp>
          <p:nvSpPr>
            <p:cNvPr id="9" name="Obdélník 8"/>
            <p:cNvSpPr/>
            <p:nvPr/>
          </p:nvSpPr>
          <p:spPr>
            <a:xfrm>
              <a:off x="351747" y="2036078"/>
              <a:ext cx="51780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cs-CZ" sz="2400" dirty="0" smtClean="0"/>
                <a:t>Funkce s proměnnou </a:t>
              </a:r>
              <a:r>
                <a:rPr lang="cs-CZ" sz="2400" dirty="0"/>
                <a:t>ve jmenovateli   </a:t>
              </a:r>
            </a:p>
          </p:txBody>
        </p:sp>
        <p:sp>
          <p:nvSpPr>
            <p:cNvPr id="11" name="Šipka doprava 10"/>
            <p:cNvSpPr/>
            <p:nvPr/>
          </p:nvSpPr>
          <p:spPr>
            <a:xfrm>
              <a:off x="5406777" y="2145752"/>
              <a:ext cx="396044" cy="2423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5839949" y="1932349"/>
              <a:ext cx="236560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cs-CZ" sz="2400" dirty="0" smtClean="0"/>
                <a:t> jmenovatel </a:t>
              </a:r>
              <a:r>
                <a:rPr lang="cs-CZ" sz="2800" dirty="0" smtClean="0">
                  <a:sym typeface="Symbol"/>
                </a:rPr>
                <a:t> 0</a:t>
              </a:r>
              <a:r>
                <a:rPr lang="cs-CZ" sz="2400" dirty="0" smtClean="0"/>
                <a:t>   </a:t>
              </a:r>
              <a:endParaRPr lang="cs-CZ" sz="2400" dirty="0"/>
            </a:p>
          </p:txBody>
        </p:sp>
      </p:grpSp>
      <p:sp>
        <p:nvSpPr>
          <p:cNvPr id="6" name="Obdélník 5"/>
          <p:cNvSpPr/>
          <p:nvPr/>
        </p:nvSpPr>
        <p:spPr>
          <a:xfrm>
            <a:off x="368573" y="3929648"/>
            <a:ext cx="431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3200" b="1" dirty="0">
                <a:sym typeface="Symbol"/>
              </a:rPr>
              <a:t>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12066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Řešení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068" y="2135629"/>
            <a:ext cx="3672408" cy="2376264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 smtClean="0"/>
              <a:t>	6 – 3x </a:t>
            </a:r>
            <a:r>
              <a:rPr lang="cs-CZ" sz="2400" dirty="0" smtClean="0">
                <a:sym typeface="Symbol"/>
              </a:rPr>
              <a:t>  </a:t>
            </a:r>
            <a:r>
              <a:rPr lang="cs-CZ" sz="2400" dirty="0">
                <a:sym typeface="Symbol"/>
              </a:rPr>
              <a:t>0</a:t>
            </a:r>
            <a:r>
              <a:rPr lang="cs-CZ" sz="2400" dirty="0" smtClean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 smtClean="0">
                <a:sym typeface="Symbol"/>
              </a:rPr>
              <a:t>	     -3x</a:t>
            </a:r>
            <a:r>
              <a:rPr lang="cs-CZ" sz="2400" dirty="0" smtClean="0"/>
              <a:t> </a:t>
            </a:r>
            <a:r>
              <a:rPr lang="cs-CZ" sz="2400" dirty="0" smtClean="0">
                <a:sym typeface="Symbol"/>
              </a:rPr>
              <a:t>  -6 	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 smtClean="0">
                <a:sym typeface="Symbol"/>
              </a:rPr>
              <a:t>	        x  2		       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>
                <a:solidFill>
                  <a:srgbClr val="3366FF"/>
                </a:solidFill>
                <a:sym typeface="Symbol"/>
              </a:rPr>
              <a:t>	</a:t>
            </a:r>
            <a:r>
              <a:rPr lang="cs-CZ" sz="2400" dirty="0" smtClean="0">
                <a:solidFill>
                  <a:srgbClr val="3366FF"/>
                </a:solidFill>
                <a:sym typeface="Symbol"/>
              </a:rPr>
              <a:t>		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cs-CZ" sz="2400" dirty="0" smtClean="0"/>
              <a:t>		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cs-CZ" sz="24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707904" y="2135629"/>
            <a:ext cx="5040560" cy="208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cs-CZ" sz="2400" kern="0" dirty="0"/>
              <a:t>a</a:t>
            </a:r>
            <a:r>
              <a:rPr lang="cs-CZ" sz="2400" kern="0" dirty="0" smtClean="0"/>
              <a:t> zároveň</a:t>
            </a:r>
            <a:r>
              <a:rPr lang="cs-CZ" sz="2400" kern="0" dirty="0"/>
              <a:t>	</a:t>
            </a:r>
            <a:r>
              <a:rPr lang="cs-CZ" sz="2400" kern="0" dirty="0" smtClean="0"/>
              <a:t>	 </a:t>
            </a:r>
            <a:r>
              <a:rPr lang="cs-CZ" sz="2400" dirty="0" smtClean="0"/>
              <a:t>x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- 4 </a:t>
            </a:r>
            <a:r>
              <a:rPr lang="cs-CZ" sz="2400" dirty="0">
                <a:sym typeface="Symbol"/>
              </a:rPr>
              <a:t> </a:t>
            </a:r>
            <a:r>
              <a:rPr lang="cs-CZ" sz="2400" dirty="0" smtClean="0">
                <a:sym typeface="Symbol"/>
              </a:rPr>
              <a:t>0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cs-CZ" sz="2400" dirty="0">
                <a:sym typeface="Symbol"/>
              </a:rPr>
              <a:t>	 </a:t>
            </a:r>
            <a:r>
              <a:rPr lang="cs-CZ" sz="2400" dirty="0" smtClean="0">
                <a:sym typeface="Symbol"/>
              </a:rPr>
              <a:t> 	   </a:t>
            </a:r>
            <a:r>
              <a:rPr lang="cs-CZ" sz="2400" dirty="0" smtClean="0"/>
              <a:t>(x-2) (x+2) </a:t>
            </a:r>
            <a:r>
              <a:rPr lang="cs-CZ" sz="2400" dirty="0" smtClean="0">
                <a:sym typeface="Symbol"/>
              </a:rPr>
              <a:t> 0</a:t>
            </a:r>
            <a:endParaRPr lang="cs-CZ" sz="2400" kern="0" dirty="0">
              <a:sym typeface="Symbol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cs-CZ" sz="2400" kern="0" dirty="0" smtClean="0"/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cs-CZ" sz="2400" kern="0" dirty="0" smtClean="0">
                <a:sym typeface="Symbol"/>
              </a:rPr>
              <a:t>		x </a:t>
            </a:r>
            <a:r>
              <a:rPr lang="cs-CZ" sz="2400" dirty="0">
                <a:sym typeface="Symbol"/>
              </a:rPr>
              <a:t></a:t>
            </a:r>
            <a:r>
              <a:rPr lang="cs-CZ" sz="2400" kern="0" dirty="0" smtClean="0">
                <a:sym typeface="Symbol"/>
              </a:rPr>
              <a:t> 2	    x </a:t>
            </a:r>
            <a:r>
              <a:rPr lang="cs-CZ" sz="2400" dirty="0">
                <a:sym typeface="Symbol"/>
              </a:rPr>
              <a:t></a:t>
            </a:r>
            <a:r>
              <a:rPr lang="cs-CZ" sz="2400" kern="0" dirty="0" smtClean="0">
                <a:sym typeface="Symbol"/>
              </a:rPr>
              <a:t> -2	       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cs-CZ" sz="2400" kern="0" dirty="0">
                <a:solidFill>
                  <a:srgbClr val="3366FF"/>
                </a:solidFill>
                <a:sym typeface="Symbol"/>
              </a:rPr>
              <a:t>	</a:t>
            </a:r>
            <a:r>
              <a:rPr lang="cs-CZ" sz="2400" kern="0" dirty="0" smtClean="0">
                <a:solidFill>
                  <a:srgbClr val="3366FF"/>
                </a:solidFill>
                <a:sym typeface="Symbol"/>
              </a:rPr>
              <a:t>		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cs-CZ" sz="2400" kern="0" dirty="0" smtClean="0"/>
              <a:t>		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cs-CZ" sz="2400" kern="0" dirty="0" smtClean="0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6023367" y="2924944"/>
            <a:ext cx="108012" cy="360040"/>
          </a:xfrm>
          <a:prstGeom prst="straightConnector1">
            <a:avLst/>
          </a:prstGeom>
          <a:ln w="158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6948264" y="2924944"/>
            <a:ext cx="180020" cy="360040"/>
          </a:xfrm>
          <a:prstGeom prst="straightConnector1">
            <a:avLst/>
          </a:prstGeom>
          <a:ln w="15875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vojitá šipka 16"/>
          <p:cNvSpPr/>
          <p:nvPr/>
        </p:nvSpPr>
        <p:spPr>
          <a:xfrm rot="5400000">
            <a:off x="3793327" y="4039681"/>
            <a:ext cx="484632" cy="65547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392004" y="4937435"/>
            <a:ext cx="3764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cs-CZ" sz="2800" kern="0" dirty="0" smtClean="0">
                <a:solidFill>
                  <a:srgbClr val="3366FF"/>
                </a:solidFill>
              </a:rPr>
              <a:t>D(f)</a:t>
            </a:r>
            <a:r>
              <a:rPr lang="cs-CZ" sz="2800" kern="0" dirty="0" smtClean="0"/>
              <a:t> = </a:t>
            </a:r>
            <a:r>
              <a:rPr lang="cs-CZ" sz="2800" kern="0" dirty="0" smtClean="0">
                <a:sym typeface="Symbol"/>
              </a:rPr>
              <a:t>(-; -2)  (-2; 2)</a:t>
            </a:r>
            <a:endParaRPr lang="cs-CZ" sz="28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07451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9" grpId="0" uiExpand="1" build="p"/>
      <p:bldP spid="17" grpId="0" animBg="1"/>
      <p:bldP spid="15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6679</TotalTime>
  <Words>414</Words>
  <Application>Microsoft Office PowerPoint</Application>
  <PresentationFormat>Předvádění na obrazovce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Diseño predeterminado</vt:lpstr>
      <vt:lpstr>Funkce 1</vt:lpstr>
      <vt:lpstr>Co je definiční obor funkce ?</vt:lpstr>
      <vt:lpstr> Co může být definičním oborem?</vt:lpstr>
      <vt:lpstr> Určení definičního oboru</vt:lpstr>
      <vt:lpstr> Určení definičního oboru</vt:lpstr>
      <vt:lpstr> Určení definičního oboru</vt:lpstr>
      <vt:lpstr> Určení definičního oboru</vt:lpstr>
      <vt:lpstr> Příklad</vt:lpstr>
      <vt:lpstr> Řešení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 KM</dc:creator>
  <cp:lastModifiedBy>kacerova</cp:lastModifiedBy>
  <cp:revision>609</cp:revision>
  <dcterms:created xsi:type="dcterms:W3CDTF">2010-05-23T14:28:12Z</dcterms:created>
  <dcterms:modified xsi:type="dcterms:W3CDTF">2013-11-19T22:07:10Z</dcterms:modified>
</cp:coreProperties>
</file>