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57" r:id="rId4"/>
    <p:sldId id="270" r:id="rId5"/>
    <p:sldId id="271" r:id="rId6"/>
    <p:sldId id="268" r:id="rId7"/>
    <p:sldId id="265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88E"/>
    <a:srgbClr val="3366FF"/>
    <a:srgbClr val="422C16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76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VY_32_INOVACE_FCE1_02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funkce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060848"/>
            <a:ext cx="7164288" cy="36004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Funkce</a:t>
            </a:r>
            <a:r>
              <a:rPr lang="cs-CZ" sz="2800" dirty="0" smtClean="0"/>
              <a:t> může být zadána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ýčtem prvků - jen části prvků funkce</a:t>
            </a:r>
          </a:p>
          <a:p>
            <a:r>
              <a:rPr lang="cs-CZ" sz="2400" dirty="0" smtClean="0"/>
              <a:t>předpisem neboli vzorcem - </a:t>
            </a:r>
            <a:r>
              <a:rPr lang="cs-CZ" sz="2400" dirty="0"/>
              <a:t>přesné, málo názorné</a:t>
            </a:r>
            <a:endParaRPr lang="cs-CZ" sz="2400" dirty="0" smtClean="0"/>
          </a:p>
          <a:p>
            <a:r>
              <a:rPr lang="cs-CZ" sz="2400" dirty="0"/>
              <a:t>g</a:t>
            </a:r>
            <a:r>
              <a:rPr lang="cs-CZ" sz="2400" dirty="0" smtClean="0"/>
              <a:t>raficky – názorné, ne vždy přesné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lovním předpisem – praktické návody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ýčet prvků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934" y="2708920"/>
            <a:ext cx="7200800" cy="64807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	Zadání tabulkou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42966" y="3832503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91972"/>
              </p:ext>
            </p:extLst>
          </p:nvPr>
        </p:nvGraphicFramePr>
        <p:xfrm>
          <a:off x="2555776" y="3409229"/>
          <a:ext cx="4427202" cy="7920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8011"/>
                <a:gridCol w="897406"/>
                <a:gridCol w="897406"/>
                <a:gridCol w="1046973"/>
                <a:gridCol w="897406"/>
              </a:tblGrid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>
                          <a:solidFill>
                            <a:schemeClr val="tx1"/>
                          </a:solidFill>
                          <a:effectLst/>
                        </a:rPr>
                        <a:t>-6</a:t>
                      </a:r>
                      <a:endParaRPr lang="cs-CZ" sz="1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(x)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-7</a:t>
                      </a:r>
                      <a:endParaRPr lang="cs-CZ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4237783"/>
            <a:ext cx="751405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kern="0" dirty="0" smtClean="0"/>
              <a:t>	Zadání vyjmenováním prvků</a:t>
            </a:r>
          </a:p>
          <a:p>
            <a:pPr marL="0" indent="0">
              <a:buFontTx/>
              <a:buNone/>
            </a:pPr>
            <a:endParaRPr lang="cs-CZ" sz="2400" kern="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907704" y="2029608"/>
            <a:ext cx="6756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+mn-lt"/>
              </a:rPr>
              <a:t>vhodné u funkcí s konečným počtem prvků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659361" y="2104255"/>
            <a:ext cx="725152" cy="23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619672" y="5229200"/>
            <a:ext cx="663734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kern="0" dirty="0" smtClean="0"/>
              <a:t>	</a:t>
            </a:r>
            <a:r>
              <a:rPr lang="cs-CZ" sz="2400" b="1" dirty="0"/>
              <a:t>f: </a:t>
            </a:r>
            <a:r>
              <a:rPr lang="en-US" sz="2400" b="1" dirty="0"/>
              <a:t>{[2,3];[-5;9];[0,1];[-6;-7]}</a:t>
            </a:r>
            <a:endParaRPr lang="cs-CZ" sz="2400" dirty="0"/>
          </a:p>
          <a:p>
            <a:pPr marL="0" indent="0">
              <a:buFontTx/>
              <a:buNone/>
            </a:pPr>
            <a:endParaRPr lang="cs-CZ" sz="2400" kern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9" grpId="0" build="p"/>
      <p:bldP spid="5" grpId="0"/>
      <p:bldP spid="8" grpId="0" animBg="1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rovnicí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738196"/>
            <a:ext cx="8676456" cy="93610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Funkce je zadána, jestliže známe její definiční obor a pravidlo, které každému x </a:t>
            </a:r>
            <a:r>
              <a:rPr lang="cs-CZ" sz="2400" dirty="0" smtClean="0">
                <a:sym typeface="Symbol"/>
              </a:rPr>
              <a:t>D(f)</a:t>
            </a:r>
            <a:r>
              <a:rPr lang="cs-CZ" sz="2400" dirty="0" smtClean="0"/>
              <a:t> přiřadí právě jedno y </a:t>
            </a:r>
            <a:r>
              <a:rPr lang="cs-CZ" sz="2400" dirty="0" smtClean="0">
                <a:sym typeface="Symbol"/>
              </a:rPr>
              <a:t> H(f)</a:t>
            </a:r>
            <a:endParaRPr lang="cs-CZ" sz="24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979881" y="4454704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  f:  y = x</a:t>
            </a:r>
            <a:r>
              <a:rPr lang="cs-CZ" sz="2400" baseline="30000" dirty="0" smtClean="0"/>
              <a:t>2        </a:t>
            </a:r>
            <a:r>
              <a:rPr lang="cs-CZ" sz="2400" dirty="0" smtClean="0">
                <a:sym typeface="Symbol"/>
              </a:rPr>
              <a:t>    x </a:t>
            </a:r>
            <a:r>
              <a:rPr lang="cs-CZ" sz="2400" kern="0" dirty="0" smtClean="0">
                <a:sym typeface="Symbol"/>
              </a:rPr>
              <a:t> -3; 3 </a:t>
            </a:r>
            <a:endParaRPr lang="cs-CZ" sz="2400" i="1" dirty="0" smtClean="0"/>
          </a:p>
        </p:txBody>
      </p:sp>
      <p:sp>
        <p:nvSpPr>
          <p:cNvPr id="3" name="Obdélník 2"/>
          <p:cNvSpPr/>
          <p:nvPr/>
        </p:nvSpPr>
        <p:spPr>
          <a:xfrm>
            <a:off x="395536" y="2060848"/>
            <a:ext cx="891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a</a:t>
            </a:r>
            <a:r>
              <a:rPr lang="cs-CZ" sz="2400" dirty="0" smtClean="0"/>
              <a:t>nalyticky – nejrozšířenější, snadné výpočty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238144" y="3884970"/>
            <a:ext cx="800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Explicitní rovnicí</a:t>
            </a:r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451497" y="5085184"/>
            <a:ext cx="757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Implicitní rovnicí</a:t>
            </a:r>
            <a:endParaRPr lang="cs-CZ" sz="2400" b="1" dirty="0"/>
          </a:p>
        </p:txBody>
      </p:sp>
      <p:sp>
        <p:nvSpPr>
          <p:cNvPr id="10" name="Obdélník 9"/>
          <p:cNvSpPr/>
          <p:nvPr/>
        </p:nvSpPr>
        <p:spPr>
          <a:xfrm>
            <a:off x="1979881" y="5661248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  f:  x</a:t>
            </a:r>
            <a:r>
              <a:rPr lang="cs-CZ" sz="2400" baseline="30000" dirty="0" smtClean="0"/>
              <a:t>2</a:t>
            </a:r>
            <a:r>
              <a:rPr lang="cs-CZ" sz="2400" dirty="0"/>
              <a:t> </a:t>
            </a:r>
            <a:r>
              <a:rPr lang="cs-CZ" sz="2400" dirty="0" smtClean="0"/>
              <a:t>– y = 0 </a:t>
            </a:r>
            <a:r>
              <a:rPr lang="cs-CZ" sz="2400" baseline="30000" dirty="0" smtClean="0"/>
              <a:t> </a:t>
            </a:r>
            <a:r>
              <a:rPr lang="cs-CZ" sz="2400" dirty="0" smtClean="0">
                <a:sym typeface="Symbol"/>
              </a:rPr>
              <a:t>    x </a:t>
            </a:r>
            <a:r>
              <a:rPr lang="cs-CZ" sz="2400" kern="0" dirty="0" smtClean="0">
                <a:sym typeface="Symbol"/>
              </a:rPr>
              <a:t> -3; 3 </a:t>
            </a: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7" grpId="0"/>
      <p:bldP spid="3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graficky</a:t>
            </a:r>
          </a:p>
        </p:txBody>
      </p:sp>
      <p:pic>
        <p:nvPicPr>
          <p:cNvPr id="2" name="Picture 2" descr="http://www.matweb.cz/content/images/par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2852936"/>
            <a:ext cx="3689839" cy="361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95536" y="1916832"/>
            <a:ext cx="891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 nejvíce názorné </a:t>
            </a:r>
            <a:endParaRPr lang="cs-CZ" sz="2400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94" y="2495668"/>
            <a:ext cx="8676456" cy="501284"/>
          </a:xfrm>
        </p:spPr>
        <p:txBody>
          <a:bodyPr/>
          <a:lstStyle/>
          <a:p>
            <a:r>
              <a:rPr lang="cs-CZ" sz="2400" dirty="0"/>
              <a:t>l</a:t>
            </a:r>
            <a:r>
              <a:rPr lang="cs-CZ" sz="2400" dirty="0" smtClean="0"/>
              <a:t>ze odhadnout její definiční obor a prvky funkce</a:t>
            </a:r>
          </a:p>
        </p:txBody>
      </p:sp>
    </p:spTree>
    <p:extLst>
      <p:ext uri="{BB962C8B-B14F-4D97-AF65-F5344CB8AC3E}">
        <p14:creationId xmlns:p14="http://schemas.microsoft.com/office/powerpoint/2010/main" val="71425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/>
      <p:bldP spid="1064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20459"/>
            <a:ext cx="2204195" cy="22322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1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0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Určete, který graf je grafem funkce  </a:t>
            </a:r>
            <a:endParaRPr lang="cs-CZ" sz="2400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" r="854"/>
          <a:stretch/>
        </p:blipFill>
        <p:spPr>
          <a:xfrm>
            <a:off x="3707904" y="2708920"/>
            <a:ext cx="1927387" cy="2166617"/>
          </a:xfrm>
          <a:prstGeom prst="rect">
            <a:avLst/>
          </a:prstGeom>
        </p:spPr>
      </p:pic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8" y="2708920"/>
            <a:ext cx="2376265" cy="215148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6012158" y="2513181"/>
            <a:ext cx="39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707904" y="2524254"/>
            <a:ext cx="39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b)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91952" y="2527583"/>
            <a:ext cx="39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a)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955846" y="5301208"/>
            <a:ext cx="682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499992" y="5301208"/>
            <a:ext cx="682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7020272" y="5301208"/>
            <a:ext cx="682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6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39424279"/>
                  </p:ext>
                </p:extLst>
              </p:nvPr>
            </p:nvGraphicFramePr>
            <p:xfrm>
              <a:off x="1835696" y="5085184"/>
              <a:ext cx="643609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7219"/>
                    <a:gridCol w="1287219"/>
                    <a:gridCol w="1287219"/>
                    <a:gridCol w="1287219"/>
                    <a:gridCol w="128721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0,5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1800" i="1" kern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0" i="1" kern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cs-CZ" sz="1800" b="0" i="1" kern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1,5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- 0,25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17,5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39424279"/>
                  </p:ext>
                </p:extLst>
              </p:nvPr>
            </p:nvGraphicFramePr>
            <p:xfrm>
              <a:off x="1835696" y="5085184"/>
              <a:ext cx="643609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7219"/>
                    <a:gridCol w="1287219"/>
                    <a:gridCol w="1287219"/>
                    <a:gridCol w="1287219"/>
                    <a:gridCol w="1287219"/>
                  </a:tblGrid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0,5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00474" b="-76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1,5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- 0,25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17,5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 txBox="1">
                <a:spLocks/>
              </p:cNvSpPr>
              <p:nvPr/>
            </p:nvSpPr>
            <p:spPr bwMode="auto">
              <a:xfrm>
                <a:off x="467544" y="1844824"/>
                <a:ext cx="8229600" cy="115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2400" kern="0" dirty="0" smtClean="0"/>
                  <a:t>Je dána funkce f : y = 2x</a:t>
                </a:r>
                <a:r>
                  <a:rPr lang="cs-CZ" sz="2400" kern="0" baseline="30000" dirty="0" smtClean="0"/>
                  <a:t>2</a:t>
                </a:r>
                <a:r>
                  <a:rPr lang="cs-CZ" sz="2400" kern="0" dirty="0" smtClean="0"/>
                  <a:t> – 0,5.</a:t>
                </a:r>
              </a:p>
              <a:p>
                <a:pPr marL="0" indent="0" algn="ctr">
                  <a:buFontTx/>
                  <a:buNone/>
                </a:pPr>
                <a:r>
                  <a:rPr lang="cs-CZ" sz="2400" kern="0" dirty="0" smtClean="0"/>
                  <a:t>Vypočtěte funkční hodnoty pro x = -1; 0,5; 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kern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kern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2400" kern="0" dirty="0"/>
              </a:p>
            </p:txBody>
          </p:sp>
        </mc:Choice>
        <mc:Fallback xmlns="">
          <p:sp>
            <p:nvSpPr>
              <p:cNvPr id="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844824"/>
                <a:ext cx="8229600" cy="1152128"/>
              </a:xfrm>
              <a:prstGeom prst="rect">
                <a:avLst/>
              </a:prstGeom>
              <a:blipFill rotWithShape="1">
                <a:blip r:embed="rId3"/>
                <a:stretch>
                  <a:fillRect t="-37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755576" y="3278629"/>
            <a:ext cx="82296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kern="0" dirty="0" smtClean="0"/>
              <a:t>	f (-1) = 2 (-1)</a:t>
            </a:r>
            <a:r>
              <a:rPr lang="cs-CZ" sz="2400" kern="0" baseline="30000" dirty="0" smtClean="0"/>
              <a:t>2</a:t>
            </a:r>
            <a:r>
              <a:rPr lang="cs-CZ" sz="2400" kern="0" dirty="0" smtClean="0"/>
              <a:t> – 0,5 = 2 – 0,5 = 1,5</a:t>
            </a:r>
          </a:p>
          <a:p>
            <a:pPr marL="0" indent="0">
              <a:buNone/>
            </a:pPr>
            <a:r>
              <a:rPr lang="cs-CZ" sz="2400" kern="0" dirty="0" smtClean="0"/>
              <a:t>	f (0,5) </a:t>
            </a:r>
            <a:r>
              <a:rPr lang="cs-CZ" sz="2400" kern="0" dirty="0"/>
              <a:t>= 2 </a:t>
            </a:r>
            <a:r>
              <a:rPr lang="cs-CZ" sz="2400" kern="0" dirty="0" smtClean="0"/>
              <a:t>(0,5)</a:t>
            </a:r>
            <a:r>
              <a:rPr lang="cs-CZ" sz="2400" kern="0" baseline="30000" dirty="0" smtClean="0"/>
              <a:t>2</a:t>
            </a:r>
            <a:r>
              <a:rPr lang="cs-CZ" sz="2400" kern="0" dirty="0" smtClean="0"/>
              <a:t> </a:t>
            </a:r>
            <a:r>
              <a:rPr lang="cs-CZ" sz="2400" kern="0" dirty="0"/>
              <a:t>– 0,5 = </a:t>
            </a:r>
            <a:r>
              <a:rPr lang="cs-CZ" sz="2400" kern="0" dirty="0" smtClean="0"/>
              <a:t>0,25 </a:t>
            </a:r>
            <a:r>
              <a:rPr lang="cs-CZ" sz="2400" kern="0" dirty="0"/>
              <a:t>– 0,5 = </a:t>
            </a:r>
            <a:r>
              <a:rPr lang="cs-CZ" sz="2400" kern="0" dirty="0" smtClean="0"/>
              <a:t>- 0,25</a:t>
            </a:r>
          </a:p>
          <a:p>
            <a:pPr marL="0" indent="0">
              <a:buNone/>
            </a:pPr>
            <a:r>
              <a:rPr lang="cs-CZ" sz="2400" kern="0" dirty="0"/>
              <a:t>	</a:t>
            </a:r>
            <a:r>
              <a:rPr lang="cs-CZ" sz="2400" kern="0" dirty="0" smtClean="0"/>
              <a:t>f (3) </a:t>
            </a:r>
            <a:r>
              <a:rPr lang="cs-CZ" sz="2400" kern="0" dirty="0"/>
              <a:t>= 2 </a:t>
            </a:r>
            <a:r>
              <a:rPr lang="cs-CZ" sz="2400" kern="0" dirty="0" smtClean="0"/>
              <a:t>(3)</a:t>
            </a:r>
            <a:r>
              <a:rPr lang="cs-CZ" sz="2400" kern="0" baseline="30000" dirty="0" smtClean="0"/>
              <a:t>2</a:t>
            </a:r>
            <a:r>
              <a:rPr lang="cs-CZ" sz="2400" kern="0" dirty="0" smtClean="0"/>
              <a:t> </a:t>
            </a:r>
            <a:r>
              <a:rPr lang="cs-CZ" sz="2400" kern="0" dirty="0"/>
              <a:t>– 0,5 = </a:t>
            </a:r>
            <a:r>
              <a:rPr lang="cs-CZ" sz="2400" kern="0" dirty="0" smtClean="0"/>
              <a:t>2.9 </a:t>
            </a:r>
            <a:r>
              <a:rPr lang="cs-CZ" sz="2400" kern="0" dirty="0"/>
              <a:t>– 0,5 = </a:t>
            </a:r>
            <a:r>
              <a:rPr lang="cs-CZ" sz="2400" kern="0" dirty="0" smtClean="0"/>
              <a:t>17,5</a:t>
            </a:r>
            <a:endParaRPr lang="cs-CZ" sz="2400" kern="0" dirty="0"/>
          </a:p>
          <a:p>
            <a:pPr marL="0" indent="0" algn="ctr">
              <a:buFontTx/>
              <a:buNone/>
            </a:pPr>
            <a:endParaRPr lang="cs-CZ" sz="24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380312" y="5696279"/>
                <a:ext cx="397866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1200" i="1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5696279"/>
                <a:ext cx="397866" cy="4380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/>
              <a:t>http://www.ucebnice.krynicky.cz/Matematika</a:t>
            </a:r>
            <a:endParaRPr lang="cs-CZ" sz="1800" i="1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8054</TotalTime>
  <Words>306</Words>
  <Application>Microsoft Office PowerPoint</Application>
  <PresentationFormat>Předvádění na obrazovce (4:3)</PresentationFormat>
  <Paragraphs>73</Paragraphs>
  <Slides>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Diseño predeterminado</vt:lpstr>
      <vt:lpstr>Funkce 1   </vt:lpstr>
      <vt:lpstr>Zadání funkce</vt:lpstr>
      <vt:lpstr>Výčet prvků</vt:lpstr>
      <vt:lpstr>Zadání rovnicí</vt:lpstr>
      <vt:lpstr>Zadání graficky</vt:lpstr>
      <vt:lpstr>Příklad 1</vt:lpstr>
      <vt:lpstr>Příklad 2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Káčerová</dc:creator>
  <cp:lastModifiedBy>kacerova</cp:lastModifiedBy>
  <cp:revision>661</cp:revision>
  <dcterms:created xsi:type="dcterms:W3CDTF">2010-05-23T14:28:12Z</dcterms:created>
  <dcterms:modified xsi:type="dcterms:W3CDTF">2013-11-19T22:07:26Z</dcterms:modified>
</cp:coreProperties>
</file>