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69" r:id="rId5"/>
    <p:sldId id="270" r:id="rId6"/>
    <p:sldId id="272" r:id="rId7"/>
    <p:sldId id="274" r:id="rId8"/>
    <p:sldId id="27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198"/>
    <a:srgbClr val="CC6600"/>
    <a:srgbClr val="3366FF"/>
    <a:srgbClr val="422C16"/>
    <a:srgbClr val="0C788E"/>
    <a:srgbClr val="000099"/>
    <a:srgbClr val="1C1C1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2478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248596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VY_32_INOVACE_FCE1_01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09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Uspořádaná dvojice prvků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76456" cy="65416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Je dvojice prvků, u nichž záleží na pořadí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3568" y="2890903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Např. výsledek fotbalového utkání     2 : 5  (Domácí : Hosté)  </a:t>
            </a:r>
            <a:endParaRPr lang="cs-CZ" sz="2000" i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1620195" y="3646973"/>
            <a:ext cx="3240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Digitální čas     18:30 </a:t>
            </a:r>
            <a:endParaRPr lang="cs-CZ" sz="2000" i="1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8" name="Obdélník 7"/>
          <p:cNvSpPr/>
          <p:nvPr/>
        </p:nvSpPr>
        <p:spPr>
          <a:xfrm>
            <a:off x="1549455" y="4436600"/>
            <a:ext cx="3381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Souřadnice bodů     A </a:t>
            </a:r>
            <a:r>
              <a:rPr lang="cs-CZ" sz="2000" dirty="0" smtClean="0">
                <a:sym typeface="Symbol"/>
              </a:rPr>
              <a:t>1; 2 </a:t>
            </a:r>
            <a:r>
              <a:rPr lang="cs-CZ" sz="2000" dirty="0" smtClean="0"/>
              <a:t> </a:t>
            </a:r>
            <a:endParaRPr lang="cs-CZ" sz="2000" i="1" dirty="0" smtClean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3296681"/>
            <a:ext cx="3384376" cy="3080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/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rgbClr val="3366FF"/>
                </a:solidFill>
              </a:rPr>
              <a:t>Kartézský součin A</a:t>
            </a:r>
            <a:r>
              <a:rPr lang="cs-CZ" sz="2400" b="1" dirty="0">
                <a:solidFill>
                  <a:srgbClr val="3366FF"/>
                </a:solidFill>
              </a:rPr>
              <a:t> ×</a:t>
            </a:r>
            <a:r>
              <a:rPr lang="cs-CZ" sz="2400" b="1" dirty="0" smtClean="0">
                <a:solidFill>
                  <a:srgbClr val="3366FF"/>
                </a:solidFill>
              </a:rPr>
              <a:t> B </a:t>
            </a:r>
            <a:r>
              <a:rPr lang="cs-CZ" sz="2400" dirty="0" smtClean="0"/>
              <a:t>	</a:t>
            </a:r>
          </a:p>
          <a:p>
            <a:pPr marL="0" indent="0">
              <a:buNone/>
            </a:pPr>
            <a:r>
              <a:rPr lang="cs-CZ" sz="2400" dirty="0" smtClean="0"/>
              <a:t>je množina všech uspořádaných dvojic [x, y], kde </a:t>
            </a:r>
            <a:r>
              <a:rPr lang="cs-CZ" sz="2400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 smtClean="0"/>
              <a:t>A</a:t>
            </a:r>
            <a:r>
              <a:rPr lang="cs-CZ" sz="2400" dirty="0" smtClean="0"/>
              <a:t> </a:t>
            </a:r>
            <a:r>
              <a:rPr lang="cs-CZ" sz="2400" dirty="0" err="1" smtClean="0"/>
              <a:t>y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 smtClean="0"/>
              <a:t>B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755576" y="3501008"/>
            <a:ext cx="822960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b="1" kern="0" dirty="0" smtClean="0">
                <a:solidFill>
                  <a:srgbClr val="3366FF"/>
                </a:solidFill>
              </a:rPr>
              <a:t>Zobrazení</a:t>
            </a:r>
            <a:r>
              <a:rPr lang="cs-CZ" sz="2400" kern="0" dirty="0" smtClean="0"/>
              <a:t> z množiny A do množiny B</a:t>
            </a:r>
          </a:p>
          <a:p>
            <a:pPr marL="0" indent="0">
              <a:buFontTx/>
              <a:buNone/>
            </a:pPr>
            <a:r>
              <a:rPr lang="cs-CZ" sz="2400" kern="0" dirty="0" smtClean="0"/>
              <a:t>je množina všech uspořádaných dvojic [x, y], </a:t>
            </a:r>
          </a:p>
          <a:p>
            <a:pPr marL="0" indent="0">
              <a:buFontTx/>
              <a:buNone/>
            </a:pPr>
            <a:r>
              <a:rPr lang="cs-CZ" sz="2400" kern="0" dirty="0" smtClean="0"/>
              <a:t>kde ke každému </a:t>
            </a:r>
            <a:r>
              <a:rPr lang="cs-CZ" sz="2400" kern="0" dirty="0" err="1" smtClean="0"/>
              <a:t>x</a:t>
            </a:r>
            <a:r>
              <a:rPr lang="cs-CZ" sz="2400" kern="0" dirty="0" err="1" smtClean="0">
                <a:sym typeface="Symbol"/>
              </a:rPr>
              <a:t></a:t>
            </a:r>
            <a:r>
              <a:rPr lang="cs-CZ" sz="2400" kern="0" dirty="0" err="1" smtClean="0"/>
              <a:t>A</a:t>
            </a:r>
            <a:r>
              <a:rPr lang="cs-CZ" sz="2400" kern="0" dirty="0" smtClean="0"/>
              <a:t> existuje právě jedno </a:t>
            </a:r>
            <a:r>
              <a:rPr lang="cs-CZ" sz="2400" kern="0" dirty="0" err="1" smtClean="0"/>
              <a:t>y</a:t>
            </a:r>
            <a:r>
              <a:rPr lang="cs-CZ" sz="2400" kern="0" dirty="0" err="1" smtClean="0">
                <a:sym typeface="Symbol"/>
              </a:rPr>
              <a:t></a:t>
            </a:r>
            <a:r>
              <a:rPr lang="cs-CZ" sz="2400" kern="0" dirty="0" err="1" smtClean="0"/>
              <a:t>B</a:t>
            </a:r>
            <a:r>
              <a:rPr lang="cs-CZ" sz="2400" kern="0" dirty="0" smtClean="0"/>
              <a:t> 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6596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Zavedení pojmu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4" y="2240868"/>
            <a:ext cx="8466314" cy="158417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Mějme </a:t>
            </a:r>
            <a:r>
              <a:rPr lang="cs-CZ" sz="2400" dirty="0" smtClean="0"/>
              <a:t>neprázdné </a:t>
            </a:r>
            <a:r>
              <a:rPr lang="cs-CZ" sz="2400" dirty="0"/>
              <a:t>množinu A</a:t>
            </a:r>
            <a:r>
              <a:rPr lang="cs-CZ" sz="2400" dirty="0" smtClean="0"/>
              <a:t>, B - podmnožiny reálných čísel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3366FF"/>
                </a:solidFill>
              </a:rPr>
              <a:t>Funkce</a:t>
            </a:r>
            <a:r>
              <a:rPr lang="cs-CZ" sz="2400" dirty="0" smtClean="0"/>
              <a:t> </a:t>
            </a:r>
            <a:r>
              <a:rPr lang="cs-CZ" sz="2400" dirty="0"/>
              <a:t>se </a:t>
            </a:r>
            <a:r>
              <a:rPr lang="cs-CZ" sz="2400" dirty="0" smtClean="0"/>
              <a:t>dá </a:t>
            </a:r>
            <a:r>
              <a:rPr lang="cs-CZ" sz="2400" dirty="0"/>
              <a:t>definovat jako </a:t>
            </a:r>
            <a:r>
              <a:rPr lang="cs-CZ" sz="2400" b="1" dirty="0" smtClean="0"/>
              <a:t>zobrazení z A </a:t>
            </a:r>
            <a:r>
              <a:rPr lang="cs-CZ" sz="1800" dirty="0" smtClean="0"/>
              <a:t>(podmnožiny R )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400" b="1" dirty="0" smtClean="0"/>
              <a:t>do B</a:t>
            </a:r>
            <a:r>
              <a:rPr lang="cs-CZ" sz="2400" dirty="0" smtClean="0"/>
              <a:t> množiny reálných čísel</a:t>
            </a:r>
          </a:p>
          <a:p>
            <a:pPr marL="0" indent="0" algn="ctr">
              <a:buNone/>
            </a:pP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83568" y="3825044"/>
            <a:ext cx="8229600" cy="104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b="1" dirty="0">
                <a:solidFill>
                  <a:srgbClr val="025198"/>
                </a:solidFill>
              </a:rPr>
              <a:t>Funkce</a:t>
            </a:r>
            <a:r>
              <a:rPr lang="cs-CZ" sz="2400" dirty="0"/>
              <a:t> je předpis, který každému číslu </a:t>
            </a:r>
            <a:r>
              <a:rPr lang="cs-CZ" sz="2400" i="1" dirty="0">
                <a:solidFill>
                  <a:srgbClr val="3366FF"/>
                </a:solidFill>
              </a:rPr>
              <a:t>x</a:t>
            </a:r>
            <a:r>
              <a:rPr lang="cs-CZ" sz="2400" dirty="0"/>
              <a:t> z množiny </a:t>
            </a:r>
            <a:r>
              <a:rPr lang="cs-CZ" sz="2400" dirty="0" smtClean="0"/>
              <a:t>A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přiřadí </a:t>
            </a:r>
            <a:r>
              <a:rPr lang="cs-CZ" sz="2400" dirty="0"/>
              <a:t>právě jedno </a:t>
            </a:r>
            <a:r>
              <a:rPr lang="cs-CZ" sz="2400" i="1" dirty="0">
                <a:solidFill>
                  <a:srgbClr val="CC6600"/>
                </a:solidFill>
              </a:rPr>
              <a:t>y</a:t>
            </a:r>
            <a:r>
              <a:rPr lang="cs-CZ" sz="2400" dirty="0"/>
              <a:t> z množiny </a:t>
            </a:r>
            <a:r>
              <a:rPr lang="cs-CZ" sz="2400" dirty="0" smtClean="0"/>
              <a:t>B</a:t>
            </a:r>
            <a:endParaRPr lang="cs-CZ" sz="2400" kern="0" dirty="0"/>
          </a:p>
        </p:txBody>
      </p:sp>
      <p:sp>
        <p:nvSpPr>
          <p:cNvPr id="5" name="Obdélník 4"/>
          <p:cNvSpPr/>
          <p:nvPr/>
        </p:nvSpPr>
        <p:spPr>
          <a:xfrm>
            <a:off x="1619671" y="5191303"/>
            <a:ext cx="7056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Zapisujeme </a:t>
            </a:r>
            <a:r>
              <a:rPr lang="cs-CZ" sz="2400" dirty="0"/>
              <a:t>ve tvaru </a:t>
            </a:r>
            <a:r>
              <a:rPr lang="cs-CZ" sz="2400" i="1" dirty="0">
                <a:solidFill>
                  <a:srgbClr val="CC6600"/>
                </a:solidFill>
              </a:rPr>
              <a:t>y</a:t>
            </a:r>
            <a:r>
              <a:rPr lang="cs-CZ" sz="2400" i="1" dirty="0"/>
              <a:t> = f(</a:t>
            </a:r>
            <a:r>
              <a:rPr lang="cs-CZ" sz="2400" i="1" dirty="0">
                <a:solidFill>
                  <a:srgbClr val="0070C0"/>
                </a:solidFill>
              </a:rPr>
              <a:t>x</a:t>
            </a:r>
            <a:r>
              <a:rPr lang="cs-CZ" sz="2400" i="1" dirty="0" smtClean="0"/>
              <a:t>)</a:t>
            </a:r>
          </a:p>
          <a:p>
            <a:r>
              <a:rPr lang="cs-CZ" sz="2400" dirty="0" smtClean="0"/>
              <a:t>kde </a:t>
            </a:r>
            <a:r>
              <a:rPr lang="cs-CZ" sz="2400" dirty="0"/>
              <a:t>proměnná </a:t>
            </a:r>
            <a:r>
              <a:rPr lang="cs-CZ" sz="2400" i="1" dirty="0"/>
              <a:t>x</a:t>
            </a:r>
            <a:r>
              <a:rPr lang="cs-CZ" sz="2400" dirty="0"/>
              <a:t> je </a:t>
            </a:r>
            <a:r>
              <a:rPr lang="cs-CZ" sz="2400" b="1" dirty="0">
                <a:solidFill>
                  <a:srgbClr val="0070C0"/>
                </a:solidFill>
              </a:rPr>
              <a:t>argument funkce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290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Obory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4" y="2240867"/>
            <a:ext cx="8466314" cy="1906319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A nazýváme </a:t>
            </a:r>
            <a:r>
              <a:rPr lang="cs-CZ" sz="2400" b="1" dirty="0"/>
              <a:t>definiční obor</a:t>
            </a:r>
            <a:r>
              <a:rPr lang="cs-CZ" sz="2400" dirty="0"/>
              <a:t> </a:t>
            </a:r>
            <a:r>
              <a:rPr lang="cs-CZ" sz="2400" dirty="0" smtClean="0"/>
              <a:t>funkce f </a:t>
            </a:r>
            <a:endParaRPr lang="cs-CZ" sz="2400" dirty="0"/>
          </a:p>
          <a:p>
            <a:pPr marL="1258888" indent="-277813" defTabSz="1258888"/>
            <a:r>
              <a:rPr lang="cs-CZ" sz="2400" dirty="0" smtClean="0"/>
              <a:t>značíme </a:t>
            </a:r>
            <a:r>
              <a:rPr lang="cs-CZ" sz="2400" dirty="0"/>
              <a:t>ji </a:t>
            </a:r>
            <a:r>
              <a:rPr lang="cs-CZ" sz="2400" dirty="0" smtClean="0"/>
              <a:t> </a:t>
            </a:r>
            <a:r>
              <a:rPr lang="cs-CZ" sz="2400" b="1" dirty="0"/>
              <a:t>D(f </a:t>
            </a:r>
            <a:r>
              <a:rPr lang="cs-CZ" sz="2400" dirty="0" smtClean="0"/>
              <a:t>)</a:t>
            </a:r>
          </a:p>
          <a:p>
            <a:pPr marL="1258888" indent="-277813" defTabSz="1258888">
              <a:buFont typeface="Arial" panose="020B0604020202020204" pitchFamily="34" charset="0"/>
              <a:buChar char="•"/>
            </a:pPr>
            <a:r>
              <a:rPr lang="cs-CZ" sz="2400" dirty="0"/>
              <a:t>množina všech přípustných hodnot argumentu </a:t>
            </a:r>
            <a:r>
              <a:rPr lang="cs-CZ" sz="2400" i="1" dirty="0" smtClean="0">
                <a:solidFill>
                  <a:srgbClr val="3366FF"/>
                </a:solidFill>
              </a:rPr>
              <a:t>x</a:t>
            </a:r>
          </a:p>
          <a:p>
            <a:pPr marL="1258888" indent="-277813" defTabSz="1258888"/>
            <a:r>
              <a:rPr lang="cs-CZ" sz="2400" dirty="0">
                <a:solidFill>
                  <a:srgbClr val="3366FF"/>
                </a:solidFill>
              </a:rPr>
              <a:t>x</a:t>
            </a:r>
            <a:r>
              <a:rPr lang="cs-CZ" sz="2400" dirty="0"/>
              <a:t> </a:t>
            </a:r>
            <a:r>
              <a:rPr lang="cs-CZ" sz="2400" dirty="0" smtClean="0"/>
              <a:t> nezávisle </a:t>
            </a:r>
            <a:r>
              <a:rPr lang="cs-CZ" sz="2400" dirty="0"/>
              <a:t>proměnné.</a:t>
            </a:r>
          </a:p>
          <a:p>
            <a:pPr marL="1258888" indent="-277813" algn="ctr" defTabSz="1258888"/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46854" y="4147186"/>
            <a:ext cx="8229600" cy="173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dirty="0" smtClean="0"/>
              <a:t>B</a:t>
            </a:r>
            <a:r>
              <a:rPr lang="cs-CZ" sz="2400" dirty="0"/>
              <a:t> nazýváme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422C16"/>
                </a:solidFill>
              </a:rPr>
              <a:t>obor hodnot </a:t>
            </a:r>
            <a:r>
              <a:rPr lang="cs-CZ" sz="2400" dirty="0" smtClean="0"/>
              <a:t>funkce f</a:t>
            </a:r>
          </a:p>
          <a:p>
            <a:pPr marL="1258888" indent="-277813" defTabSz="901700"/>
            <a:r>
              <a:rPr lang="cs-CZ" sz="2400" dirty="0"/>
              <a:t>značíme ji  </a:t>
            </a:r>
            <a:r>
              <a:rPr lang="cs-CZ" sz="2400" b="1" dirty="0" smtClean="0"/>
              <a:t>H(f </a:t>
            </a:r>
            <a:r>
              <a:rPr lang="cs-CZ" sz="2400" dirty="0"/>
              <a:t>)</a:t>
            </a:r>
          </a:p>
          <a:p>
            <a:pPr marL="1258888" indent="-277813" defTabSz="901700">
              <a:buFont typeface="Arial" panose="020B0604020202020204" pitchFamily="34" charset="0"/>
              <a:buChar char="•"/>
            </a:pPr>
            <a:r>
              <a:rPr lang="cs-CZ" sz="2400" dirty="0"/>
              <a:t>množina všech </a:t>
            </a:r>
            <a:r>
              <a:rPr lang="cs-CZ" sz="2400" dirty="0" smtClean="0"/>
              <a:t>funkčních </a:t>
            </a:r>
            <a:r>
              <a:rPr lang="cs-CZ" sz="2400" dirty="0"/>
              <a:t>hodnot </a:t>
            </a:r>
            <a:r>
              <a:rPr lang="cs-CZ" sz="2400" dirty="0" smtClean="0"/>
              <a:t>f(</a:t>
            </a:r>
            <a:r>
              <a:rPr lang="cs-CZ" sz="2400" i="1" dirty="0" smtClean="0">
                <a:solidFill>
                  <a:srgbClr val="3366FF"/>
                </a:solidFill>
              </a:rPr>
              <a:t>x</a:t>
            </a:r>
            <a:r>
              <a:rPr lang="cs-CZ" sz="2400" i="1" dirty="0" smtClean="0"/>
              <a:t>)</a:t>
            </a:r>
            <a:endParaRPr lang="cs-CZ" sz="2400" i="1" dirty="0"/>
          </a:p>
          <a:p>
            <a:pPr marL="1258888" indent="-277813" defTabSz="901700"/>
            <a:r>
              <a:rPr lang="cs-CZ" sz="2400" dirty="0" smtClean="0">
                <a:solidFill>
                  <a:srgbClr val="CC6600"/>
                </a:solidFill>
              </a:rPr>
              <a:t>y</a:t>
            </a:r>
            <a:r>
              <a:rPr lang="cs-CZ" sz="2400" dirty="0" smtClean="0"/>
              <a:t>  závisle </a:t>
            </a:r>
            <a:r>
              <a:rPr lang="cs-CZ" sz="2400" dirty="0"/>
              <a:t>proměnné.</a:t>
            </a:r>
          </a:p>
          <a:p>
            <a:pPr marL="901700" indent="-279400" algn="ctr"/>
            <a:endParaRPr lang="cs-CZ" sz="2400" dirty="0"/>
          </a:p>
          <a:p>
            <a:pPr marL="0" indent="0">
              <a:buFontTx/>
              <a:buNone/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8809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Graf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4" y="2240867"/>
            <a:ext cx="8466314" cy="111612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Je množina </a:t>
            </a:r>
            <a:r>
              <a:rPr lang="cs-CZ" sz="2400" dirty="0"/>
              <a:t>všech bodů o souřadnicích  [</a:t>
            </a:r>
            <a:r>
              <a:rPr lang="cs-CZ" sz="2400" dirty="0" smtClean="0"/>
              <a:t>x; </a:t>
            </a:r>
            <a:r>
              <a:rPr lang="cs-CZ" sz="2400" dirty="0"/>
              <a:t>f (x)] ; x ∈ D(f) v pravoúhlé soustavě souřadnic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08752" y="3284984"/>
            <a:ext cx="2736304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>
                <a:solidFill>
                  <a:srgbClr val="422C16"/>
                </a:solidFill>
              </a:rPr>
              <a:t>O</a:t>
            </a:r>
            <a:r>
              <a:rPr lang="cs-CZ" sz="2000" dirty="0" smtClean="0">
                <a:solidFill>
                  <a:srgbClr val="422C16"/>
                </a:solidFill>
              </a:rPr>
              <a:t>bor hodnot </a:t>
            </a:r>
            <a:r>
              <a:rPr lang="cs-CZ" sz="2000" dirty="0" smtClean="0"/>
              <a:t>f  </a:t>
            </a:r>
            <a:r>
              <a:rPr lang="cs-CZ" sz="2000" dirty="0" smtClean="0">
                <a:solidFill>
                  <a:srgbClr val="CC6600"/>
                </a:solidFill>
              </a:rPr>
              <a:t>H(f )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CC6600"/>
                </a:solidFill>
              </a:rPr>
              <a:t>	svislá osa</a:t>
            </a:r>
            <a:endParaRPr lang="cs-CZ" sz="2000" dirty="0">
              <a:solidFill>
                <a:srgbClr val="CC6600"/>
              </a:solidFill>
            </a:endParaRPr>
          </a:p>
          <a:p>
            <a:pPr marL="0" indent="0">
              <a:buFontTx/>
              <a:buNone/>
            </a:pPr>
            <a:endParaRPr lang="cs-CZ" sz="2400" kern="0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60669"/>
            <a:ext cx="3416198" cy="357266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2051720" y="4523996"/>
            <a:ext cx="2592288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Definiční obor f</a:t>
            </a:r>
            <a:r>
              <a:rPr lang="cs-CZ" sz="2000" dirty="0" smtClean="0"/>
              <a:t>  D(f )</a:t>
            </a:r>
            <a:endParaRPr lang="cs-CZ" sz="2000" dirty="0"/>
          </a:p>
          <a:p>
            <a:pPr marL="0" indent="0">
              <a:buFontTx/>
              <a:buNone/>
            </a:pPr>
            <a:r>
              <a:rPr lang="cs-CZ" sz="2000" kern="0" dirty="0" smtClean="0">
                <a:solidFill>
                  <a:srgbClr val="025198"/>
                </a:solidFill>
              </a:rPr>
              <a:t>         vodorovná osa</a:t>
            </a:r>
            <a:endParaRPr lang="cs-CZ" sz="2000" kern="0" dirty="0">
              <a:solidFill>
                <a:srgbClr val="025198"/>
              </a:solidFill>
            </a:endParaRPr>
          </a:p>
        </p:txBody>
      </p:sp>
      <p:cxnSp>
        <p:nvCxnSpPr>
          <p:cNvPr id="9" name="Přímá spojnice se šipkou 8"/>
          <p:cNvCxnSpPr>
            <a:endCxn id="6" idx="0"/>
          </p:cNvCxnSpPr>
          <p:nvPr/>
        </p:nvCxnSpPr>
        <p:spPr>
          <a:xfrm flipV="1">
            <a:off x="4499992" y="2760669"/>
            <a:ext cx="2500187" cy="740340"/>
          </a:xfrm>
          <a:prstGeom prst="straightConnector1">
            <a:avLst/>
          </a:prstGeom>
          <a:ln w="1270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499992" y="4740021"/>
            <a:ext cx="576064" cy="0"/>
          </a:xfrm>
          <a:prstGeom prst="straightConnector1">
            <a:avLst/>
          </a:prstGeom>
          <a:ln w="12700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ástupný symbol pro obsah 2"/>
          <p:cNvSpPr txBox="1">
            <a:spLocks/>
          </p:cNvSpPr>
          <p:nvPr/>
        </p:nvSpPr>
        <p:spPr bwMode="auto">
          <a:xfrm>
            <a:off x="1896074" y="5517232"/>
            <a:ext cx="1296144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/>
              <a:t>A </a:t>
            </a:r>
            <a:r>
              <a:rPr lang="cs-CZ" sz="2000" dirty="0">
                <a:sym typeface="Symbol"/>
              </a:rPr>
              <a:t>1; 2 </a:t>
            </a:r>
            <a:endParaRPr lang="cs-CZ" sz="2000" kern="0" dirty="0">
              <a:solidFill>
                <a:srgbClr val="025198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 smtClean="0"/>
              <a:t>B </a:t>
            </a:r>
            <a:r>
              <a:rPr lang="cs-CZ" sz="2000" dirty="0" smtClean="0">
                <a:sym typeface="Symbol"/>
              </a:rPr>
              <a:t>-2; -1 </a:t>
            </a:r>
            <a:endParaRPr lang="cs-CZ" sz="2000" kern="0" dirty="0">
              <a:solidFill>
                <a:srgbClr val="025198"/>
              </a:solidFill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3356248" y="5542277"/>
            <a:ext cx="1296144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/>
              <a:t>C </a:t>
            </a:r>
            <a:r>
              <a:rPr lang="cs-CZ" sz="2000" dirty="0" smtClean="0">
                <a:sym typeface="Symbol"/>
              </a:rPr>
              <a:t>-3; -1 </a:t>
            </a:r>
            <a:endParaRPr lang="cs-CZ" sz="2000" kern="0" dirty="0">
              <a:solidFill>
                <a:srgbClr val="025198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/>
              <a:t>D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2; -2 </a:t>
            </a:r>
            <a:endParaRPr lang="cs-CZ" sz="2000" kern="0" dirty="0">
              <a:solidFill>
                <a:srgbClr val="0251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Graf funkce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475448" y="4941168"/>
            <a:ext cx="3497223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422C16"/>
                </a:solidFill>
              </a:rPr>
              <a:t>O</a:t>
            </a:r>
            <a:r>
              <a:rPr lang="cs-CZ" sz="2000" dirty="0" smtClean="0">
                <a:solidFill>
                  <a:srgbClr val="422C16"/>
                </a:solidFill>
              </a:rPr>
              <a:t>bor hodnot </a:t>
            </a:r>
            <a:r>
              <a:rPr lang="cs-CZ" sz="2000" dirty="0" smtClean="0"/>
              <a:t>f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CC6600"/>
                </a:solidFill>
              </a:rPr>
              <a:t>H(f ) = </a:t>
            </a:r>
            <a:r>
              <a:rPr lang="cs-CZ" sz="2000" b="1" dirty="0" smtClean="0">
                <a:solidFill>
                  <a:srgbClr val="CC6600"/>
                </a:solidFill>
              </a:rPr>
              <a:t>{ </a:t>
            </a:r>
            <a:r>
              <a:rPr lang="cs-CZ" sz="2000" b="1" dirty="0">
                <a:solidFill>
                  <a:srgbClr val="CC6600"/>
                </a:solidFill>
              </a:rPr>
              <a:t>2; -1; 1; -2; 3,48 } </a:t>
            </a:r>
            <a:endParaRPr lang="cs-CZ" sz="2400" kern="0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60669"/>
            <a:ext cx="3416198" cy="357266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1403648" y="3881697"/>
            <a:ext cx="3209192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Definiční obor f</a:t>
            </a:r>
            <a:r>
              <a:rPr lang="cs-CZ" sz="2000" dirty="0" smtClean="0"/>
              <a:t> 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D(f </a:t>
            </a:r>
            <a:r>
              <a:rPr lang="cs-CZ" sz="2000" dirty="0">
                <a:solidFill>
                  <a:srgbClr val="025198"/>
                </a:solidFill>
              </a:rPr>
              <a:t>) </a:t>
            </a:r>
            <a:r>
              <a:rPr lang="cs-CZ" sz="2000" dirty="0" smtClean="0">
                <a:solidFill>
                  <a:srgbClr val="025198"/>
                </a:solidFill>
              </a:rPr>
              <a:t>= { </a:t>
            </a:r>
            <a:r>
              <a:rPr lang="cs-CZ" sz="2000" dirty="0">
                <a:solidFill>
                  <a:srgbClr val="025198"/>
                </a:solidFill>
              </a:rPr>
              <a:t>1; -2; -3; 2; -1,92 </a:t>
            </a:r>
            <a:r>
              <a:rPr lang="cs-CZ" sz="2000" dirty="0" smtClean="0">
                <a:solidFill>
                  <a:srgbClr val="025198"/>
                </a:solidFill>
              </a:rPr>
              <a:t>}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 bwMode="auto">
          <a:xfrm>
            <a:off x="755576" y="2204864"/>
            <a:ext cx="1296144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/>
              <a:t>A </a:t>
            </a:r>
            <a:r>
              <a:rPr lang="cs-CZ" sz="2000" dirty="0">
                <a:sym typeface="Symbol"/>
              </a:rPr>
              <a:t>1; 2 </a:t>
            </a:r>
            <a:endParaRPr lang="cs-CZ" sz="2000" kern="0" dirty="0">
              <a:solidFill>
                <a:srgbClr val="025198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 smtClean="0"/>
              <a:t>B </a:t>
            </a:r>
            <a:r>
              <a:rPr lang="cs-CZ" sz="2000" dirty="0" smtClean="0">
                <a:sym typeface="Symbol"/>
              </a:rPr>
              <a:t>-2; -1 </a:t>
            </a:r>
            <a:endParaRPr lang="cs-CZ" sz="2000" kern="0" dirty="0">
              <a:solidFill>
                <a:srgbClr val="025198"/>
              </a:solidFill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2514937" y="2221473"/>
            <a:ext cx="1296144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/>
              <a:t>C </a:t>
            </a:r>
            <a:r>
              <a:rPr lang="cs-CZ" sz="2000" dirty="0" smtClean="0">
                <a:sym typeface="Symbol"/>
              </a:rPr>
              <a:t>-3; 1 </a:t>
            </a:r>
            <a:endParaRPr lang="cs-CZ" sz="2000" kern="0" dirty="0">
              <a:solidFill>
                <a:srgbClr val="025198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/>
              <a:t>D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2; -2 </a:t>
            </a:r>
            <a:endParaRPr lang="cs-CZ" sz="2000" kern="0" dirty="0">
              <a:solidFill>
                <a:srgbClr val="025198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2514935" y="2926676"/>
            <a:ext cx="201622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/>
              <a:t>E </a:t>
            </a:r>
            <a:r>
              <a:rPr lang="cs-CZ" sz="2000" dirty="0" smtClean="0">
                <a:sym typeface="Symbol"/>
              </a:rPr>
              <a:t>-1.92;3.48 </a:t>
            </a:r>
            <a:endParaRPr lang="cs-CZ" sz="2000" kern="0" dirty="0">
              <a:solidFill>
                <a:srgbClr val="025198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713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Příklady závislostí 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9605" y="2271093"/>
            <a:ext cx="8466314" cy="684076"/>
          </a:xfrm>
        </p:spPr>
        <p:txBody>
          <a:bodyPr/>
          <a:lstStyle/>
          <a:p>
            <a:r>
              <a:rPr lang="cs-CZ" sz="2400" dirty="0" smtClean="0"/>
              <a:t>Závislost spotřeby benzínu na ujetých kilometrech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595603" y="2955169"/>
            <a:ext cx="8229600" cy="52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cs-CZ" sz="2400" kern="0" dirty="0" smtClean="0"/>
              <a:t>Výška rtuťového sloupce závisí na měřené teplotě</a:t>
            </a:r>
            <a:endParaRPr lang="cs-CZ" sz="2400" kern="0" dirty="0"/>
          </a:p>
        </p:txBody>
      </p:sp>
      <p:sp>
        <p:nvSpPr>
          <p:cNvPr id="7" name="AutoShape 2" descr="data:image/jpeg;base64,/9j/4AAQSkZJRgABAQAAAQABAAD/2wCEAAkGBxQSEhUUExMWFRQUGBwUFRgXGRcWFBUUFRwgFhQUFRQYHCggGBolHBQUITEhJSkrLi4uFx8zODMsNygtLiwBCgoKDg0OGxAQGywkHyQsLCwsLCwsLCwsLCwsLCwsLCwsLCwsLCwsLCwsLCwsLCwsLCwsLCwsLCwsLCwsLCwsLP/AABEIAKgBLAMBEQACEQEDEQH/xAAbAAACAwEBAQAAAAAAAAAAAAACAwABBgUEB//EAEIQAAEBBgMDCQYEBAcAAwAAAAECAAMRITFBElFhBCJxBQYTMkJSkbHRI2KBocHwFHKS4QczgvEVJFOissLSQ2OT/8QAGgEAAwEBAQEAAAAAAAAAAAAAAAECBQQDBv/EADURAAICAQMCBQIFAwQCAwAAAAABAhEhAxIxBEEFEyJRYXGhFDKBkbEVwfAjQlLRJDMGYuH/2gAMAwEAAhEDEQA/APjmPKXCtrt5niCq39zdgC1D7PxswMLASBKOpkKsrFZZAhMx0TSmf7FgRAuEYAJrqrx/sw0FAGcakzqzGW9qZ3MgyQItIlIXTXgWLFYJEpm1vuDFjsYXZJkmMkz/AKWVk3XLDQiYioDeoJ+UmG8CbxhCwUiEAVTuYC1h6sZHkY5eqxJokYhSCbj4lk0qE0siBCU4z9LtRZIyMBfjmwA7aAcSomwvoLMlwTGqFJA3b/K7PJWchO1bq4Du63Zd0S+UQBUUxlTS+TPA8AJSJztbiM2AsNZGBMrqr/Tky/3MSvc/0CdhRUMINqDhdjC5BtJZLTsyonEQmRqoR8BNluXYW9VgN2hAQuKiZpjhHHvQZNytYE3LcsC+kQBJEZ9ok/JMGdO+R1K8sh2pUBhgmvVAB8a/Njau4bFeQXuJQEYmVzqblmqXA1tXAe0ok7iR1OPaLKLyxQeX9RSwICplwuWasavJFKEBLx4sdxpZeSF4cItM0llkxWQpWNdgl0up3k+SmTpSRDaU1+op07M4wEjdm2W2U6SIjeuKM2DbrgpWGNz8mFYKwni6SFOLJISXIHSn7gzoqkElJIlPhS1SzAIpAhE/ATN7sgIpUKADUzNT90YApRjCp48WAWCWr4cGLAtKayzrxDDYmyj4sBY1bsxMgmZr6FpsmyShMkzFJWzPoxkMlYskgSqZn5yYCiP1RqSer5M0hxVcFOesIDtBh8DfAIjKcJ+mTMCbPDEm+9wuGT4BlItAX45MwKUDAxN8+NgwCG7RDEqtBpYMlwKN0A7mUwH1NWb+RvvY5DleFUd2lSE3yaHJWiHKNoFLpIKYrH9IJvmYBnb9h7n2RQKBHdUZdowFRYerGQ9T7hqfnAnClImqgibZxZKOXZKj6nYKlrJESYSqYC1maUUUlFcCkJE5ihpNneCrwMdQwLqerpcsndol3uQvHu0FeLVWSqyWVEgQ1p+zLFipWRbswEcryuc2E1Y01YzaUiDufY49osovLJi8sUuEBUy4XLNWNXkilCCZZ1jmxWQSdssvDhFpmnwYrI6yMdkl0up3ka95pdb0Q63r9Rbp0ZyhI1k1NlNoF2iYmK8fJnY2yLCYmZrkwroFdBPCJStc6nJkryJXkXj90ffxZ0Og1EkC/wAhazMfchH2PiysLLUPupqWLFYQSTYnyqyFZeGAmQOEzT7uyERMJwBPGlRYerMMlF4c4cJeTFDpFLEzKMywC4CFLCY8mBPkXLUy+rAw3g07tfy6sIER31kxPaHmwD4FohK8/SzMY/ZnSopOGAjUiGVy0yaomTjTyD0dMSxXVWWUvmxfsh37IE4AD1lT0TnxZ+oPVY5883lQQmgnAqNBnL5MksZZKWMsDpVnDFUBlHCK5Bio+w9sc4AdpGFc+7Tjqz7ofdDNjQC8diBMSBl2mmbai2TqNqDZrv4h7Gl2XZQhIGDDIDskQ82yfCtaWopbn3MPwTXlqqW59zILCsCeKtO62vi2bircwMG8Ji2uWTOyrwCgCJmaGzGaHmhjojAuXdrx0ZPlEtPchePdoK5NVZKrJasRArfNlixYspbswTQSzGZYsE8sbtKRhdz7P/YtMeWTF5YpcICplwueLUrKV5LUoQEs6xYrIVnknSHCKCZsNGKyG1WNdKJdrqd5H/ZplSkv1IlSnH9QXGyrMdxVDUQ82bnH3HLUiu5EbIQREpE7qT5Asb12G9RVi/2ItwmJi8FbBR+gYUnWEJTlWEW8DsATWZWCU3OZLJb88At7vgDpHf8Apq/X6JZ1L3+w6n7/AGJgkIy4n6MyrLMNTwkLsCLUqFAB8zdgClGMIxP9ywBVrD+wYAgvU/3DAFEcAwATwzMTcsAGhBIkk1HkyvImwcBhNSRLPX3WLCy3gTGZJ6tABbM+jCsFZblQxCCO1UxP7MPjkGnXIKXypTCZ2gMsmdINqKc9ZMTE4uPzLD4G+HQCCJSv6Mx5JOEhfLjmyDuN2gHEqJtnoLMLgmNUKSBFM/lqzKyE7IwLl3fNk7tCfKOhzdTi2lwkATWm0ZYp1bw6p7dGT+Dm62W3p5v4Ztv4juiXKFCxIM4Vh6Nh+DyrUcT5zwCSWrKLPnbxG4mJHWVr3cm+iTyz6tP1MGAxCeVuDMeaKQREyNDdjNBmhjpe48kOzrfVk1lCa9SAQVFMga2HozwmPCeQzsrwgRSb9aXmy3xslThZFbLIRUgS70bnuxY35wmPfnCYzaHaMLuK+zZJMd45waYylbwRGUrdIWvowB1zLRNzxZrcUt9vginyABB2L1Kj5QZ075DbK8sv8UcMkoE7JH1iy2ZDy1eW/wBw3e1LLt5vGRTSVY5MnCKksEPTipxx7nnd4jGpkcy1ukerpAodGIl9GbY3JUW8dzMxU39GSeATwW8SIJ3rZHMsJ8iTecAQTmfAerPI8hWFPNgC1Wr9xZCIr4fcWAChGEIn+5YDgvozCcBxOgtVlYrye/YuT+kdP3mMwdJBIAriUBUwhQt46mtsnGNcnPq9R5c4Qr83/Rz4iyY8TrpBvbPudGfcN48MTCAmaAR8RNigpFKMRMkzHkwAvgIy+ujMYb2MbDq5ZMkJFOusmJ7QzzZvgb4FohKteGTMeRuzdZMBfUsnwKXAKYytPQZMYDABEjE311ZjG7RDEqtBpYMldCjdC0qEUy8TqzGNcJUUrwp7tBG7S6TVktpNWzQcydkeHa3RUCAkEmJAsYbtS3B4jqRWhKjM8X1YrpZV3NJznAe7E8JUkYXpnEqA3pDdBnMNmdGvL6mKrmJj+H/6XWRVcx/sfPniEBCd8neVRP5cyG+gTlfB9SnJyeAYu8Q3VGlVAZWA+rP1D9VdikPkxMHaaGpUfMwYp+4bXWWMc7SrAuGEdWiUi/Bk4q0JwW5X/ItT14U1UZ5lqqKZW2CYpTswEczUjTNnasaasi0STMU1zOQYvIXl4G7QBhdz7JoPeObTG7ZMb3SFLwwTWmguWpXZSu2WpQwiWdSWEsgk75J0m7QVy01YrIVka5eHo3k7o0uWmSW5fqRKK3x/US7USTM0Pk1Oj0aQKUGUj4M20DaCeujE8TWAZJqhJqi3juSZimepyYT5BPLAwjvD5+jO37Dv4GwEBMfAR82Qi1QyJ4mDAiFf5R8I+cWVBRFLJhEk/ZZjSBhKnjwDLuBrObTmOw7acxAQ90FRbM6uVdTpfUxeunXV6K+f5wZIw1P921DaDWJmVyyAK1q/RgkUqkzb6sykW9hG9vJhAhmzuziTBB62RzZNquRNquSkulCEYCeaRkxaDcgnLveTFYr7x+kGG8cA3jCASECG8ozsAMsyxkfqKxoAO6TO6uOQZ0wqV8jnz3eVBCaCxNhmYNKjjklRxlgJfL3YS4AJvmAzqI9sckClFC8So9Wqo34sYtYFUU1SNR/DdwPxBVEbrs53VD1bL8Xl/pJe7Mbx2b8hR92j18nKDzk/axEmCys/GBl4N46q2dVpv4o8NdPT63RfxRi3hGBMj1lX0S2yuWfQK9zAxjEJC2ejUVWCIWYmlDYZMqwFYyNclWB5Xs+bDq0S63IVgMPjdnasq1ZRRuiYqb8GLyF5ItIgmYprmWEwvLwN2gDC7meqbe8dWmLe5kRvdL/OwpeGCa00F2pWWrtkUoYRLOp4MK7BXZMe7QV+mrFZCsjXLw9G8p2bDMtMl6l+pEo+uP6inTwxqaHyamkXKKFgk5lngrAb12cRkamzJNUTFqkWt0YJlb6lhNApK2B0Z08QzsdhxkPoyAtQpLxYEUr4U+jAFk6n7iwAfRGHVPx+DKxNqza810Q2RSZDpemuD1UBsfrH/rp+237swOvafUp/8dv3ZiYC6x8Ac/g2wb/6FvMMT1jM5D1YyGQxCEkxnck20gyyTn3FlZFEpEshn7zOvkqvkN6+VE70KUlbRkkhRivYF0qK0xUTvam4zanxwU1S4FIhKteGTPI8h7ORiTK+bJ8CldMFEZQTfInJgGTegbT0GbGB4sbtEcSp2F9AyXBMaoUEzTMfPPgzKvkJ2BgXM9m2vFjNoTu0bPmEAl1tDyckQ/5H6Nj+J3KenD5MDxi5amlp+7B5jqC3W1uwKojM1kR9WPEVtnpz+Q8WTjqaM/ZmRfKghMh1leSc21o8m5FW/wBELCziFLWGjUVSoJGKJrQ55MsUHpCcpOB5HJNfzasm1aE2tyFB3u2rmMmq8lXkhRITFTnpoxeQvJakiCZ2NtWEwt2xm0AYHcz1Tb3jq0xvcyI3ul/nYUrDBMjTMZ8GpWWrtkUoYRLO/BhXYZvkmLd6orrlxYrPIVnka4eezeSHZsM2mS9Uf1ImvXH9RTp6Y1scsmpxVFyihfSnM+LOkVtXsE+JKjUzPmyXBMaSQZcKITBKjWgObLdHORKcbeUQbG8/01/pLPfH3H5kfcIwgOsZcM+LAZIoiW6PiT6hgCKX+USyBtwYoVFqenvH4fFlQUCRKhMz9GBm15BkNjTDrpfn9Rwj/i2T1OfMl7bTC6vL1pe237ZMUoGJp8s21lwbaeC1GZnn5sDDtW/0Zdye4gw1p9WosN7CJlceTCBBORvJ3e1royfAnwAiMpCujPA3Qezk4kzvn6MPgTqmLSKRVfU5MD/QHCIVvlxZjsftEMSq0HkGlcEq6FiEU18deDPI85LdqGBcu7U6snygado2vN9WDk16uA3lBN8wPqWx+q9XWQj7Hz/W+vxDTj7ZPN/DhZL94mElOzbUXa/FkvKUvZnp45FeTGXs0cHlDZ3gkEqktYkkiW7CgbQ0pRau+yNTQnCSTvsjz/h3sRJVqy829N0aPXdCgU7IuJjASNVJy4sb40G+NBudmOBe8ig7Q7wrBk5ZQSnlc/sKGziE3iK+8fIM9+eGPe74ZZcogPaCpolRy0Yt3wG6V8fcikO4DfVeiNdVMJy9hXO3j7jX4d4Hc1mRhJI7R1aY7tzJjv3S4/xClKdwG6s/1AX/ACtXqspKdvgheu4D2ZqarOmQDFSvkNsr5+xOnTh/lprcrNuLG2V8htlf5hrjaNx5BCBAJsT2rxLTKPqWX3JlD1xy+4p1tZjRAkaITkdGpwVdypaarv8AuB+OX3ocAkeQZ+XH2K8qHsE/215iPtFVNyGUYRrgUNONLAL1+ohMVKvc5s1GN8DUI28IQVatVIukNIpL58WRJarUYAivhTLQMAWo629WAITKpqfowI2Gy7u0bAmBk6Qf/wBFEnzbKn6tLWfy/sjGn6tHXfy/skZjbNnIerGAyURQ94to6ck4J32NXSmnpxd9l/AkujOQvUjPUtVl2hwdnD2a5pyaLVnnuViCiXXSJZ66BvSz1v4Cepmd8V970ZL6CT+C3KE4k7563d4asNuuAbdcCkBEpq/SP/TVkdyGbPgxJ69cx6MndBLdT4AQpEt1VbqGmSWMg93uTpUw/lit1K11Yp+4U75Gv3wxK3E0GZy1ZJY5JjF1yCl8YpghP6RnqxtXuPas5f7hu3y8KoCFKISL8GTStCcY2v8As2bx8tHJbsxIUtYBsYYj9AGxlGMuvfwj5+MYz8Tl7JHK5ibS8/FAKUSCCIFX0i3X4nCL6d0dvjGnF9K6R4udblSXqxH/AOVd7bpF29eikpaUX8I9/DpKWjF/COMXcxMWu3XZ3XhkQiZmKHPI6M7wNvAxwkYHkxQZ94aMm8olvKFBIw1uLHIs+5VuyEDCJmptw1YzYZstUIJmb2GfFlkFdjH8MDutFZd4so3uZEb3S/T+BS4QEje4z4M82WrshIgJGpvw0Z5sWbZeIYerfM5Mu4U75G7OoYHshROfeGrTJeqJMl6o59xTlc6Ch8i1NYKksC+k0HgGqiqDfPTiNKmwZRWBRWC1vThTPPLNhJWwUVbF9Kcyz2oe1DSRLdT4nM6siS1L0T5+cWQUQr/L+kaaMUFFl6ZThKwhnkGKCiKemHWVfPTVlSFS9jTcpPcO3ORE+zDhPhhj5tn6Mb6eT99xl6Ed3STfu5P+Tjcuuwnanon/ADFfNTdfTO9GL+Dt6N3oQfwv4PBKdfs8G9ToPQRu0NfpwaE8nkn6jyGlLfVvU9hj0bx3b6skJcBOQcSd3ta6MPgJcC0gyl8mY7QzZwcSZXNgydCdZARilx0GTPA8A70K3zHqxgMWO2gnEqds+GrJVRMaoWAYpmPHVngrGQnaNxcx2b6tLeUJvKNjzkTg2HY0RAjBV5yjL9TZHRvd1WpIwOge/rdaf6Ge5rLCNpdnEOsM+8NG0OsW7Rkvg1Ovjv6eSrsdT+IGz4X0YgYlE37qG5fC53oo5PBZuWgvj/8ATMFIiN7KxbSvBrW6ZaUiJnnbQs80O3QbgDA8maC3vDVk7tEyu0KgMNTUWGR1YzZWbIQnCJmpsNNWebDNlqwwFb5Ms2Cu2MfwwO5GirjvcGUb3MiN7pfp/ApZEEyN7jPgzzZebZCRhEjU34aMZsWbLxDDQ1z04MZsM2N2dQwPZdkXPeDTJPciJ3ujn3FOVCPVF88jq1SWC5LHIvEO6Pn6tVFV8hvl7x3RXX1ZRWBRWOS1vN1MhezCWWCWWB0mg8AzodBH4fZLIRZ+FrcNGAIeItbhowBajSYp66MAMdJxFKYiaoeJAyaJOk2RJ0mzscvvv889Meq8A/QoD6Ny9PH/AMZfQ4ukj/4kccr+QOdiYba9nVQPjAtXRO9CJXhzvpo47HJHHzzbpZ1s9Twblbnybyj+Y8Yv1ngP5rfVvc6Q3wGIz7TJCXBHAGJM+1lwYlwEuBaUiU/kzGxmzAYkzzsyfAO6AQBuzvlw1ZhkGAhU1y/dgebH7SBjVM0y4asldExuhaQIpmfDXizyPI3ZkgpUImqba8WmTaIm2s/U13P8hP4Z3PdSPoPo2T4XbepL3Zh+C3J6s/dmS5PWErBiZEG3eDauom4tG3rJyg1/nBrv4lIEXKp72Iy4JbJ8IbqUfZmH4FJ7Zx9mYs4Yitssg2yro380y04cRr2ssixmgd0G4w4HlaDLvBk7tCldoWMOG9RlkWebKzZRw4RWpy0YzYZstWGAkb3HoyyCu2MfkdG7ke1f3uDKN7mRFPdL9P4FrKYJkb3GfBqzZebKJThEjU34aMs2LNlxGGhrnodGM2GbG7MRgeyPVF/eGjTK9yIne6IpyRGhvfTg1NOi5J0BiGXz/ZnkdMN+RiO7fNkroUboilDCndzuwrtgrtgYh3fm1ZKyNLw6fpGfBpJoheH3bdkaaMUFFl4fdt2RpoxQURS6dWndHoxQqOhyGCraHCd2bxNh3ho3h1D26Un8M5+qe3Rm/h/wDyhtBU+eq3ZrUaDvs9KNaSXx/YejDboxj8L+Do871H8VGCd5DtVBGYDc/Qf+qvlnN4Z/6Kzhy/k4qFnJPgM262dsjQcmckL2gAJCQnFvKIEEiEy2fq9THRdtmXr9ZDQlcnnsvc5nL/J6tmel3BChhBSoJ6yTQt1dLrrXhuV/Q7ej6iPUaamrXuvY8L1ZxHcT1sj6t0JfJ1JY5KcrMR7NNcj6spLHIpRxyCldPZp8FerOvke35D2d5vJ9mm/e9WGscicecgIeiXs019/T3mdfI6+QOmEP5af9/wD6Yp+46d8jtofJxK9mmma9PeZJOuSYxdLICXyYp9mnxXn+Zja/ce1+57+QylbwJ6NM1oFV3V+ZvHqLjBu+zOfqrjpt32Z3P4g7Qn8ShJQCQlM4qFTSAMG4fCYvyW75Zm+Bwf4dtPlsyrp+gR9kP1LzGrabjKuTZlGTXP2Rsue71Ktm2VZRiimU1CEQJSq2P4dFx1tSN9zA8JjKOvqxvv7GNU9REezy7Sm2al7/AGN/bKufsQPUYj7PPtHIsVKuQcZVz9g3DxGF57M9Udoz3hoyalayJxnaz9hfSO4fyzUdvjozqV8/Ye2d8/YvG7wj2aqnt8PdYqV8/YKnfP2Pbs/JxeO8SHDxSUxiQqIFKnA3jLWUJU5I559RGEtspqxO0l2EO4oX2u0M59lrjucnn2PWG5ylldv4ELU7gNxd+2P/AC1VK+S0p3yiip3hG6up7Q091n6r5QVO+UXF1hO6uo7Scj7rL132D132G7MXeF5AL6ojvJ7wputMt9rgie/dHgU5LqNF3unLg1PfXYqXmV2A9lk88U+jP1/BX+p8fcN90WI/zP8AayW+uxMfMrt9yK6LCP5l+7ox67fALzLfH3A9l/8AZ/tZ+v4KvU+A1OzKMfDVlaFuRRTrlbgzsLPZyXyeXz1KAQAZqMOqkAFSjKwBby1tby4OR46+utLTch/L3J6HeBbk4nLxO6VQjFMlAw+B+LefTa0pXGf5keXSdROdx1MSX9xvNNH+adGA3cSv0gn6Musf+jJf5kXiEq6eX6L9zkCcTCvq3Twjs4VHc50iLxwqHWcOj4Sbj6LEZL/7Mz/DnUZx9pM47pE6H7LdUmds3g1fK+0nZ9gdoSSlT9RJhXCBMeTZXTwWt1UpPiJidLprqOtlKWVD+TwcuAPth2d/OKB0C85Hdj8PNujp35fUz0/fKOrpH5PV6ml2fqX9zOPgMSpnr5anVtFcGsuCOAIidzbRiXAS4AAEp55sxsbsw3k72efoyfAn9AXcd3evnwZjPdsfIu0PXZWhJUkVIOQnCc259TqdKElGTycur1mhpTUJyps8+1pUFrEfnw1b1g00j3g4uKFJCopr9lqwVg7vMl0pW0JiJBSTTKJ+jcXiElHRf0M7xScY9PL6MLnq9UrbFSkICmRhk0+GxS6dE+ERUeliZ5CjOQpkMxo3fg08Gy5aXj5McLgN0woNR8KBsfp/T1s17mB0q2eI6kfcxqlzEhazbCWDfrBYXvGQ7WeRYrAVgJwvdeSHVGfeTqyksomS9S/zsLChA7oqM9dWdZKzZq+bHILt46L5+MLpBJqZ0+TZfWdXOE/L08yZi+IdfqaeotLRzJnUd88HTtbt26d4XMSk5wlOHxbll4bqTi56krkcUvCNXUjLU1ZXLsczn5ych0XakJ3FYlCBlvEGUtW6vDNeU1KMuUdvg/Uz1IyjPlUjKLKYCRvcejambNpXZRKcIkam4yGjGbDNljDhNajLIsZsM2N2bDheV6mneS0yu19SJ3cfqKchOITPgPVqd0XK6AgnM+H7s8jyG/SMRn8mSuhRbrgikjCN65sdGFyCbt4F4B3h4FqsqzeI5wGAi6dn+kNgy6TNqT/c+al0Nu1N/uM/xp2ets7s/Bp/D6i4myPwmquNRlP+UneBQdOUO1LGFShXCaijOOlqbk5ybSHDQ1dyepNtIVye9cdH0T93iQDiTAwKSRA34NWr5u/fpvJeutff5mlKnwzr8ncmbNhU+cpUMKVpMSbp/duTV6jXtaep3aOHX6vqbWlqtZa/kxatjdiyvEejbK1Zs31rTZpXnIydp/CDeSOimZSCDKOsS2euqeh5jxz/ACZcesl0/mvD9X8hjmk5TP8AECGpAvxaH4jqSxsPJ+La0seWcPnrt6XrxCHbxOB0CgdaZgIzhBtDw7RlpwcpLMsmr4ToT0tNznF3LIfNSD10+2Va0e0SFO5j+YNDOcvBl116c468U8c/QXiSenqQ6mKfpw/oVtHMzasSiEJIKoiaaRYj4p09cij4z0tcv7nnd809qBEXNzQjLQtf9Q6dr8x6/wBV6Vr855jzb2kQjs66GgJb0XW6D/3o9V4j0z/3oW55GfBSYuHgrY+jX+J0msSR6fjNFrE1+5fJPIjx68Qjo1iKpkyAAhEmIZa3VQ04OVonqOt09LTc9yNfylzgRsjx04dfy3UEvIAGMaiMa34tkaPRy6mEtWfL4MHQ6CXV6ctbU/NLj4ONz35JCHpfJjgfDFISBlH6Fuzw7qHKHly5jg0fCerc9PypfmjgzCXc0zHzz4NpWa+41f8ADdxF+sxBwpBvqMtWy/Fp1ope5i+OalaCXucXl9RVtKzETUbjvHVu3pUo6UV8Gh0SUdCK+Ec5AVOdrEZjVujB14Nns2NfJKhOKFSrGER6tjTqPXr5R89qVDxNfKMasrBEY2qG2FVH0Cqigs4jTtWGRZ0qClRbhe68kOqLDvJZSWUKSyv87Hs5D2FT94lASJqEZUE4kt49TrLSi5NnP1evHQg5t9jTc9uUUu0J2Z0BhRJVagSEjq2b4doy1JPWny+DI8J6eWpN9RqcvgxhWIDdFTc6ats1k+grk3/JgTtuwh2r+YgHAIz3TATPGHg2BrX0vVb1w+T5jqN3R9Z5i/K+TBbU7CZEEEEiv7Nuwluyj6XTluVoWcOEVqctGrNl5sgCcJmaiw11YzYZsbsgGF5M9TL3k6tM7tfUjUbtfUU4SMQ3vk1Nui5N0LwDvD5+jOx2/YY+d7x3h8/RkngUXjgine6JipvwzYvIJ5F9GdPEerOx7jQ/cmz6MugukZUTtC6bgy2i2MsvQy2BsZ1+S+VUocP0kwJG6MyThPm3LrdPKepFo4eo6SU9WEl2Zw/xaW7PLZoeTI2Gybb/AJIPAeq6WI64gkebZUtH/wAnY/dGHPp76zY+8l/B80fv1qjEg+GbfSRhGPB9fDTjHhFKBh1e0rPIatRf6i8UJwIkKGGWjNqwavB0zy2+StUHz0b/AHjCp1bnfS6UlmK/Y5X0ejJZgv2PZsfOvaQR7YmvWANm8J+HdO1+U59TwrpZL8h7HHPnaBCJdq+EG8JeE6L4s5Z+BdO+LR0Nl59rJAU7SY5HL4t4T8Hj2ZzT8Ah/tkz0jn1EfyyCZZgN5Pwh3+Y8X4E0/wAxwn3KKHhKlQJJiYhu2OhOCpGjHp56a2xNPsPOFyUdG9AIToCD8C2bq9HqqW6Bj6/h+sp79NvJ6UvthWRuO423QG8tvVx7s8XHrod3+50th5McuiVukBOIQMKEVDc2r1GrqJRmzj1uq1tVKOo7owPKXJrsvVEA9Y+cW3tHqJ7EfUdP1OotNWeP/CUTmfv4N7fiZHv+Lma/m9yWk7E8dRksn4GA9Gyer6hrqIz9jC67qpLq4alcHC2Dmap6SQ8wgQHGHAt3ania01xk0tbxiOklcbbPWvmI8iSH2ed28l4vDvE8V49p1mIpPMh+AodIkxEBxxA30Ba/6tpNrBf9c0W1hnY5N5N/AuFrOFT1VIAADIRbi1uo/F6qisRODqOq/HayisRMLtjl6slSkgkkk/Hg27pzhFUj6TS1NKCUYs8y9lVAblznpq3otSPuey1Y3ydXkbbV7Op0sJMiqIiYQJEQW5uo0460ZRbOPq9KHURlFs7XO/kYPUp2hykkKmoA0JvCDcXQdU4N6Wo+DO8M616Unoar44MevZCE9VQmbcG11qK+TeWqm+UAHG6etUW46tW/JW/IeyupPJ9jI94NM5ZX1JnPMfqJcut4THz9GtywW5YF9DqPFnuK3BvnJja1xkyUlQoyVELhWESufoz3KwUlYvoVd0+DO0VuR71PW59pzbC1bSRcsbA8sitqOngz8sflIFb73bWOnxZqA1AFT4SmofO/wZ7WNQYGKI64qKx10aqrsVtrsbHYFn/ClCROPDIihUk2bI1Evx6fwYWrFf1OL+P7GGeOyKoI8RfUNtp/J9En8lmEBXrK1sGAyCSZwVbVgY17HEqh39MyyXBKqibPGI3c7HJh8A6oUCJSsb8c2Y2N2WGJNb5GxZPgTvIt2Bu718jowxv6FgmElXzhnmxSsVK+D0PlrClQn4HJoUYtEKMWiI2lYKfSF2T04sl6UWmfS+ROVsWwdKaoSoHimnmG+Z6np66vYuGz4/q+k29ctNcNowSuVoqBN9dW3l0ySo+mXSJKgnfKYnX7LJ9OJ9KbXmVtoW7UmM4k/IerY3iOi4yTPnvFuncJxkdDZ9oDvZ1LiKmdJ0blnBz1VE49TSeprqBmTy0vEYLN7tp/hI1lGz+ChWYjnPLj2B3zT6hol0cPY85dBp2sHm2rlJbwbyiW9IaEYcI9dPpoab9KPMXkreDetHttJjELMUFMIqEBLNlkVOzscl8u9GnCpMU8W49bpd7tMz+o6HzHuTydH/HXBG87+SS3P+F1lwzl/BdQuJE/HbGoTQn9Pox5fUp8h5PWR4l9yITsRjBKBEQMiJRH1gw31S7sG+tXdixyVsJMgn9Xq1fierRf4vro+4tXNfY1UPgoNS6/qV2KXifWR5Qt7zL2dVFKHg1LxTWXKLj4z1C5Qh5zFdEQD28ZgNa8WmuYnovHNRPMTznmCLPQ3p/V3/xPT+vP/gYlQ1B+MPNt0+lKeRGYYGgVKnbyZ0Oil8LfQMIEWVUn9xYAiaWMx9WYzsbPyikbEXBiFl8lYE4YYVjxDcstGT6lanajhl08n1a1lwotHDSuFFES1F9C3XR317j1PlQEwqaqgGw7wadqJ2oWpUpuxS2IeRh8mdfI69mG8KMRkob+YN8oDzZLdSEt1ImzITEQXnVJFtIsSbrgJN08ES7VKC0qke0NbKgw5LuDku6YezuVhSYolOcJUNww5RzkTlHOTzoI3YphvZkZZxaj0+gO7huJ6HPgxmwzY7aUjGufiDpk0rgiN0sAoBimB8DC7MeDpbHyq+Rs710CcKsMiI1M4eAbnn0+nLVjNrKOXU6XSnrR1Gso5weTTEDwhfRuijqpApWJytYnMZxZUKjX/wAPX4D1InvYxWNAk/RsrxWDek37UYnjcG9Fv2o6/O09FsaERhiX4wibcQ3F0C8zqHL4M7wxeb1TnXCMEFnEd4X0zzbe2qj6dxVDNneqgv8ALYg9oNMoK0RLTVr/ADsWnalgXqM9WT00J6UbDG3mFb3aXpKyXoKxg2+QpU/TJp8kh6GR524YEyufo0eVlkeQ9zINtEBW9/2ZeUxeS7GDakwqa/d2XlsjynYSdoEDvebTsYnpu+Brh71pjq/UNMo8EThwU7eGI/Zm4jcCdKdWWxC2IM7UQanxZeWifKixieUVgSWquZaXox9iH08G+A/8Ye99TL8ND2F+E0/Yx6jwtpYNsH0ASlEUJHBgKLWudEniIHxEGKFRFYciJWnYZ+rGQVllMYQUDxkanP1YFZXRHD1bik87iLFodq+QHJmmBImPNqZTBEYWMvqwAS6CIuryGbAdwJWJEgwMc8jiMwd/66slwSuCtnBiIpzzyYfAPjkUmEqiR1zZ5KdjtjkpMFQrmLHJlImXe0E7fvN3ejO5CsrFk4xE4R9gC+OHedpM+7hz7sGe3OGw25w2N2haMSooI1CuFiC0pSrkUVKlkAIdkpgpQ4pjfMH6M7l7DufsE6cbi8LxB6tym5riAZOWVaJc/UrT7lpcPd2AJGhCrnIljdEe+H+YEkqGLEmErphcaNWHwUqdUzvcztoCX7iQm8UmUbpAbh6+G7Rl9DN8U03LQn9Dv/xKeiDlJjUmXwE2zvBou5Myf/j8Xc5GDgMR3u9Uccm3s0fTu6C2dG68mDu5+8nNlLlEy5X1/swUoUAYRqKTzyZ4sp1ZC8UEzjW/DVilYUrL6Y4RQzNhoy2qxbVY1499miV1Z6NKj6mQo+pgdKICRqb8Ge3I9uQg8GGprl+7LbkWx2Eh5I7wtmycckuOeB+yrO/MdQ3GYaJx4+p5zisfUF08VESNWHFUOUFRQ2khlsQeWhytsMamg8mnyyFpIMbYYfHIMnp5J8pWV+M0DLyw8o5igM8pKELC/wDZuw7yPEkTgeImPFnYWUutjNgClSNx/YMAWbUP9ywBSTAXEx5FgdBuXyiUxIVMdYAnxLDSoTiqAim6IS7JIvrFjPZjz2YcBAQXCausCP8AjFi37CzeUUXSjGACqdWBPymxaDcinsMZiCN8+eRYjwEeCbLVMD3qyscmHwOXDKEZUMjkc2MA6C2YjEmIhI55HNhifcW7huzInxyuzdjdkSDhkoVzh5wYH3H7VixLlEcI5XaVVIiNUhKVCKd3wJzaignWHAuo6uRueDJ3aE73IpKJpgR8xcs7GMdPXgjBSqWMRUWaXGL7EuMHVo6PJXKKkKdKUEmD2cUpiOrMGEjq3hr6SlGSXscvU6KlCSXt7mh/iPtCOldpUjEQmIIUQREmUJi2TZvhEH5cmn3MjwHTl5UmnWfYx/syozWkzslQvwbY9SXY33vS7F7O5TBcHiercKTDeTWRHzZSk7Vr/KYpyknG13/swE7GqBhhVMdVSTnaMWe9XkfmRvJFO3iUzCxO4IszTi3galCTw0LL04RQzNQDkzrJVKxzxfskbo6ysxk0pepkJet/oJJThEjU3GQ0Z5srNlwGGt7j0LGbDNlpRumYNNPNhg3kbsbs7/5FUIOWTTN8fU89Rr0/VCXQIUJETDVJKi5VRXTKzLG1BtQx4/MbUFhk0qKJUUX027QV1yY25Dbkrphl8/2Y2htYtR8hXgGs9C1KIMojUMBQS1xMwDPgfkxQURUI1KdDMWuPRgMkU6MpR/LxOTFisWkyrcV4FmV3CcjeTK6aMPgHwKRSRIl9dGBjVAwEget9yZCFKhOopqzHk9S3ysRgqIxGRmK5Kk0pKiFFVwU4WIjEgXmIpsfh8mGn2YST7MAJQYTUmRqMQvcejN2N7huzOjFMFJUIG/HsqgWmTXcmUlm0JKSMOJEJ5EZNVrsyrTumKlhuJ8c+DVkrI/aE764EeWTSuCY8IoYt2/zvmxgMEdqGBe6OzSVyyfKB/mX6gpwxTUfO7VkeQUo60CKcLjNkF8D4rDtMI9c62Syw5EVFyC2/lBb1SS8OIhKRE1gBo06elGCaiTpaMNNNQwJChiMj2qHjm1u6PRp0Fs4GF5M9S495OTKV2vqTO7X1/sxYdbpgQZi8M82q8lXkNBWlMioTsTlo0tRbyJqLeQjtq8IiQqZ6wSrLMMtkbwLy43gc82gF0gqdpO8qkU92kC0qL3OmSoPe6b7CsTopG6tMzQhWWYDVU0+w6nfKZOidlMnkJ9pJFvdiyuSeUG6aeV9y0bISDhUhVKKA84MOecpg9RJq0xmy7IsY4pP8tWo8QynOLrPdET1IOs90eRyohQmRMZhrdNHq0mmUXx48QCzoe1BvXkxuigzy0LJIUUy8ScNDXPTgxmwp2L3cz4D1Z5HkMw4S4poPu7AZI8QRE2zEwwBTypvP43YGRRnX4H4MwIrs21HEsAEHhInBUxWtDevzZVkVZLdYcQkUmI1HzgQw7oHde4IdkiRCpWrXIwLFhfvgjwQAiCDFX3BmMAxgZg0+5sAG/hjMRDfPnqyXAlwTZqiB72lixIJAzlEAyM/G4ZjD2aGJNRI65snYpXRTh4oYcK70jDKxYaXcJJO7RZfmG8hJnlhPimDLb7MW1dmN2kuytccSTpBQtaXmyW5JCjvpdwEuRFOF4k8YpNdZfNnu90Pd7oIOlhC4gkbs+sK50ZXFyQt0XJZ9xKVCKZZUlctZdcggDemRK/EXDLIZwNKPZiBHXN4WGbK/UK/UA8UoERjQVEbas1QKuxAvfMQL6ZsVgGsBbPhg8qNzQ9tPBlK7X1/7FO7j9f7MAIGEwUKiss/g1dyryWHasMs7TtoytWK1ZSnqsIibms8s2dKx0rHPF+yREDrK0snJoS9TIS9b+iEkpwiREzrk1ZsrNkwjDJV7gi2kWLdhbvgtDo4VUNKEeTF5QbsobsIUkrqPZqzFmjUp19URq06+qBc7a8iBjJERWfmzlpxp4HLShTwQ7XHrIQf6YHxTBjZ7NgtP2bCePHZhFBEh1VaZEFklLsyYxmuH9i8DspktSZ3SDbQsXO+AualwgPwyf9VHxxD/AKs979it7/4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0214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45434" y="3686868"/>
            <a:ext cx="4472608" cy="52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cs-CZ" sz="2400" kern="0" dirty="0" smtClean="0"/>
              <a:t>Kardiogram</a:t>
            </a:r>
            <a:endParaRPr lang="cs-CZ" sz="2400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57911"/>
            <a:ext cx="3704896" cy="281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8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/>
              <a:t>http://</a:t>
            </a:r>
            <a:r>
              <a:rPr lang="it-IT" sz="1800" i="1" dirty="0" smtClean="0"/>
              <a:t>www.ucebnice.krynicky.cz/Matematika</a:t>
            </a:r>
            <a:r>
              <a:rPr lang="it-IT" sz="1800" dirty="0" smtClean="0"/>
              <a:t>. </a:t>
            </a:r>
            <a:endParaRPr lang="it-IT" sz="1800" dirty="0"/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https://www.google.cz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8311</TotalTime>
  <Words>423</Words>
  <Application>Microsoft Office PowerPoint</Application>
  <PresentationFormat>Předvádění na obrazovce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Funkce 1</vt:lpstr>
      <vt:lpstr>Uspořádaná dvojice prvků</vt:lpstr>
      <vt:lpstr>Základní pojmy</vt:lpstr>
      <vt:lpstr>Zavedení pojmu funkce</vt:lpstr>
      <vt:lpstr>Obory funkce</vt:lpstr>
      <vt:lpstr>Graf funkce</vt:lpstr>
      <vt:lpstr>Graf funkce</vt:lpstr>
      <vt:lpstr>Příklady závislostí z praxe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SŠ-COPT</dc:creator>
  <cp:lastModifiedBy>kacerova</cp:lastModifiedBy>
  <cp:revision>669</cp:revision>
  <dcterms:created xsi:type="dcterms:W3CDTF">2010-05-23T14:28:12Z</dcterms:created>
  <dcterms:modified xsi:type="dcterms:W3CDTF">2013-11-19T22:10:54Z</dcterms:modified>
</cp:coreProperties>
</file>