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1" r:id="rId4"/>
    <p:sldId id="274" r:id="rId5"/>
    <p:sldId id="272" r:id="rId6"/>
    <p:sldId id="273" r:id="rId7"/>
    <p:sldId id="257" r:id="rId8"/>
    <p:sldId id="269" r:id="rId9"/>
    <p:sldId id="258" r:id="rId10"/>
    <p:sldId id="270" r:id="rId11"/>
    <p:sldId id="259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ucembursk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Lucembursko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Reálie německy mluvících zemí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_NREA_19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Politické uspořádání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Lucembursko je podle ústavy z roku 1868 dědičnou konstituční monarchií. </a:t>
            </a:r>
            <a:endParaRPr lang="cs-CZ" sz="2000" dirty="0" smtClean="0"/>
          </a:p>
          <a:p>
            <a:r>
              <a:rPr lang="cs-CZ" sz="2000" dirty="0" smtClean="0"/>
              <a:t>Hlavou </a:t>
            </a:r>
            <a:r>
              <a:rPr lang="cs-CZ" sz="2000" dirty="0"/>
              <a:t>státu je velkovévoda; země je jediným velkovévodstvím na světě. </a:t>
            </a:r>
            <a:endParaRPr lang="cs-CZ" sz="2000" dirty="0" smtClean="0"/>
          </a:p>
          <a:p>
            <a:r>
              <a:rPr lang="cs-CZ" sz="2000" dirty="0" smtClean="0"/>
              <a:t>Pravomocemi </a:t>
            </a:r>
            <a:r>
              <a:rPr lang="cs-CZ" sz="2000" dirty="0"/>
              <a:t>velkovévody je svolávat a rozpouštět parlament, podle výsledků voleb jmenovat vládu a doživotní členy Státní rady, schvalovat zákony a také má právo </a:t>
            </a:r>
            <a:r>
              <a:rPr lang="cs-CZ" sz="2000" dirty="0" smtClean="0"/>
              <a:t>veta.</a:t>
            </a:r>
          </a:p>
          <a:p>
            <a:r>
              <a:rPr lang="cs-CZ" sz="2000" dirty="0" smtClean="0"/>
              <a:t>Zákonodárným </a:t>
            </a:r>
            <a:r>
              <a:rPr lang="cs-CZ" sz="2000" dirty="0"/>
              <a:t>orgánem Lucemburska je jednokomorový parlament, který má 60 poslanců volených na pět let. </a:t>
            </a:r>
            <a:endParaRPr lang="cs-CZ" sz="2000" dirty="0" smtClean="0"/>
          </a:p>
          <a:p>
            <a:r>
              <a:rPr lang="cs-CZ" sz="2000" dirty="0" smtClean="0"/>
              <a:t>Sněmovna </a:t>
            </a:r>
            <a:r>
              <a:rPr lang="cs-CZ" sz="2000" dirty="0"/>
              <a:t>také schvaluje složení vlády. </a:t>
            </a:r>
            <a:endParaRPr lang="cs-CZ" sz="2000" dirty="0" smtClean="0"/>
          </a:p>
          <a:p>
            <a:r>
              <a:rPr lang="cs-CZ" sz="2000" dirty="0" smtClean="0"/>
              <a:t>Vláda </a:t>
            </a:r>
            <a:r>
              <a:rPr lang="cs-CZ" sz="2000" dirty="0"/>
              <a:t>je složena z ministerského předsedy a dvanácti ministrů. </a:t>
            </a:r>
            <a:endParaRPr lang="cs-CZ" sz="2000" dirty="0" smtClean="0"/>
          </a:p>
          <a:p>
            <a:r>
              <a:rPr lang="cs-CZ" sz="2000" dirty="0" smtClean="0"/>
              <a:t>Dalším </a:t>
            </a:r>
            <a:r>
              <a:rPr lang="cs-CZ" sz="2000" dirty="0"/>
              <a:t>důležitým orgánem je Státní rada s 21 členy jmenovanými velkovévodou na doživotí. </a:t>
            </a:r>
            <a:endParaRPr lang="cs-CZ" sz="2000" dirty="0" smtClean="0"/>
          </a:p>
          <a:p>
            <a:r>
              <a:rPr lang="cs-CZ" sz="2000" dirty="0" smtClean="0"/>
              <a:t>Nejvyšší </a:t>
            </a:r>
            <a:r>
              <a:rPr lang="cs-CZ" sz="2000" dirty="0"/>
              <a:t>soudní instancí třístupňového soudnictví je Vrchní soudní </a:t>
            </a:r>
            <a:r>
              <a:rPr lang="cs-CZ" sz="2000" dirty="0" smtClean="0"/>
              <a:t>dvůr.5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74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Přírodní poměry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53650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 severu státu se rozkládá vrchovina </a:t>
            </a:r>
            <a:r>
              <a:rPr lang="cs-CZ" dirty="0" err="1"/>
              <a:t>Ösling</a:t>
            </a:r>
            <a:r>
              <a:rPr lang="cs-CZ" dirty="0"/>
              <a:t> (Ardeny). </a:t>
            </a:r>
            <a:endParaRPr lang="cs-CZ" dirty="0" smtClean="0"/>
          </a:p>
          <a:p>
            <a:r>
              <a:rPr lang="cs-CZ" dirty="0" smtClean="0"/>
              <a:t>Střední </a:t>
            </a:r>
            <a:r>
              <a:rPr lang="cs-CZ" dirty="0"/>
              <a:t>a jižní část Lucemburska je tvořena zvlněným krajem zvaným </a:t>
            </a:r>
            <a:r>
              <a:rPr lang="cs-CZ" dirty="0" err="1"/>
              <a:t>Gutland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Významné </a:t>
            </a:r>
            <a:r>
              <a:rPr lang="cs-CZ" dirty="0"/>
              <a:t>řeky jsou </a:t>
            </a:r>
            <a:r>
              <a:rPr lang="cs-CZ" dirty="0" err="1"/>
              <a:t>Moselle</a:t>
            </a:r>
            <a:r>
              <a:rPr lang="cs-CZ" dirty="0"/>
              <a:t> a </a:t>
            </a:r>
            <a:r>
              <a:rPr lang="cs-CZ" dirty="0" err="1"/>
              <a:t>Surea</a:t>
            </a:r>
            <a:r>
              <a:rPr lang="cs-CZ" dirty="0"/>
              <a:t>. Podnebí je mírné s oceánským vlivem. </a:t>
            </a:r>
            <a:endParaRPr lang="cs-CZ" dirty="0" smtClean="0"/>
          </a:p>
          <a:p>
            <a:r>
              <a:rPr lang="cs-CZ" dirty="0" smtClean="0"/>
              <a:t>Průměrné </a:t>
            </a:r>
            <a:r>
              <a:rPr lang="cs-CZ" dirty="0"/>
              <a:t>lednové teploty činí 2°C, červencové až 17°C. </a:t>
            </a:r>
            <a:endParaRPr lang="cs-CZ" dirty="0" smtClean="0"/>
          </a:p>
          <a:p>
            <a:r>
              <a:rPr lang="cs-CZ" dirty="0" smtClean="0"/>
              <a:t>Průměrný </a:t>
            </a:r>
            <a:r>
              <a:rPr lang="cs-CZ" dirty="0"/>
              <a:t>roční úhrn srážek je 900 mm.</a:t>
            </a:r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Lucembursko.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2013-03-29].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cs.wikipedia.org/wiki/Lucembursko</a:t>
            </a:r>
            <a:endParaRPr lang="cs-CZ" dirty="0" smtClean="0"/>
          </a:p>
          <a:p>
            <a:r>
              <a:rPr lang="cs-CZ" i="1" dirty="0"/>
              <a:t>Lucembursko</a:t>
            </a:r>
            <a:r>
              <a:rPr lang="cs-CZ" dirty="0"/>
              <a:t> [online]. [cit. 2013-03-29]. Dostupné z: http://europa.eu/about-eu/countries/member-countries/luxembourg/index_cs.htm</a:t>
            </a:r>
            <a:endParaRPr lang="cs-CZ" dirty="0" smtClean="0"/>
          </a:p>
          <a:p>
            <a:r>
              <a:rPr lang="cs-CZ" i="1" dirty="0"/>
              <a:t>Základní informace o Lucembursku</a:t>
            </a:r>
            <a:r>
              <a:rPr lang="cs-CZ" dirty="0"/>
              <a:t> [online]. [cit. 2013-03-29]. Dostupné z: http://www.mundo.cz/lucembursko</a:t>
            </a:r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Präsentation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Liebe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err="1" smtClean="0"/>
              <a:t>Ihr</a:t>
            </a:r>
            <a:r>
              <a:rPr lang="cs-CZ" dirty="0" smtClean="0"/>
              <a:t> </a:t>
            </a:r>
            <a:r>
              <a:rPr lang="cs-CZ" dirty="0" err="1" smtClean="0"/>
              <a:t>müsst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folgenede</a:t>
            </a:r>
            <a:r>
              <a:rPr lang="cs-CZ" dirty="0" smtClean="0"/>
              <a:t> </a:t>
            </a:r>
            <a:r>
              <a:rPr lang="cs-CZ" dirty="0" err="1" smtClean="0"/>
              <a:t>Präsentation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übersetzen</a:t>
            </a:r>
            <a:r>
              <a:rPr lang="cs-CZ" dirty="0" smtClean="0"/>
              <a:t>. </a:t>
            </a:r>
            <a:r>
              <a:rPr lang="cs-CZ" dirty="0" err="1" smtClean="0"/>
              <a:t>Achtet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Wortschatz</a:t>
            </a:r>
            <a:endParaRPr lang="cs-CZ" dirty="0" smtClean="0"/>
          </a:p>
          <a:p>
            <a:r>
              <a:rPr lang="cs-CZ" dirty="0" err="1" smtClean="0"/>
              <a:t>Grammatik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Aussprache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Intonation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3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Oficiální název státu: </a:t>
            </a:r>
            <a:r>
              <a:rPr lang="cs-CZ" dirty="0"/>
              <a:t>Lucemburské </a:t>
            </a:r>
            <a:r>
              <a:rPr lang="cs-CZ" dirty="0" smtClean="0"/>
              <a:t>velkovévodství</a:t>
            </a:r>
          </a:p>
          <a:p>
            <a:r>
              <a:rPr lang="cs-CZ" dirty="0"/>
              <a:t>francouzsky Grand-</a:t>
            </a:r>
            <a:r>
              <a:rPr lang="cs-CZ" dirty="0" err="1"/>
              <a:t>Duché</a:t>
            </a:r>
            <a:r>
              <a:rPr lang="cs-CZ" dirty="0"/>
              <a:t> de </a:t>
            </a:r>
            <a:r>
              <a:rPr lang="cs-CZ" dirty="0" err="1"/>
              <a:t>Luxembourg</a:t>
            </a:r>
            <a:endParaRPr lang="cs-CZ" dirty="0"/>
          </a:p>
          <a:p>
            <a:r>
              <a:rPr lang="cs-CZ" dirty="0"/>
              <a:t>německy </a:t>
            </a:r>
            <a:r>
              <a:rPr lang="cs-CZ" dirty="0" err="1"/>
              <a:t>Großherzogtum</a:t>
            </a:r>
            <a:r>
              <a:rPr lang="cs-CZ" dirty="0"/>
              <a:t> Luxemburg</a:t>
            </a:r>
          </a:p>
          <a:p>
            <a:pPr marL="0" indent="0">
              <a:buNone/>
            </a:pPr>
            <a:r>
              <a:rPr lang="cs-CZ" b="1" dirty="0" smtClean="0"/>
              <a:t>Rozloha: </a:t>
            </a:r>
            <a:r>
              <a:rPr lang="cs-CZ" dirty="0"/>
              <a:t>2 586 </a:t>
            </a:r>
            <a:r>
              <a:rPr lang="cs-CZ" dirty="0" smtClean="0"/>
              <a:t>km</a:t>
            </a:r>
            <a:r>
              <a:rPr lang="cs-CZ" baseline="30000" dirty="0" smtClean="0"/>
              <a:t>2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Hlavní město: </a:t>
            </a:r>
            <a:r>
              <a:rPr lang="cs-CZ" dirty="0" smtClean="0"/>
              <a:t>Luxemburg</a:t>
            </a:r>
          </a:p>
          <a:p>
            <a:pPr marL="0" indent="0">
              <a:buNone/>
            </a:pPr>
            <a:r>
              <a:rPr lang="cs-CZ" b="1" dirty="0"/>
              <a:t>Celkem obyvatel: </a:t>
            </a:r>
            <a:r>
              <a:rPr lang="cs-CZ" dirty="0"/>
              <a:t>502 066</a:t>
            </a:r>
          </a:p>
        </p:txBody>
      </p:sp>
    </p:spTree>
    <p:extLst>
      <p:ext uri="{BB962C8B-B14F-4D97-AF65-F5344CB8AC3E}">
        <p14:creationId xmlns:p14="http://schemas.microsoft.com/office/powerpoint/2010/main" val="9281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Roku 963 získalo Lucembursko statut hrabství v rámci Svaté říše římské. </a:t>
            </a:r>
            <a:endParaRPr lang="cs-CZ" dirty="0" smtClean="0"/>
          </a:p>
          <a:p>
            <a:r>
              <a:rPr lang="cs-CZ" dirty="0" smtClean="0"/>
              <a:t>Karel </a:t>
            </a:r>
            <a:r>
              <a:rPr lang="cs-CZ" dirty="0"/>
              <a:t>IV. povýšil v roce 1354 Lucembursko na samostatné vévodství.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16. století patřilo Lucembursko Španělům, 1713 bylo vráceno Habsburkům. </a:t>
            </a:r>
            <a:endParaRPr lang="cs-CZ" dirty="0" smtClean="0"/>
          </a:p>
          <a:p>
            <a:r>
              <a:rPr lang="cs-CZ" dirty="0" smtClean="0"/>
              <a:t>Následně </a:t>
            </a:r>
            <a:r>
              <a:rPr lang="cs-CZ" dirty="0"/>
              <a:t>získala Lucembursko Francie.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pádu Napoleona I. se ale stal lucemburským panovníkem nizozemský král Vilém I. </a:t>
            </a:r>
            <a:endParaRPr lang="cs-CZ" dirty="0" smtClean="0"/>
          </a:p>
          <a:p>
            <a:r>
              <a:rPr lang="cs-CZ" dirty="0" smtClean="0"/>
              <a:t>Nezávislost </a:t>
            </a:r>
            <a:r>
              <a:rPr lang="cs-CZ" dirty="0"/>
              <a:t>na Nizozemsku získalo Lucembursko v roce 1867. </a:t>
            </a:r>
          </a:p>
        </p:txBody>
      </p:sp>
    </p:spTree>
    <p:extLst>
      <p:ext uri="{BB962C8B-B14F-4D97-AF65-F5344CB8AC3E}">
        <p14:creationId xmlns:p14="http://schemas.microsoft.com/office/powerpoint/2010/main" val="13582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Národnostní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285 700 Lucemburčanů</a:t>
            </a:r>
          </a:p>
          <a:p>
            <a:r>
              <a:rPr lang="cs-CZ" dirty="0"/>
              <a:t>216 400 cizinců, tj. 43,1 % obyvatelstva</a:t>
            </a:r>
          </a:p>
          <a:p>
            <a:pPr lvl="1"/>
            <a:r>
              <a:rPr lang="cs-CZ" dirty="0"/>
              <a:t>79 800 Portugalců,</a:t>
            </a:r>
          </a:p>
          <a:p>
            <a:pPr lvl="1"/>
            <a:r>
              <a:rPr lang="cs-CZ" dirty="0"/>
              <a:t>18 200 Italů,</a:t>
            </a:r>
          </a:p>
          <a:p>
            <a:pPr lvl="1"/>
            <a:r>
              <a:rPr lang="cs-CZ" dirty="0"/>
              <a:t>29 700 Francouzů,</a:t>
            </a:r>
          </a:p>
          <a:p>
            <a:pPr lvl="1"/>
            <a:r>
              <a:rPr lang="cs-CZ" dirty="0"/>
              <a:t>16 700 Belgičanů,</a:t>
            </a:r>
          </a:p>
          <a:p>
            <a:pPr lvl="1"/>
            <a:r>
              <a:rPr lang="cs-CZ" dirty="0"/>
              <a:t>12 000 Němců,  </a:t>
            </a:r>
          </a:p>
          <a:p>
            <a:pPr lvl="1"/>
            <a:r>
              <a:rPr lang="cs-CZ" dirty="0"/>
              <a:t>5 500 Britů,</a:t>
            </a:r>
          </a:p>
          <a:p>
            <a:pPr lvl="1"/>
            <a:r>
              <a:rPr lang="cs-CZ" dirty="0"/>
              <a:t>3 900 Holanďanů,</a:t>
            </a:r>
          </a:p>
          <a:p>
            <a:pPr lvl="1"/>
            <a:r>
              <a:rPr lang="cs-CZ" dirty="0"/>
              <a:t>20 500 ostatních příslušníků EU,</a:t>
            </a:r>
          </a:p>
          <a:p>
            <a:pPr lvl="1"/>
            <a:r>
              <a:rPr lang="cs-CZ" dirty="0"/>
              <a:t>30 100 občanů z rozvojových zemí.</a:t>
            </a:r>
          </a:p>
        </p:txBody>
      </p:sp>
    </p:spTree>
    <p:extLst>
      <p:ext uri="{BB962C8B-B14F-4D97-AF65-F5344CB8AC3E}">
        <p14:creationId xmlns:p14="http://schemas.microsoft.com/office/powerpoint/2010/main" val="188472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Úředními jazyky v Lucembursku jsou francouzština, němčina a od roku 1982 i lucemburština, která vznikla z pofrancouzštělého dialektu moselské němčiny. </a:t>
            </a:r>
            <a:endParaRPr lang="cs-CZ" dirty="0" smtClean="0"/>
          </a:p>
          <a:p>
            <a:r>
              <a:rPr lang="cs-CZ" dirty="0" smtClean="0"/>
              <a:t>Francouzština </a:t>
            </a:r>
            <a:r>
              <a:rPr lang="cs-CZ" dirty="0"/>
              <a:t>se užívá v politických kruzích, státních institucích, literatuře a vyšším druhu </a:t>
            </a:r>
            <a:r>
              <a:rPr lang="cs-CZ" dirty="0" smtClean="0"/>
              <a:t>školství.</a:t>
            </a:r>
          </a:p>
          <a:p>
            <a:r>
              <a:rPr lang="cs-CZ" dirty="0" smtClean="0"/>
              <a:t>Němčina </a:t>
            </a:r>
            <a:r>
              <a:rPr lang="cs-CZ" dirty="0"/>
              <a:t>je považována za jazyk obchodníků, je vyučována především na základních školách a je v převážné míře používána v médiích. </a:t>
            </a:r>
            <a:endParaRPr lang="cs-CZ" dirty="0" smtClean="0"/>
          </a:p>
          <a:p>
            <a:r>
              <a:rPr lang="cs-CZ" dirty="0" smtClean="0"/>
              <a:t>Lucemburština </a:t>
            </a:r>
            <a:r>
              <a:rPr lang="cs-CZ" dirty="0"/>
              <a:t>je považována za místní dialekt, kterým se hovoří hlavně doma, ale v poslední době v ní vychází i tisk, objevuje se v rozhlase i v televizi a v lucemburštině vychází už i první knihy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59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Administrativní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7939608" cy="4525963"/>
          </a:xfrm>
        </p:spPr>
        <p:txBody>
          <a:bodyPr>
            <a:normAutofit/>
          </a:bodyPr>
          <a:lstStyle/>
          <a:p>
            <a:r>
              <a:rPr lang="cs-CZ" dirty="0"/>
              <a:t>3 oblasti (</a:t>
            </a:r>
            <a:r>
              <a:rPr lang="cs-CZ" dirty="0" err="1"/>
              <a:t>Luxembourg</a:t>
            </a:r>
            <a:r>
              <a:rPr lang="cs-CZ" dirty="0"/>
              <a:t>, </a:t>
            </a:r>
            <a:r>
              <a:rPr lang="cs-CZ" dirty="0" err="1"/>
              <a:t>Diekirch</a:t>
            </a:r>
            <a:r>
              <a:rPr lang="cs-CZ" dirty="0"/>
              <a:t>, </a:t>
            </a:r>
            <a:r>
              <a:rPr lang="cs-CZ" dirty="0" err="1"/>
              <a:t>Grevenmacher</a:t>
            </a:r>
            <a:r>
              <a:rPr lang="cs-CZ" dirty="0"/>
              <a:t>), 12 kantonů a 118 obcí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Velká města:</a:t>
            </a:r>
          </a:p>
          <a:p>
            <a:r>
              <a:rPr lang="cs-CZ" dirty="0" err="1"/>
              <a:t>Esch-sur-Alzette</a:t>
            </a:r>
            <a:r>
              <a:rPr lang="cs-CZ" dirty="0"/>
              <a:t>: 30 147 obyvatel</a:t>
            </a:r>
          </a:p>
          <a:p>
            <a:r>
              <a:rPr lang="cs-CZ" dirty="0" err="1"/>
              <a:t>Differdange</a:t>
            </a:r>
            <a:r>
              <a:rPr lang="cs-CZ" dirty="0"/>
              <a:t>: 21 530 obyvatel</a:t>
            </a:r>
          </a:p>
          <a:p>
            <a:r>
              <a:rPr lang="cs-CZ" dirty="0" err="1"/>
              <a:t>Dudelange</a:t>
            </a:r>
            <a:r>
              <a:rPr lang="cs-CZ" dirty="0"/>
              <a:t>: 18 507 obyvatel</a:t>
            </a:r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Dovoz a vývoz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Vývoz: </a:t>
            </a:r>
            <a:r>
              <a:rPr lang="cs-CZ" dirty="0"/>
              <a:t>stroje, chemikálie, sklo</a:t>
            </a:r>
          </a:p>
          <a:p>
            <a:pPr marL="0" indent="0">
              <a:buNone/>
            </a:pPr>
            <a:r>
              <a:rPr lang="cs-CZ" b="1" dirty="0" smtClean="0"/>
              <a:t>Dovoz</a:t>
            </a:r>
            <a:r>
              <a:rPr lang="cs-CZ" b="1" dirty="0"/>
              <a:t>: </a:t>
            </a:r>
            <a:r>
              <a:rPr lang="cs-CZ" dirty="0"/>
              <a:t>kovy, potraviny, spotřební zboží</a:t>
            </a:r>
          </a:p>
          <a:p>
            <a:pPr marL="0" indent="0">
              <a:buNone/>
            </a:pPr>
            <a:r>
              <a:rPr lang="cs-CZ" b="1" dirty="0"/>
              <a:t>Odběratelské země: </a:t>
            </a:r>
            <a:r>
              <a:rPr lang="cs-CZ" dirty="0"/>
              <a:t>Německo, Francie, Belgie, VB, Itálie, Nizozemsko</a:t>
            </a:r>
          </a:p>
          <a:p>
            <a:pPr marL="0" indent="0">
              <a:buNone/>
            </a:pPr>
            <a:r>
              <a:rPr lang="cs-CZ" b="1" dirty="0"/>
              <a:t>Dodavatelské země: </a:t>
            </a:r>
            <a:r>
              <a:rPr lang="cs-CZ" dirty="0"/>
              <a:t>Belgie, Německo, Francie, Nizozemsko</a:t>
            </a:r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Zemědělství a průmysl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11616" cy="4525963"/>
          </a:xfrm>
        </p:spPr>
        <p:txBody>
          <a:bodyPr>
            <a:normAutofit/>
          </a:bodyPr>
          <a:lstStyle/>
          <a:p>
            <a:r>
              <a:rPr lang="cs-CZ" b="1" dirty="0" smtClean="0"/>
              <a:t>Zemědělství:</a:t>
            </a:r>
            <a:r>
              <a:rPr lang="cs-CZ" dirty="0" smtClean="0"/>
              <a:t> sklizeň</a:t>
            </a:r>
            <a:r>
              <a:rPr lang="cs-CZ" dirty="0"/>
              <a:t>: pšenice, ječmen, brambory, vinná réva, </a:t>
            </a:r>
            <a:r>
              <a:rPr lang="cs-CZ" dirty="0" smtClean="0"/>
              <a:t>ovoce, chov </a:t>
            </a:r>
            <a:r>
              <a:rPr lang="cs-CZ" dirty="0"/>
              <a:t>dobytka: skot, prasata, drůbež</a:t>
            </a:r>
          </a:p>
          <a:p>
            <a:r>
              <a:rPr lang="cs-CZ" b="1" dirty="0" smtClean="0"/>
              <a:t>Průmysl </a:t>
            </a:r>
            <a:r>
              <a:rPr lang="cs-CZ" b="1" dirty="0"/>
              <a:t>- energetika </a:t>
            </a:r>
            <a:r>
              <a:rPr lang="cs-CZ" dirty="0"/>
              <a:t>(podíl elektráren): tepelné 36,88 %, vodní 53,09 %, ostatní 10,03 %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548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Lucembursko</vt:lpstr>
      <vt:lpstr>Präsentation</vt:lpstr>
      <vt:lpstr>Základní informace</vt:lpstr>
      <vt:lpstr>Historie</vt:lpstr>
      <vt:lpstr>Národnostní složení</vt:lpstr>
      <vt:lpstr>Jazyk</vt:lpstr>
      <vt:lpstr>Administrativní členění</vt:lpstr>
      <vt:lpstr>Dovoz a vývoz</vt:lpstr>
      <vt:lpstr>Zemědělství a průmysl</vt:lpstr>
      <vt:lpstr>Politické uspořádání</vt:lpstr>
      <vt:lpstr>Přírodní poměry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39</cp:revision>
  <dcterms:created xsi:type="dcterms:W3CDTF">2012-12-26T18:07:43Z</dcterms:created>
  <dcterms:modified xsi:type="dcterms:W3CDTF">2013-05-02T19:34:21Z</dcterms:modified>
</cp:coreProperties>
</file>