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1" r:id="rId4"/>
    <p:sldId id="272" r:id="rId5"/>
    <p:sldId id="257" r:id="rId6"/>
    <p:sldId id="269" r:id="rId7"/>
    <p:sldId id="258" r:id="rId8"/>
    <p:sldId id="270" r:id="rId9"/>
    <p:sldId id="259" r:id="rId10"/>
    <p:sldId id="260" r:id="rId11"/>
    <p:sldId id="261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vycarsko.svetadily.cz/info/" TargetMode="External"/><Relationship Id="rId2" Type="http://schemas.openxmlformats.org/officeDocument/2006/relationships/hyperlink" Target="http://cs.wikipedia.org/wiki/%C5%A0v%C3%BDcarsk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Švýcarsko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Reálie německy mluvících zemí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435001" cy="15525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4046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_NREA_18</a:t>
            </a:r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effectLst/>
              </a:rPr>
              <a:t>Zemědělství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299648" cy="4395118"/>
          </a:xfrm>
        </p:spPr>
        <p:txBody>
          <a:bodyPr>
            <a:noAutofit/>
          </a:bodyPr>
          <a:lstStyle/>
          <a:p>
            <a:r>
              <a:rPr lang="cs-CZ" sz="2800" dirty="0"/>
              <a:t>skot, ovce, prasata, </a:t>
            </a:r>
            <a:r>
              <a:rPr lang="cs-CZ" sz="2800" dirty="0" smtClean="0"/>
              <a:t>drůbež</a:t>
            </a:r>
          </a:p>
          <a:p>
            <a:pPr marL="0" indent="0">
              <a:buNone/>
            </a:pPr>
            <a:r>
              <a:rPr lang="cs-CZ" sz="2800" b="1" dirty="0" smtClean="0"/>
              <a:t>Průmysl – těžba – </a:t>
            </a:r>
            <a:r>
              <a:rPr lang="cs-CZ" sz="2800" dirty="0" smtClean="0"/>
              <a:t>sůl</a:t>
            </a:r>
          </a:p>
          <a:p>
            <a:pPr marL="0" indent="0">
              <a:buNone/>
            </a:pPr>
            <a:r>
              <a:rPr lang="cs-CZ" sz="2800" b="1" dirty="0"/>
              <a:t>Průmysl - energetika (podíl elektráren): </a:t>
            </a:r>
            <a:endParaRPr lang="cs-CZ" sz="2800" b="1" dirty="0" smtClean="0"/>
          </a:p>
          <a:p>
            <a:r>
              <a:rPr lang="cs-CZ" sz="2800" dirty="0" smtClean="0"/>
              <a:t>tepelné </a:t>
            </a:r>
            <a:r>
              <a:rPr lang="cs-CZ" sz="2800" dirty="0"/>
              <a:t>3,44 </a:t>
            </a:r>
            <a:r>
              <a:rPr lang="cs-CZ" sz="2800" dirty="0" smtClean="0"/>
              <a:t>%</a:t>
            </a:r>
          </a:p>
          <a:p>
            <a:r>
              <a:rPr lang="cs-CZ" sz="2800" dirty="0" smtClean="0"/>
              <a:t>jaderné </a:t>
            </a:r>
            <a:r>
              <a:rPr lang="cs-CZ" sz="2800" dirty="0"/>
              <a:t>35,43 </a:t>
            </a:r>
            <a:r>
              <a:rPr lang="cs-CZ" sz="2800" dirty="0" smtClean="0"/>
              <a:t>%</a:t>
            </a:r>
          </a:p>
          <a:p>
            <a:r>
              <a:rPr lang="cs-CZ" sz="2800" dirty="0" smtClean="0"/>
              <a:t>vodní </a:t>
            </a:r>
            <a:r>
              <a:rPr lang="cs-CZ" sz="2800" dirty="0"/>
              <a:t>59,16 </a:t>
            </a:r>
            <a:r>
              <a:rPr lang="cs-CZ" sz="2800" dirty="0" smtClean="0"/>
              <a:t>%</a:t>
            </a:r>
          </a:p>
          <a:p>
            <a:r>
              <a:rPr lang="cs-CZ" sz="2800" dirty="0" smtClean="0"/>
              <a:t>ostatní </a:t>
            </a:r>
            <a:r>
              <a:rPr lang="cs-CZ" sz="2800" dirty="0"/>
              <a:t>1,97 %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5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Dovoz a vývoz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Vývoz</a:t>
            </a:r>
            <a:r>
              <a:rPr lang="cs-CZ" dirty="0"/>
              <a:t>: stroje, chemikálie, kovy, hodinky, zemědělské </a:t>
            </a:r>
            <a:r>
              <a:rPr lang="cs-CZ" dirty="0" smtClean="0"/>
              <a:t>výrobky</a:t>
            </a:r>
          </a:p>
          <a:p>
            <a:r>
              <a:rPr lang="cs-CZ" b="1" dirty="0" smtClean="0"/>
              <a:t>Dovoz</a:t>
            </a:r>
            <a:r>
              <a:rPr lang="cs-CZ" dirty="0"/>
              <a:t>: stroje, chemikálie, vozidla, </a:t>
            </a:r>
            <a:r>
              <a:rPr lang="cs-CZ" dirty="0" smtClean="0"/>
              <a:t>kovy, </a:t>
            </a:r>
            <a:r>
              <a:rPr lang="cs-CZ" dirty="0"/>
              <a:t>zemědělské výrobky, textilní zboží</a:t>
            </a:r>
          </a:p>
          <a:p>
            <a:r>
              <a:rPr lang="cs-CZ" b="1" dirty="0"/>
              <a:t>Odběratelské země</a:t>
            </a:r>
            <a:r>
              <a:rPr lang="cs-CZ" dirty="0"/>
              <a:t>: Německo, USA, Francie, Itálie, VB, Rakousko</a:t>
            </a:r>
          </a:p>
          <a:p>
            <a:r>
              <a:rPr lang="cs-CZ" b="1" dirty="0"/>
              <a:t>Dodavatelské země </a:t>
            </a:r>
            <a:r>
              <a:rPr lang="cs-CZ" dirty="0" smtClean="0"/>
              <a:t>: </a:t>
            </a:r>
            <a:r>
              <a:rPr lang="cs-CZ" dirty="0"/>
              <a:t>Německo, Francie, Itálie, USA, Nizozemsko, VB</a:t>
            </a:r>
          </a:p>
        </p:txBody>
      </p:sp>
    </p:spTree>
    <p:extLst>
      <p:ext uri="{BB962C8B-B14F-4D97-AF65-F5344CB8AC3E}">
        <p14:creationId xmlns:p14="http://schemas.microsoft.com/office/powerpoint/2010/main" val="2244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Švýcarsko.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 [cit. 2013-03-29]. Dostupné z: </a:t>
            </a:r>
            <a:r>
              <a:rPr lang="cs-CZ" dirty="0">
                <a:hlinkClick r:id="rId2"/>
              </a:rPr>
              <a:t>http://cs.wikipedia.org/wiki/%</a:t>
            </a:r>
            <a:r>
              <a:rPr lang="cs-CZ" dirty="0" smtClean="0">
                <a:hlinkClick r:id="rId2"/>
              </a:rPr>
              <a:t>C5%A0v%C3%BDcarsko</a:t>
            </a:r>
            <a:endParaRPr lang="cs-CZ" dirty="0" smtClean="0"/>
          </a:p>
          <a:p>
            <a:r>
              <a:rPr lang="pl-PL" i="1" dirty="0"/>
              <a:t>Švýcarsko</a:t>
            </a:r>
            <a:r>
              <a:rPr lang="pl-PL" dirty="0"/>
              <a:t> [online]. [cit. 2013-03-29]. Dostupné z: </a:t>
            </a:r>
            <a:r>
              <a:rPr lang="pl-PL" dirty="0">
                <a:hlinkClick r:id="rId3"/>
              </a:rPr>
              <a:t>http://svycarsko.svetadily.cz/info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r>
              <a:rPr lang="pl-PL" i="1" dirty="0"/>
              <a:t>Švýcarsko</a:t>
            </a:r>
            <a:r>
              <a:rPr lang="pl-PL" dirty="0"/>
              <a:t> [online]. [cit. 2013-03-29]. Dostupné z: http://www.klima.cz/svycarsko.htm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Präsentation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Liebe</a:t>
            </a:r>
            <a:r>
              <a:rPr lang="cs-CZ" dirty="0" smtClean="0"/>
              <a:t> </a:t>
            </a:r>
            <a:r>
              <a:rPr lang="cs-CZ" dirty="0" err="1" smtClean="0"/>
              <a:t>Studenten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err="1" smtClean="0"/>
              <a:t>Ihr</a:t>
            </a:r>
            <a:r>
              <a:rPr lang="cs-CZ" dirty="0" smtClean="0"/>
              <a:t> </a:t>
            </a:r>
            <a:r>
              <a:rPr lang="cs-CZ" dirty="0" err="1" smtClean="0"/>
              <a:t>müsst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folgenede</a:t>
            </a:r>
            <a:r>
              <a:rPr lang="cs-CZ" dirty="0" smtClean="0"/>
              <a:t> </a:t>
            </a:r>
            <a:r>
              <a:rPr lang="cs-CZ" dirty="0" err="1" smtClean="0"/>
              <a:t>Präsentation</a:t>
            </a:r>
            <a:r>
              <a:rPr lang="cs-CZ" dirty="0" smtClean="0"/>
              <a:t> </a:t>
            </a:r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übersetzen</a:t>
            </a:r>
            <a:r>
              <a:rPr lang="cs-CZ" dirty="0" smtClean="0"/>
              <a:t>. </a:t>
            </a:r>
            <a:r>
              <a:rPr lang="cs-CZ" dirty="0" err="1" smtClean="0"/>
              <a:t>Achtet</a:t>
            </a:r>
            <a:r>
              <a:rPr lang="cs-CZ" dirty="0" smtClean="0"/>
              <a:t> </a:t>
            </a:r>
            <a:r>
              <a:rPr lang="cs-CZ" dirty="0" err="1" smtClean="0"/>
              <a:t>dabei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Wortschatz</a:t>
            </a:r>
            <a:endParaRPr lang="cs-CZ" dirty="0" smtClean="0"/>
          </a:p>
          <a:p>
            <a:r>
              <a:rPr lang="cs-CZ" dirty="0" err="1" smtClean="0"/>
              <a:t>Grammatik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Aussprache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Intonation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3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443664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ezinárodní </a:t>
            </a:r>
            <a:r>
              <a:rPr lang="cs-CZ" dirty="0"/>
              <a:t>zkratka pro Švýcarsko je </a:t>
            </a:r>
            <a:r>
              <a:rPr lang="cs-CZ" b="1" dirty="0"/>
              <a:t>CH</a:t>
            </a:r>
            <a:r>
              <a:rPr lang="cs-CZ" dirty="0"/>
              <a:t> z latinského </a:t>
            </a:r>
            <a:r>
              <a:rPr lang="cs-CZ" b="1" dirty="0" err="1"/>
              <a:t>Confederatio</a:t>
            </a:r>
            <a:r>
              <a:rPr lang="cs-CZ" b="1" dirty="0"/>
              <a:t> </a:t>
            </a:r>
            <a:r>
              <a:rPr lang="cs-CZ" b="1" dirty="0" err="1" smtClean="0"/>
              <a:t>Helvetica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Rozloha - </a:t>
            </a:r>
            <a:r>
              <a:rPr lang="cs-CZ" dirty="0"/>
              <a:t>41 293 km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Hlavní město - Bern</a:t>
            </a:r>
            <a:r>
              <a:rPr lang="cs-CZ" dirty="0"/>
              <a:t>  </a:t>
            </a:r>
            <a:r>
              <a:rPr lang="cs-CZ" dirty="0" smtClean="0"/>
              <a:t>(133 tisíc obyvatel)</a:t>
            </a:r>
          </a:p>
          <a:p>
            <a:pPr marL="0" indent="0">
              <a:buNone/>
            </a:pPr>
            <a:r>
              <a:rPr lang="cs-CZ" b="1" dirty="0"/>
              <a:t>Důležitá hospodářská </a:t>
            </a:r>
            <a:r>
              <a:rPr lang="cs-CZ" b="1" dirty="0" smtClean="0"/>
              <a:t>centra:</a:t>
            </a:r>
            <a:endParaRPr lang="cs-CZ" b="1" dirty="0"/>
          </a:p>
          <a:p>
            <a:r>
              <a:rPr lang="cs-CZ" b="1" dirty="0" err="1" smtClean="0"/>
              <a:t>Zürich</a:t>
            </a:r>
            <a:r>
              <a:rPr lang="cs-CZ" dirty="0"/>
              <a:t>, 353,8 tis. obyvatel - obchodní, bankovní a průmyslové centrum</a:t>
            </a:r>
          </a:p>
          <a:p>
            <a:r>
              <a:rPr lang="cs-CZ" b="1" dirty="0" err="1" smtClean="0"/>
              <a:t>Basel</a:t>
            </a:r>
            <a:r>
              <a:rPr lang="cs-CZ" dirty="0"/>
              <a:t>, 178,6 tis. obyvatel - obchodní, průmyslové centrum</a:t>
            </a:r>
          </a:p>
          <a:p>
            <a:r>
              <a:rPr lang="cs-CZ" b="1" dirty="0" err="1" smtClean="0"/>
              <a:t>Genf</a:t>
            </a:r>
            <a:r>
              <a:rPr lang="cs-CZ" b="1" dirty="0"/>
              <a:t>,</a:t>
            </a:r>
            <a:r>
              <a:rPr lang="cs-CZ" dirty="0"/>
              <a:t> 174,9 tis. obyvatel - centrum diplomacie, mezinárodních organizací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1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Hraniční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Švýcarsko </a:t>
            </a:r>
            <a:r>
              <a:rPr lang="cs-CZ" dirty="0"/>
              <a:t>sousedí s </a:t>
            </a:r>
            <a:r>
              <a:rPr lang="cs-CZ" dirty="0" smtClean="0"/>
              <a:t>pěti </a:t>
            </a:r>
            <a:r>
              <a:rPr lang="cs-CZ" dirty="0"/>
              <a:t>státy, z nichž nejdelší společnou hranici má s:</a:t>
            </a:r>
          </a:p>
          <a:p>
            <a:r>
              <a:rPr lang="cs-CZ" dirty="0" smtClean="0"/>
              <a:t>Itálie(746 km)</a:t>
            </a:r>
          </a:p>
          <a:p>
            <a:r>
              <a:rPr lang="cs-CZ" dirty="0" smtClean="0"/>
              <a:t>Francie </a:t>
            </a:r>
            <a:r>
              <a:rPr lang="cs-CZ" dirty="0"/>
              <a:t>(575 </a:t>
            </a:r>
            <a:r>
              <a:rPr lang="cs-CZ" dirty="0" smtClean="0"/>
              <a:t>km)</a:t>
            </a:r>
          </a:p>
          <a:p>
            <a:r>
              <a:rPr lang="cs-CZ" dirty="0" smtClean="0"/>
              <a:t>Německo </a:t>
            </a:r>
            <a:r>
              <a:rPr lang="cs-CZ" dirty="0"/>
              <a:t>(364 km</a:t>
            </a:r>
            <a:r>
              <a:rPr lang="cs-CZ" dirty="0" smtClean="0"/>
              <a:t>)</a:t>
            </a:r>
          </a:p>
          <a:p>
            <a:r>
              <a:rPr lang="cs-CZ" dirty="0" smtClean="0"/>
              <a:t>Rakousko </a:t>
            </a:r>
            <a:r>
              <a:rPr lang="cs-CZ" dirty="0"/>
              <a:t>(165 </a:t>
            </a:r>
            <a:r>
              <a:rPr lang="cs-CZ" dirty="0" smtClean="0"/>
              <a:t>km)</a:t>
            </a:r>
          </a:p>
          <a:p>
            <a:r>
              <a:rPr lang="cs-CZ" dirty="0" smtClean="0"/>
              <a:t>Lichtenštejnsko(42 </a:t>
            </a:r>
            <a:r>
              <a:rPr lang="cs-CZ" dirty="0"/>
              <a:t>km).</a:t>
            </a:r>
          </a:p>
        </p:txBody>
      </p:sp>
    </p:spTree>
    <p:extLst>
      <p:ext uri="{BB962C8B-B14F-4D97-AF65-F5344CB8AC3E}">
        <p14:creationId xmlns:p14="http://schemas.microsoft.com/office/powerpoint/2010/main" val="188472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Národnostní složení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7939608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Všechny skupiny obyvatelstva, které používají některý ze čtyř úředních jazyků, se považují za Švýcary. </a:t>
            </a:r>
            <a:endParaRPr lang="cs-CZ" dirty="0" smtClean="0"/>
          </a:p>
          <a:p>
            <a:r>
              <a:rPr lang="cs-CZ" dirty="0" smtClean="0"/>
              <a:t>63,7</a:t>
            </a:r>
            <a:r>
              <a:rPr lang="cs-CZ" dirty="0"/>
              <a:t>% se hlásí ke germánským předkům a hovoří </a:t>
            </a:r>
            <a:r>
              <a:rPr lang="cs-CZ" dirty="0" smtClean="0"/>
              <a:t>německy</a:t>
            </a:r>
          </a:p>
          <a:p>
            <a:r>
              <a:rPr lang="cs-CZ" dirty="0" smtClean="0"/>
              <a:t>20,4</a:t>
            </a:r>
            <a:r>
              <a:rPr lang="cs-CZ" dirty="0"/>
              <a:t>% obyvatel je </a:t>
            </a:r>
            <a:r>
              <a:rPr lang="cs-CZ" dirty="0" smtClean="0"/>
              <a:t>frankofonních</a:t>
            </a:r>
          </a:p>
          <a:p>
            <a:r>
              <a:rPr lang="cs-CZ" dirty="0" smtClean="0"/>
              <a:t>6,5</a:t>
            </a:r>
            <a:r>
              <a:rPr lang="cs-CZ" dirty="0"/>
              <a:t>% má italské </a:t>
            </a:r>
            <a:r>
              <a:rPr lang="cs-CZ" dirty="0" smtClean="0"/>
              <a:t>kořeny</a:t>
            </a:r>
          </a:p>
          <a:p>
            <a:r>
              <a:rPr lang="cs-CZ" dirty="0" smtClean="0"/>
              <a:t>0,5</a:t>
            </a:r>
            <a:r>
              <a:rPr lang="cs-CZ" dirty="0"/>
              <a:t>% obyvatelstva je historicky keltského původu s románskými předky a hovoří rétorománsky.</a:t>
            </a:r>
          </a:p>
          <a:p>
            <a:pPr marL="0" indent="0">
              <a:buNone/>
            </a:pPr>
            <a:r>
              <a:rPr lang="cs-CZ" dirty="0"/>
              <a:t>V zemi je </a:t>
            </a:r>
            <a:r>
              <a:rPr lang="cs-CZ" dirty="0" smtClean="0"/>
              <a:t>zastoupeno </a:t>
            </a:r>
            <a:r>
              <a:rPr lang="cs-CZ" dirty="0"/>
              <a:t>dalších 46 jazykových skupin, z nichž </a:t>
            </a:r>
            <a:r>
              <a:rPr lang="cs-CZ" dirty="0" smtClean="0"/>
              <a:t>nejsilnější je:</a:t>
            </a:r>
          </a:p>
          <a:p>
            <a:r>
              <a:rPr lang="cs-CZ" dirty="0" smtClean="0"/>
              <a:t>srbská </a:t>
            </a:r>
            <a:r>
              <a:rPr lang="cs-CZ" dirty="0"/>
              <a:t>a chorvatská (1,4 </a:t>
            </a:r>
            <a:r>
              <a:rPr lang="cs-CZ" dirty="0" smtClean="0"/>
              <a:t>%)</a:t>
            </a:r>
          </a:p>
          <a:p>
            <a:r>
              <a:rPr lang="cs-CZ" dirty="0" smtClean="0"/>
              <a:t>albánská </a:t>
            </a:r>
            <a:r>
              <a:rPr lang="cs-CZ" dirty="0"/>
              <a:t>a portugalská (1,3</a:t>
            </a:r>
            <a:r>
              <a:rPr lang="cs-CZ" dirty="0" smtClean="0"/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 Náboženské složení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41,8 % obyvatel tvoří </a:t>
            </a:r>
            <a:r>
              <a:rPr lang="cs-CZ" dirty="0" smtClean="0"/>
              <a:t>katolíci</a:t>
            </a:r>
          </a:p>
          <a:p>
            <a:pPr marL="0" indent="0">
              <a:buNone/>
            </a:pPr>
            <a:r>
              <a:rPr lang="cs-CZ" dirty="0" smtClean="0"/>
              <a:t>35,3 </a:t>
            </a:r>
            <a:r>
              <a:rPr lang="cs-CZ" dirty="0"/>
              <a:t>% </a:t>
            </a:r>
            <a:r>
              <a:rPr lang="cs-CZ" dirty="0" smtClean="0"/>
              <a:t>protestanti</a:t>
            </a:r>
          </a:p>
          <a:p>
            <a:pPr marL="0" indent="0">
              <a:buNone/>
            </a:pPr>
            <a:r>
              <a:rPr lang="cs-CZ" dirty="0" smtClean="0"/>
              <a:t>4,3 </a:t>
            </a:r>
            <a:r>
              <a:rPr lang="cs-CZ" dirty="0"/>
              <a:t>% se hlásí k islámskému </a:t>
            </a:r>
            <a:r>
              <a:rPr lang="cs-CZ" dirty="0" smtClean="0"/>
              <a:t>náboženství</a:t>
            </a:r>
          </a:p>
          <a:p>
            <a:pPr marL="0" indent="0">
              <a:buNone/>
            </a:pPr>
            <a:r>
              <a:rPr lang="cs-CZ" dirty="0" smtClean="0"/>
              <a:t>9,9 </a:t>
            </a:r>
            <a:r>
              <a:rPr lang="cs-CZ" dirty="0"/>
              <a:t>% k ostatním </a:t>
            </a:r>
            <a:r>
              <a:rPr lang="cs-CZ" dirty="0" smtClean="0"/>
              <a:t>náboženstvím</a:t>
            </a:r>
          </a:p>
          <a:p>
            <a:pPr marL="0" indent="0">
              <a:buNone/>
            </a:pPr>
            <a:r>
              <a:rPr lang="cs-CZ" dirty="0" smtClean="0"/>
              <a:t>11</a:t>
            </a:r>
            <a:r>
              <a:rPr lang="cs-CZ" dirty="0"/>
              <a:t>% občanů je bez </a:t>
            </a:r>
            <a:r>
              <a:rPr lang="cs-CZ" dirty="0" smtClean="0"/>
              <a:t>vyznání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12976"/>
            <a:ext cx="2556030" cy="340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7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Úřední jazyk a ostatní nejčastěji používané 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011616" cy="4525963"/>
          </a:xfrm>
        </p:spPr>
        <p:txBody>
          <a:bodyPr>
            <a:normAutofit/>
          </a:bodyPr>
          <a:lstStyle/>
          <a:p>
            <a:r>
              <a:rPr lang="cs-CZ" dirty="0"/>
              <a:t>německý - 63,7% obyvatelstva</a:t>
            </a:r>
          </a:p>
          <a:p>
            <a:r>
              <a:rPr lang="cs-CZ" dirty="0"/>
              <a:t>francouzský - 20,4% obyvatelstva</a:t>
            </a:r>
          </a:p>
          <a:p>
            <a:r>
              <a:rPr lang="cs-CZ" dirty="0"/>
              <a:t>italský - 6,5% obyvatelstva</a:t>
            </a:r>
          </a:p>
          <a:p>
            <a:r>
              <a:rPr lang="cs-CZ" dirty="0"/>
              <a:t>rétorománský - 0,5%</a:t>
            </a:r>
          </a:p>
          <a:p>
            <a:r>
              <a:rPr lang="cs-CZ" dirty="0"/>
              <a:t>ostatní ve </a:t>
            </a:r>
            <a:r>
              <a:rPr lang="cs-CZ" dirty="0" smtClean="0"/>
              <a:t>Švýcarsku </a:t>
            </a:r>
            <a:r>
              <a:rPr lang="cs-CZ" dirty="0"/>
              <a:t>používané jazyky, které nejsou úřední, tvoří cca. 9%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55576" y="256490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Územní </a:t>
            </a:r>
            <a:r>
              <a:rPr lang="cs-CZ" dirty="0" smtClean="0">
                <a:effectLst/>
              </a:rPr>
              <a:t>členění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Švýcarsko je tvořeno 23 kantony, z nichž 3 jsou </a:t>
            </a:r>
            <a:r>
              <a:rPr lang="cs-CZ" dirty="0" smtClean="0"/>
              <a:t>rozděleny </a:t>
            </a:r>
            <a:r>
              <a:rPr lang="cs-CZ" dirty="0"/>
              <a:t>na tzv. </a:t>
            </a:r>
            <a:r>
              <a:rPr lang="cs-CZ" dirty="0" err="1"/>
              <a:t>plokantony</a:t>
            </a:r>
            <a:r>
              <a:rPr lang="cs-CZ" dirty="0"/>
              <a:t>, t.j. v celku tedy 26 kantonů, které mají v rámci konfederace vysoký stupeň samosprávy s vlastní vládou a parlamentem.</a:t>
            </a:r>
          </a:p>
          <a:p>
            <a:pPr marL="0" indent="0">
              <a:buNone/>
            </a:pPr>
            <a:r>
              <a:rPr lang="cs-CZ" dirty="0"/>
              <a:t>Přehled kantonů s uvedením používaného jazyka, rozlohy a počtu obyvatel:</a:t>
            </a:r>
          </a:p>
          <a:p>
            <a:r>
              <a:rPr lang="cs-CZ" dirty="0" smtClean="0"/>
              <a:t>německy </a:t>
            </a:r>
            <a:r>
              <a:rPr lang="cs-CZ" dirty="0"/>
              <a:t>– Curych, Bern, Luzern, </a:t>
            </a:r>
            <a:r>
              <a:rPr lang="cs-CZ" dirty="0" err="1"/>
              <a:t>Uri</a:t>
            </a:r>
            <a:r>
              <a:rPr lang="cs-CZ" dirty="0"/>
              <a:t>, </a:t>
            </a:r>
            <a:r>
              <a:rPr lang="cs-CZ" dirty="0" err="1"/>
              <a:t>Schwyz</a:t>
            </a:r>
            <a:r>
              <a:rPr lang="cs-CZ" dirty="0"/>
              <a:t>, </a:t>
            </a:r>
            <a:r>
              <a:rPr lang="cs-CZ" dirty="0" err="1"/>
              <a:t>Glarus</a:t>
            </a:r>
            <a:r>
              <a:rPr lang="cs-CZ" dirty="0"/>
              <a:t>, </a:t>
            </a:r>
            <a:r>
              <a:rPr lang="cs-CZ" dirty="0" err="1"/>
              <a:t>Zug</a:t>
            </a:r>
            <a:r>
              <a:rPr lang="cs-CZ" dirty="0"/>
              <a:t>, </a:t>
            </a:r>
            <a:r>
              <a:rPr lang="cs-CZ" dirty="0" err="1"/>
              <a:t>Solothurn</a:t>
            </a:r>
            <a:r>
              <a:rPr lang="cs-CZ" dirty="0"/>
              <a:t>, </a:t>
            </a:r>
            <a:r>
              <a:rPr lang="cs-CZ" dirty="0" err="1"/>
              <a:t>Schaffhausen</a:t>
            </a:r>
            <a:r>
              <a:rPr lang="cs-CZ" dirty="0"/>
              <a:t>, St. </a:t>
            </a:r>
            <a:r>
              <a:rPr lang="cs-CZ" dirty="0" err="1"/>
              <a:t>Gallen</a:t>
            </a:r>
            <a:r>
              <a:rPr lang="cs-CZ" dirty="0"/>
              <a:t>, </a:t>
            </a:r>
            <a:r>
              <a:rPr lang="cs-CZ" dirty="0" err="1"/>
              <a:t>Aargau</a:t>
            </a:r>
            <a:r>
              <a:rPr lang="cs-CZ" dirty="0"/>
              <a:t>, </a:t>
            </a:r>
            <a:r>
              <a:rPr lang="cs-CZ" dirty="0" err="1"/>
              <a:t>Thurgau</a:t>
            </a:r>
            <a:endParaRPr lang="cs-CZ" dirty="0"/>
          </a:p>
          <a:p>
            <a:r>
              <a:rPr lang="cs-CZ" dirty="0" err="1"/>
              <a:t>polokantony</a:t>
            </a:r>
            <a:r>
              <a:rPr lang="cs-CZ" dirty="0"/>
              <a:t>: </a:t>
            </a:r>
            <a:r>
              <a:rPr lang="cs-CZ" dirty="0" err="1"/>
              <a:t>Obwalden</a:t>
            </a:r>
            <a:r>
              <a:rPr lang="cs-CZ" dirty="0"/>
              <a:t>, </a:t>
            </a:r>
            <a:r>
              <a:rPr lang="cs-CZ" dirty="0" err="1"/>
              <a:t>Nidwalden</a:t>
            </a:r>
            <a:r>
              <a:rPr lang="cs-CZ" dirty="0"/>
              <a:t>, Basilej-město, Basilej-venkov, </a:t>
            </a:r>
            <a:r>
              <a:rPr lang="cs-CZ" dirty="0" err="1"/>
              <a:t>Appenzell</a:t>
            </a:r>
            <a:r>
              <a:rPr lang="cs-CZ" dirty="0"/>
              <a:t> </a:t>
            </a:r>
            <a:r>
              <a:rPr lang="cs-CZ" dirty="0" err="1"/>
              <a:t>Ausserrhoden</a:t>
            </a:r>
            <a:r>
              <a:rPr lang="cs-CZ" dirty="0"/>
              <a:t>, </a:t>
            </a:r>
            <a:r>
              <a:rPr lang="cs-CZ" dirty="0" err="1"/>
              <a:t>Appenzell</a:t>
            </a:r>
            <a:r>
              <a:rPr lang="cs-CZ" dirty="0"/>
              <a:t> </a:t>
            </a:r>
            <a:r>
              <a:rPr lang="cs-CZ" dirty="0" err="1" smtClean="0"/>
              <a:t>Innerrhoden</a:t>
            </a:r>
            <a:endParaRPr lang="cs-CZ" dirty="0"/>
          </a:p>
          <a:p>
            <a:r>
              <a:rPr lang="cs-CZ" dirty="0" smtClean="0"/>
              <a:t>francouzsky </a:t>
            </a:r>
            <a:r>
              <a:rPr lang="cs-CZ" dirty="0"/>
              <a:t>i německy – </a:t>
            </a:r>
            <a:r>
              <a:rPr lang="cs-CZ" dirty="0" err="1"/>
              <a:t>Valais</a:t>
            </a:r>
            <a:r>
              <a:rPr lang="cs-CZ" dirty="0"/>
              <a:t>/</a:t>
            </a:r>
            <a:r>
              <a:rPr lang="cs-CZ" dirty="0" err="1"/>
              <a:t>Wallis</a:t>
            </a:r>
            <a:endParaRPr lang="cs-CZ" dirty="0"/>
          </a:p>
          <a:p>
            <a:r>
              <a:rPr lang="cs-CZ" dirty="0" smtClean="0"/>
              <a:t>francouzsky </a:t>
            </a:r>
            <a:r>
              <a:rPr lang="cs-CZ" dirty="0"/>
              <a:t>– </a:t>
            </a:r>
            <a:r>
              <a:rPr lang="cs-CZ" dirty="0" err="1"/>
              <a:t>Fribourg</a:t>
            </a:r>
            <a:r>
              <a:rPr lang="cs-CZ" dirty="0"/>
              <a:t>, </a:t>
            </a:r>
            <a:r>
              <a:rPr lang="cs-CZ" dirty="0" err="1"/>
              <a:t>Vaud</a:t>
            </a:r>
            <a:r>
              <a:rPr lang="cs-CZ" dirty="0"/>
              <a:t>, </a:t>
            </a:r>
            <a:r>
              <a:rPr lang="cs-CZ" dirty="0" err="1"/>
              <a:t>Neuchâtel</a:t>
            </a:r>
            <a:r>
              <a:rPr lang="cs-CZ" dirty="0"/>
              <a:t>, Ženeva, </a:t>
            </a:r>
            <a:r>
              <a:rPr lang="cs-CZ" dirty="0" smtClean="0"/>
              <a:t>Jura</a:t>
            </a:r>
          </a:p>
          <a:p>
            <a:r>
              <a:rPr lang="cs-CZ" dirty="0" smtClean="0"/>
              <a:t>italsky </a:t>
            </a:r>
            <a:r>
              <a:rPr lang="cs-CZ" dirty="0"/>
              <a:t>– Ticino</a:t>
            </a:r>
          </a:p>
          <a:p>
            <a:r>
              <a:rPr lang="cs-CZ" dirty="0" smtClean="0"/>
              <a:t>rétorománsky </a:t>
            </a:r>
            <a:r>
              <a:rPr lang="cs-CZ" dirty="0"/>
              <a:t>– </a:t>
            </a:r>
            <a:r>
              <a:rPr lang="cs-CZ" dirty="0" err="1"/>
              <a:t>Graubünden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43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Zemědělská produkce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453650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pšenice</a:t>
            </a:r>
          </a:p>
          <a:p>
            <a:r>
              <a:rPr lang="cs-CZ" dirty="0" smtClean="0"/>
              <a:t>oves</a:t>
            </a:r>
          </a:p>
          <a:p>
            <a:r>
              <a:rPr lang="cs-CZ" dirty="0" smtClean="0"/>
              <a:t>ječmen</a:t>
            </a:r>
          </a:p>
          <a:p>
            <a:r>
              <a:rPr lang="cs-CZ" dirty="0"/>
              <a:t>k</a:t>
            </a:r>
            <a:r>
              <a:rPr lang="cs-CZ" dirty="0" smtClean="0"/>
              <a:t>ukuřice</a:t>
            </a:r>
          </a:p>
          <a:p>
            <a:r>
              <a:rPr lang="cs-CZ" dirty="0" smtClean="0"/>
              <a:t>brambory</a:t>
            </a:r>
          </a:p>
          <a:p>
            <a:r>
              <a:rPr lang="cs-CZ" dirty="0" smtClean="0"/>
              <a:t>cukrová </a:t>
            </a:r>
            <a:r>
              <a:rPr lang="cs-CZ" dirty="0"/>
              <a:t>řepa, </a:t>
            </a:r>
            <a:endParaRPr lang="cs-CZ" dirty="0" smtClean="0"/>
          </a:p>
          <a:p>
            <a:r>
              <a:rPr lang="cs-CZ" dirty="0" smtClean="0"/>
              <a:t>vinná réva</a:t>
            </a:r>
          </a:p>
          <a:p>
            <a:r>
              <a:rPr lang="cs-CZ" dirty="0" smtClean="0"/>
              <a:t>zelenina</a:t>
            </a:r>
          </a:p>
          <a:p>
            <a:r>
              <a:rPr lang="cs-CZ" dirty="0" smtClean="0"/>
              <a:t>ovoce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798" y="2132856"/>
            <a:ext cx="4560168" cy="302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221</TotalTime>
  <Words>308</Words>
  <Application>Microsoft Office PowerPoint</Application>
  <PresentationFormat>Předvádění na obrazovce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Švýcarsko</vt:lpstr>
      <vt:lpstr>Präsentation</vt:lpstr>
      <vt:lpstr>Základní informace</vt:lpstr>
      <vt:lpstr>Hraniční země</vt:lpstr>
      <vt:lpstr>Národnostní složení</vt:lpstr>
      <vt:lpstr> Náboženské složení</vt:lpstr>
      <vt:lpstr>Úřední jazyk a ostatní nejčastěji používané jazyky</vt:lpstr>
      <vt:lpstr>Územní členění</vt:lpstr>
      <vt:lpstr>Zemědělská produkce</vt:lpstr>
      <vt:lpstr>Zemědělství</vt:lpstr>
      <vt:lpstr>Dovoz a vývoz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36</cp:revision>
  <dcterms:created xsi:type="dcterms:W3CDTF">2012-12-26T18:07:43Z</dcterms:created>
  <dcterms:modified xsi:type="dcterms:W3CDTF">2013-05-02T19:34:07Z</dcterms:modified>
</cp:coreProperties>
</file>