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1" r:id="rId4"/>
    <p:sldId id="272" r:id="rId5"/>
    <p:sldId id="257" r:id="rId6"/>
    <p:sldId id="269" r:id="rId7"/>
    <p:sldId id="258" r:id="rId8"/>
    <p:sldId id="270" r:id="rId9"/>
    <p:sldId id="259" r:id="rId10"/>
    <p:sldId id="260" r:id="rId11"/>
    <p:sldId id="261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C4D4177-2171-465C-BAC2-54FDE1014933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zv.cz/jnp/cz/encyklopedie_statu/evropa/rakousko/" TargetMode="External"/><Relationship Id="rId2" Type="http://schemas.openxmlformats.org/officeDocument/2006/relationships/hyperlink" Target="http://www.zemepis.net/zeme-rakousk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Rakousko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Reálie německy mluvících zemí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980728"/>
            <a:ext cx="6435001" cy="155250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5724128" y="4046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VY_32_INOVACE _NREA_17</a:t>
            </a:r>
          </a:p>
        </p:txBody>
      </p:sp>
    </p:spTree>
    <p:extLst>
      <p:ext uri="{BB962C8B-B14F-4D97-AF65-F5344CB8AC3E}">
        <p14:creationId xmlns:p14="http://schemas.microsoft.com/office/powerpoint/2010/main" val="4245550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smtClean="0">
                <a:effectLst/>
              </a:rPr>
              <a:t>Hlavní zemědělské produkty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3"/>
            <a:ext cx="8299648" cy="4395118"/>
          </a:xfrm>
        </p:spPr>
        <p:txBody>
          <a:bodyPr>
            <a:noAutofit/>
          </a:bodyPr>
          <a:lstStyle/>
          <a:p>
            <a:r>
              <a:rPr lang="cs-CZ" sz="2800" dirty="0" smtClean="0"/>
              <a:t>obilí</a:t>
            </a:r>
          </a:p>
          <a:p>
            <a:r>
              <a:rPr lang="cs-CZ" sz="2800" dirty="0" smtClean="0"/>
              <a:t>brambory</a:t>
            </a:r>
          </a:p>
          <a:p>
            <a:r>
              <a:rPr lang="cs-CZ" sz="2800" dirty="0" smtClean="0"/>
              <a:t>cukrová řepa</a:t>
            </a:r>
          </a:p>
          <a:p>
            <a:r>
              <a:rPr lang="cs-CZ" sz="2800" dirty="0"/>
              <a:t>v</a:t>
            </a:r>
            <a:r>
              <a:rPr lang="cs-CZ" sz="2800" dirty="0" smtClean="0"/>
              <a:t>íno</a:t>
            </a:r>
          </a:p>
          <a:p>
            <a:r>
              <a:rPr lang="cs-CZ" sz="2800" dirty="0" smtClean="0"/>
              <a:t>ovoce</a:t>
            </a:r>
          </a:p>
          <a:p>
            <a:r>
              <a:rPr lang="cs-CZ" sz="2800" dirty="0" smtClean="0"/>
              <a:t>mléčné výrobky</a:t>
            </a:r>
          </a:p>
          <a:p>
            <a:r>
              <a:rPr lang="cs-CZ" sz="2800" dirty="0"/>
              <a:t>d</a:t>
            </a:r>
            <a:r>
              <a:rPr lang="cs-CZ" sz="2800" dirty="0" smtClean="0"/>
              <a:t>obytek</a:t>
            </a:r>
          </a:p>
          <a:p>
            <a:r>
              <a:rPr lang="cs-CZ" sz="2800" dirty="0"/>
              <a:t>p</a:t>
            </a:r>
            <a:r>
              <a:rPr lang="cs-CZ" sz="2800" dirty="0" smtClean="0"/>
              <a:t>rasata</a:t>
            </a:r>
          </a:p>
          <a:p>
            <a:r>
              <a:rPr lang="cs-CZ" sz="2800" dirty="0"/>
              <a:t>d</a:t>
            </a:r>
            <a:r>
              <a:rPr lang="cs-CZ" sz="2800" dirty="0" smtClean="0"/>
              <a:t>růbež</a:t>
            </a:r>
          </a:p>
          <a:p>
            <a:r>
              <a:rPr lang="cs-CZ" sz="2800" dirty="0" smtClean="0"/>
              <a:t>dřevo</a:t>
            </a:r>
            <a:endParaRPr lang="cs-CZ" sz="28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204864"/>
            <a:ext cx="4416152" cy="284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58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/>
              </a:rPr>
              <a:t>Přírodní zdroje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r</a:t>
            </a:r>
            <a:r>
              <a:rPr lang="cs-CZ" dirty="0" smtClean="0"/>
              <a:t>opa</a:t>
            </a:r>
          </a:p>
          <a:p>
            <a:r>
              <a:rPr lang="cs-CZ" dirty="0" smtClean="0"/>
              <a:t>černé </a:t>
            </a:r>
            <a:r>
              <a:rPr lang="cs-CZ" dirty="0"/>
              <a:t>a hnědé </a:t>
            </a:r>
            <a:r>
              <a:rPr lang="cs-CZ" dirty="0" smtClean="0"/>
              <a:t>uhlí</a:t>
            </a:r>
          </a:p>
          <a:p>
            <a:r>
              <a:rPr lang="cs-CZ" dirty="0" smtClean="0"/>
              <a:t>dřevo</a:t>
            </a:r>
          </a:p>
          <a:p>
            <a:r>
              <a:rPr lang="cs-CZ" dirty="0" smtClean="0"/>
              <a:t>železná ruda</a:t>
            </a:r>
          </a:p>
          <a:p>
            <a:r>
              <a:rPr lang="cs-CZ" dirty="0" smtClean="0"/>
              <a:t>měď</a:t>
            </a:r>
          </a:p>
          <a:p>
            <a:r>
              <a:rPr lang="cs-CZ" dirty="0" smtClean="0"/>
              <a:t>zinek</a:t>
            </a:r>
          </a:p>
          <a:p>
            <a:r>
              <a:rPr lang="cs-CZ" dirty="0" smtClean="0"/>
              <a:t>antimon</a:t>
            </a:r>
          </a:p>
          <a:p>
            <a:r>
              <a:rPr lang="cs-CZ" dirty="0" smtClean="0"/>
              <a:t>magnezit</a:t>
            </a:r>
          </a:p>
          <a:p>
            <a:r>
              <a:rPr lang="cs-CZ" dirty="0" smtClean="0"/>
              <a:t>wolfram</a:t>
            </a:r>
          </a:p>
          <a:p>
            <a:r>
              <a:rPr lang="cs-CZ" dirty="0"/>
              <a:t>g</a:t>
            </a:r>
            <a:r>
              <a:rPr lang="cs-CZ" dirty="0" smtClean="0"/>
              <a:t>rafit</a:t>
            </a:r>
          </a:p>
          <a:p>
            <a:r>
              <a:rPr lang="cs-CZ" dirty="0" smtClean="0"/>
              <a:t>sůl</a:t>
            </a:r>
          </a:p>
          <a:p>
            <a:r>
              <a:rPr lang="cs-CZ" dirty="0" smtClean="0"/>
              <a:t>hydroelektrická </a:t>
            </a:r>
            <a:r>
              <a:rPr lang="cs-CZ" dirty="0"/>
              <a:t>energie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714500"/>
            <a:ext cx="4572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73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i="1" dirty="0" smtClean="0"/>
              <a:t>Rakousko </a:t>
            </a:r>
            <a:r>
              <a:rPr lang="cs-CZ" i="1" dirty="0"/>
              <a:t>- informace o státě</a:t>
            </a:r>
            <a:r>
              <a:rPr lang="cs-CZ" dirty="0"/>
              <a:t> [online]. [cit. 2013-03-29]. Dostupné z: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www.zemepis.net/zeme-rakousko</a:t>
            </a:r>
            <a:endParaRPr lang="cs-CZ" dirty="0" smtClean="0"/>
          </a:p>
          <a:p>
            <a:r>
              <a:rPr lang="pl-PL" i="1" dirty="0"/>
              <a:t>Rakousko</a:t>
            </a:r>
            <a:r>
              <a:rPr lang="pl-PL" dirty="0"/>
              <a:t> [online]. [cit. 2013-03-29]. Dostupné z: </a:t>
            </a:r>
            <a:r>
              <a:rPr lang="pl-PL" dirty="0">
                <a:hlinkClick r:id="rId3"/>
              </a:rPr>
              <a:t>http://www.mzv.cz/jnp/cz/encyklopedie_statu/evropa/rakousko</a:t>
            </a:r>
            <a:r>
              <a:rPr lang="pl-PL" dirty="0" smtClean="0">
                <a:hlinkClick r:id="rId3"/>
              </a:rPr>
              <a:t>/</a:t>
            </a:r>
            <a:endParaRPr lang="pl-PL" dirty="0" smtClean="0"/>
          </a:p>
          <a:p>
            <a:r>
              <a:rPr lang="pl-PL" i="1" dirty="0"/>
              <a:t>Rakousko</a:t>
            </a:r>
            <a:r>
              <a:rPr lang="pl-PL" dirty="0"/>
              <a:t> [online]. [cit. 2013-03-29]. Dostupné z: http://www.bmeia.gv.at/cz/velvyslanectvi/praze.html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1570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Präsentation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Liebe</a:t>
            </a:r>
            <a:r>
              <a:rPr lang="cs-CZ" dirty="0" smtClean="0"/>
              <a:t> </a:t>
            </a:r>
            <a:r>
              <a:rPr lang="cs-CZ" dirty="0" err="1" smtClean="0"/>
              <a:t>Studenten</a:t>
            </a:r>
            <a:r>
              <a:rPr lang="cs-CZ" dirty="0" smtClean="0"/>
              <a:t>,</a:t>
            </a:r>
          </a:p>
          <a:p>
            <a:pPr marL="0" indent="0">
              <a:buNone/>
            </a:pPr>
            <a:r>
              <a:rPr lang="cs-CZ" dirty="0" err="1" smtClean="0"/>
              <a:t>Ihr</a:t>
            </a:r>
            <a:r>
              <a:rPr lang="cs-CZ" dirty="0" smtClean="0"/>
              <a:t> </a:t>
            </a:r>
            <a:r>
              <a:rPr lang="cs-CZ" dirty="0" err="1" smtClean="0"/>
              <a:t>müsst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folgenede</a:t>
            </a:r>
            <a:r>
              <a:rPr lang="cs-CZ" dirty="0" smtClean="0"/>
              <a:t> </a:t>
            </a:r>
            <a:r>
              <a:rPr lang="cs-CZ" dirty="0" err="1" smtClean="0"/>
              <a:t>Präsentation</a:t>
            </a:r>
            <a:r>
              <a:rPr lang="cs-CZ" dirty="0" smtClean="0"/>
              <a:t> </a:t>
            </a:r>
            <a:r>
              <a:rPr lang="cs-CZ" dirty="0" err="1" smtClean="0"/>
              <a:t>ins</a:t>
            </a:r>
            <a:r>
              <a:rPr lang="cs-CZ" dirty="0" smtClean="0"/>
              <a:t> </a:t>
            </a:r>
            <a:r>
              <a:rPr lang="cs-CZ" dirty="0" err="1" smtClean="0"/>
              <a:t>Deutsche</a:t>
            </a:r>
            <a:r>
              <a:rPr lang="cs-CZ" dirty="0" smtClean="0"/>
              <a:t> </a:t>
            </a:r>
            <a:r>
              <a:rPr lang="cs-CZ" dirty="0" err="1" smtClean="0"/>
              <a:t>übersetzen</a:t>
            </a:r>
            <a:r>
              <a:rPr lang="cs-CZ" dirty="0" smtClean="0"/>
              <a:t>. </a:t>
            </a:r>
            <a:r>
              <a:rPr lang="cs-CZ" dirty="0" err="1" smtClean="0"/>
              <a:t>Achtet</a:t>
            </a:r>
            <a:r>
              <a:rPr lang="cs-CZ" dirty="0" smtClean="0"/>
              <a:t> </a:t>
            </a:r>
            <a:r>
              <a:rPr lang="cs-CZ" dirty="0" err="1" smtClean="0"/>
              <a:t>dabei</a:t>
            </a:r>
            <a:r>
              <a:rPr lang="cs-CZ" dirty="0" smtClean="0"/>
              <a:t> </a:t>
            </a:r>
            <a:r>
              <a:rPr lang="cs-CZ" dirty="0" err="1" smtClean="0"/>
              <a:t>auf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Wortschatz</a:t>
            </a:r>
            <a:endParaRPr lang="cs-CZ" dirty="0" smtClean="0"/>
          </a:p>
          <a:p>
            <a:r>
              <a:rPr lang="cs-CZ" dirty="0" err="1" smtClean="0"/>
              <a:t>Grammatik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Aussprache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Intonation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531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5995392" cy="4525963"/>
          </a:xfrm>
        </p:spPr>
        <p:txBody>
          <a:bodyPr/>
          <a:lstStyle/>
          <a:p>
            <a:r>
              <a:rPr lang="cs-CZ" b="1" dirty="0" smtClean="0"/>
              <a:t>Hlavní město </a:t>
            </a:r>
            <a:r>
              <a:rPr lang="cs-CZ" dirty="0" smtClean="0"/>
              <a:t>- </a:t>
            </a:r>
            <a:r>
              <a:rPr lang="de-DE" dirty="0" smtClean="0"/>
              <a:t>Wien </a:t>
            </a:r>
            <a:r>
              <a:rPr lang="cs-CZ" dirty="0" smtClean="0"/>
              <a:t>(</a:t>
            </a:r>
            <a:r>
              <a:rPr lang="de-DE" dirty="0" smtClean="0"/>
              <a:t>1</a:t>
            </a:r>
            <a:r>
              <a:rPr lang="de-DE" dirty="0"/>
              <a:t> 631 082 </a:t>
            </a:r>
            <a:r>
              <a:rPr lang="de-DE" dirty="0" err="1" smtClean="0"/>
              <a:t>obyvatel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Rozloha</a:t>
            </a:r>
            <a:r>
              <a:rPr lang="cs-CZ" dirty="0" smtClean="0"/>
              <a:t> - </a:t>
            </a:r>
            <a:r>
              <a:rPr lang="cs-CZ" dirty="0"/>
              <a:t>83 870 </a:t>
            </a:r>
            <a:r>
              <a:rPr lang="cs-CZ" dirty="0" smtClean="0"/>
              <a:t>km</a:t>
            </a:r>
            <a:r>
              <a:rPr lang="cs-CZ" baseline="30000" dirty="0" smtClean="0"/>
              <a:t>2</a:t>
            </a:r>
          </a:p>
          <a:p>
            <a:r>
              <a:rPr lang="cs-CZ" b="1" dirty="0" smtClean="0"/>
              <a:t>Délka hranic </a:t>
            </a:r>
            <a:r>
              <a:rPr lang="cs-CZ" dirty="0" smtClean="0"/>
              <a:t>- </a:t>
            </a:r>
            <a:r>
              <a:rPr lang="cs-CZ" dirty="0"/>
              <a:t>2 562 </a:t>
            </a:r>
            <a:r>
              <a:rPr lang="cs-CZ" dirty="0" smtClean="0"/>
              <a:t>km</a:t>
            </a:r>
          </a:p>
          <a:p>
            <a:r>
              <a:rPr lang="cs-CZ" b="1" dirty="0" smtClean="0"/>
              <a:t>Nejvyšší bod </a:t>
            </a:r>
            <a:r>
              <a:rPr lang="cs-CZ" dirty="0" smtClean="0"/>
              <a:t>- </a:t>
            </a:r>
            <a:r>
              <a:rPr lang="cs-CZ" dirty="0"/>
              <a:t>Grossglockner (3 798 m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Nejnižší bod </a:t>
            </a:r>
            <a:r>
              <a:rPr lang="cs-CZ" dirty="0" smtClean="0"/>
              <a:t>- </a:t>
            </a:r>
            <a:r>
              <a:rPr lang="cs-CZ" dirty="0" err="1"/>
              <a:t>Neusiedler</a:t>
            </a:r>
            <a:r>
              <a:rPr lang="cs-CZ" dirty="0"/>
              <a:t> </a:t>
            </a:r>
            <a:r>
              <a:rPr lang="cs-CZ" dirty="0" err="1"/>
              <a:t>See</a:t>
            </a:r>
            <a:r>
              <a:rPr lang="cs-CZ" dirty="0"/>
              <a:t> (115 m)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2114550"/>
            <a:ext cx="3001751" cy="1602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1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Velká města a počty obyvatel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Wien</a:t>
            </a:r>
            <a:r>
              <a:rPr lang="cs-CZ" dirty="0"/>
              <a:t> (Vídeň) 1 631 </a:t>
            </a:r>
            <a:r>
              <a:rPr lang="cs-CZ" dirty="0" smtClean="0"/>
              <a:t>082</a:t>
            </a:r>
          </a:p>
          <a:p>
            <a:r>
              <a:rPr lang="cs-CZ" dirty="0" smtClean="0"/>
              <a:t>Graz </a:t>
            </a:r>
            <a:r>
              <a:rPr lang="cs-CZ" dirty="0"/>
              <a:t>(Štýrský Hradec) 214 </a:t>
            </a:r>
            <a:r>
              <a:rPr lang="cs-CZ" dirty="0" smtClean="0"/>
              <a:t>530</a:t>
            </a:r>
          </a:p>
          <a:p>
            <a:r>
              <a:rPr lang="cs-CZ" dirty="0" err="1" smtClean="0"/>
              <a:t>Linz</a:t>
            </a:r>
            <a:r>
              <a:rPr lang="cs-CZ" dirty="0" smtClean="0"/>
              <a:t> </a:t>
            </a:r>
            <a:r>
              <a:rPr lang="cs-CZ" dirty="0"/>
              <a:t>(Linec) 187 </a:t>
            </a:r>
            <a:r>
              <a:rPr lang="cs-CZ" dirty="0" smtClean="0"/>
              <a:t>482</a:t>
            </a:r>
          </a:p>
          <a:p>
            <a:r>
              <a:rPr lang="cs-CZ" dirty="0" smtClean="0"/>
              <a:t>Salzburg </a:t>
            </a:r>
            <a:r>
              <a:rPr lang="cs-CZ" dirty="0"/>
              <a:t>(Solnohrad) 144 </a:t>
            </a:r>
            <a:r>
              <a:rPr lang="cs-CZ" dirty="0" smtClean="0"/>
              <a:t>689</a:t>
            </a:r>
          </a:p>
          <a:p>
            <a:r>
              <a:rPr lang="cs-CZ" dirty="0" smtClean="0"/>
              <a:t>Innsbruck </a:t>
            </a:r>
            <a:r>
              <a:rPr lang="cs-CZ" dirty="0"/>
              <a:t>112 </a:t>
            </a:r>
            <a:r>
              <a:rPr lang="cs-CZ" dirty="0" smtClean="0"/>
              <a:t>350</a:t>
            </a:r>
          </a:p>
          <a:p>
            <a:r>
              <a:rPr lang="cs-CZ" dirty="0" err="1" smtClean="0"/>
              <a:t>Klagenfurt</a:t>
            </a:r>
            <a:r>
              <a:rPr lang="cs-CZ" dirty="0" smtClean="0"/>
              <a:t> </a:t>
            </a:r>
            <a:r>
              <a:rPr lang="cs-CZ" dirty="0"/>
              <a:t>(Celovec) 91 116 </a:t>
            </a:r>
          </a:p>
        </p:txBody>
      </p:sp>
    </p:spTree>
    <p:extLst>
      <p:ext uri="{BB962C8B-B14F-4D97-AF65-F5344CB8AC3E}">
        <p14:creationId xmlns:p14="http://schemas.microsoft.com/office/powerpoint/2010/main" val="1884723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686800" cy="838200"/>
          </a:xfrm>
        </p:spPr>
        <p:txBody>
          <a:bodyPr>
            <a:normAutofit/>
          </a:bodyPr>
          <a:lstStyle/>
          <a:p>
            <a:r>
              <a:rPr lang="cs-CZ" b="1" dirty="0" smtClean="0">
                <a:effectLst/>
              </a:rPr>
              <a:t>Státní zřízení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7939608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Spolková republika, skládající se z 9 spolkových zemí: </a:t>
            </a:r>
            <a:endParaRPr lang="cs-CZ" dirty="0" smtClean="0"/>
          </a:p>
          <a:p>
            <a:r>
              <a:rPr lang="cs-CZ" dirty="0" err="1" smtClean="0"/>
              <a:t>Burgenlandsko</a:t>
            </a:r>
            <a:endParaRPr lang="cs-CZ" dirty="0" smtClean="0"/>
          </a:p>
          <a:p>
            <a:r>
              <a:rPr lang="cs-CZ" dirty="0" smtClean="0"/>
              <a:t>Korutany</a:t>
            </a:r>
          </a:p>
          <a:p>
            <a:r>
              <a:rPr lang="cs-CZ" dirty="0" smtClean="0"/>
              <a:t>Dolní Rakousko</a:t>
            </a:r>
          </a:p>
          <a:p>
            <a:r>
              <a:rPr lang="cs-CZ" dirty="0" smtClean="0"/>
              <a:t>Horní Rakousko</a:t>
            </a:r>
          </a:p>
          <a:p>
            <a:r>
              <a:rPr lang="cs-CZ" dirty="0" smtClean="0"/>
              <a:t>Salcbursko</a:t>
            </a:r>
          </a:p>
          <a:p>
            <a:r>
              <a:rPr lang="cs-CZ" dirty="0" smtClean="0"/>
              <a:t>Štýrsko</a:t>
            </a:r>
          </a:p>
          <a:p>
            <a:r>
              <a:rPr lang="cs-CZ" dirty="0" smtClean="0"/>
              <a:t>Tyrolsko</a:t>
            </a:r>
          </a:p>
          <a:p>
            <a:r>
              <a:rPr lang="cs-CZ" dirty="0" smtClean="0"/>
              <a:t>Vorarlbersko</a:t>
            </a:r>
          </a:p>
          <a:p>
            <a:r>
              <a:rPr lang="cs-CZ" dirty="0" smtClean="0"/>
              <a:t>Vídeň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553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b="1" dirty="0" smtClean="0">
                <a:effectLst/>
              </a:rPr>
              <a:t>Hraniční země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Rakousko </a:t>
            </a:r>
            <a:r>
              <a:rPr lang="cs-CZ" dirty="0"/>
              <a:t>sousedí s </a:t>
            </a:r>
            <a:r>
              <a:rPr lang="cs-CZ" dirty="0" smtClean="0"/>
              <a:t>osmi </a:t>
            </a:r>
            <a:r>
              <a:rPr lang="cs-CZ" dirty="0"/>
              <a:t>státy, z nichž nejdelší společnou hranici má </a:t>
            </a:r>
            <a:r>
              <a:rPr lang="cs-CZ" dirty="0" smtClean="0"/>
              <a:t>s:</a:t>
            </a:r>
          </a:p>
          <a:p>
            <a:r>
              <a:rPr lang="cs-CZ" dirty="0"/>
              <a:t>Německo: 784 </a:t>
            </a:r>
            <a:r>
              <a:rPr lang="cs-CZ" dirty="0" smtClean="0"/>
              <a:t>km</a:t>
            </a:r>
          </a:p>
          <a:p>
            <a:r>
              <a:rPr lang="cs-CZ" dirty="0"/>
              <a:t>Česká Republika: 362 </a:t>
            </a:r>
            <a:r>
              <a:rPr lang="cs-CZ" dirty="0" smtClean="0"/>
              <a:t>km</a:t>
            </a:r>
          </a:p>
          <a:p>
            <a:r>
              <a:rPr lang="cs-CZ" dirty="0" smtClean="0"/>
              <a:t>Itálie</a:t>
            </a:r>
            <a:r>
              <a:rPr lang="cs-CZ" dirty="0"/>
              <a:t>: 430 </a:t>
            </a:r>
            <a:r>
              <a:rPr lang="cs-CZ" dirty="0" smtClean="0"/>
              <a:t>km</a:t>
            </a:r>
          </a:p>
          <a:p>
            <a:r>
              <a:rPr lang="cs-CZ" dirty="0" smtClean="0"/>
              <a:t>Lichtenštejnsko</a:t>
            </a:r>
            <a:r>
              <a:rPr lang="cs-CZ" dirty="0"/>
              <a:t>: 35 </a:t>
            </a:r>
            <a:r>
              <a:rPr lang="cs-CZ" dirty="0" smtClean="0"/>
              <a:t>km</a:t>
            </a:r>
          </a:p>
          <a:p>
            <a:r>
              <a:rPr lang="cs-CZ" dirty="0" smtClean="0"/>
              <a:t>Maďarsko</a:t>
            </a:r>
            <a:r>
              <a:rPr lang="cs-CZ" dirty="0"/>
              <a:t>: 366 </a:t>
            </a:r>
            <a:r>
              <a:rPr lang="cs-CZ" dirty="0" smtClean="0"/>
              <a:t>km</a:t>
            </a:r>
          </a:p>
          <a:p>
            <a:r>
              <a:rPr lang="cs-CZ" dirty="0" smtClean="0"/>
              <a:t>Slovensko</a:t>
            </a:r>
            <a:r>
              <a:rPr lang="cs-CZ" dirty="0"/>
              <a:t>: 91 </a:t>
            </a:r>
            <a:r>
              <a:rPr lang="cs-CZ" dirty="0" smtClean="0"/>
              <a:t>km</a:t>
            </a:r>
          </a:p>
          <a:p>
            <a:r>
              <a:rPr lang="cs-CZ" dirty="0" smtClean="0"/>
              <a:t>Slovinsko</a:t>
            </a:r>
            <a:r>
              <a:rPr lang="cs-CZ" dirty="0"/>
              <a:t>: 330 </a:t>
            </a:r>
            <a:r>
              <a:rPr lang="cs-CZ" dirty="0" smtClean="0"/>
              <a:t>km</a:t>
            </a:r>
          </a:p>
          <a:p>
            <a:r>
              <a:rPr lang="cs-CZ" dirty="0" smtClean="0"/>
              <a:t>Švýcarsko</a:t>
            </a:r>
            <a:r>
              <a:rPr lang="cs-CZ" dirty="0"/>
              <a:t>: 164 km</a:t>
            </a:r>
          </a:p>
        </p:txBody>
      </p:sp>
    </p:spTree>
    <p:extLst>
      <p:ext uri="{BB962C8B-B14F-4D97-AF65-F5344CB8AC3E}">
        <p14:creationId xmlns:p14="http://schemas.microsoft.com/office/powerpoint/2010/main" val="1776786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smtClean="0">
                <a:effectLst/>
              </a:rPr>
              <a:t>Etnické skupiny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011616" cy="4525963"/>
          </a:xfrm>
        </p:spPr>
        <p:txBody>
          <a:bodyPr>
            <a:normAutofit/>
          </a:bodyPr>
          <a:lstStyle/>
          <a:p>
            <a:r>
              <a:rPr lang="cs-CZ" dirty="0"/>
              <a:t>Rakušané 91,1 </a:t>
            </a:r>
            <a:r>
              <a:rPr lang="cs-CZ" dirty="0" smtClean="0"/>
              <a:t>%</a:t>
            </a:r>
          </a:p>
          <a:p>
            <a:r>
              <a:rPr lang="cs-CZ" dirty="0" smtClean="0"/>
              <a:t>Němci </a:t>
            </a:r>
            <a:r>
              <a:rPr lang="cs-CZ" dirty="0"/>
              <a:t>0,9 %</a:t>
            </a:r>
            <a:br>
              <a:rPr lang="cs-CZ" dirty="0"/>
            </a:br>
            <a:r>
              <a:rPr lang="cs-CZ" dirty="0"/>
              <a:t>původní menšiny 4 % (zahrnují Chorvaty, Slovince, Maďary, Čechy, Slováky a </a:t>
            </a:r>
            <a:r>
              <a:rPr lang="cs-CZ" dirty="0" smtClean="0"/>
              <a:t>Rumuny)</a:t>
            </a:r>
          </a:p>
          <a:p>
            <a:r>
              <a:rPr lang="cs-CZ" dirty="0" smtClean="0"/>
              <a:t>nedávno </a:t>
            </a:r>
            <a:r>
              <a:rPr lang="cs-CZ" dirty="0"/>
              <a:t>přistěhované menšiny: 4 % (zahrnují Turky, Srby, Chorvaty a obyvatele Bosny)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755576" y="2564904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1266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Náboženství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římští katolíci: 73,6 </a:t>
            </a:r>
            <a:r>
              <a:rPr lang="cs-CZ" dirty="0" smtClean="0"/>
              <a:t>%</a:t>
            </a:r>
          </a:p>
          <a:p>
            <a:r>
              <a:rPr lang="cs-CZ" dirty="0" smtClean="0"/>
              <a:t>protestanti</a:t>
            </a:r>
            <a:r>
              <a:rPr lang="cs-CZ" dirty="0"/>
              <a:t>: 4,7 </a:t>
            </a:r>
            <a:r>
              <a:rPr lang="cs-CZ" dirty="0" smtClean="0"/>
              <a:t>%</a:t>
            </a:r>
          </a:p>
          <a:p>
            <a:r>
              <a:rPr lang="cs-CZ" dirty="0" smtClean="0"/>
              <a:t>muslimové</a:t>
            </a:r>
            <a:r>
              <a:rPr lang="cs-CZ" dirty="0"/>
              <a:t>: 4,2 </a:t>
            </a:r>
            <a:r>
              <a:rPr lang="cs-CZ" dirty="0" smtClean="0"/>
              <a:t>%</a:t>
            </a:r>
          </a:p>
          <a:p>
            <a:r>
              <a:rPr lang="cs-CZ" dirty="0" smtClean="0"/>
              <a:t>bez </a:t>
            </a:r>
            <a:r>
              <a:rPr lang="cs-CZ" dirty="0"/>
              <a:t>vyznání: 12 </a:t>
            </a:r>
            <a:r>
              <a:rPr lang="cs-CZ" dirty="0" smtClean="0"/>
              <a:t>%</a:t>
            </a:r>
          </a:p>
          <a:p>
            <a:r>
              <a:rPr lang="cs-CZ" dirty="0" smtClean="0"/>
              <a:t>ostatní</a:t>
            </a:r>
            <a:r>
              <a:rPr lang="cs-CZ" dirty="0"/>
              <a:t>: 3,5 % </a:t>
            </a:r>
          </a:p>
          <a:p>
            <a:pPr marL="0" indent="0">
              <a:buNone/>
            </a:pPr>
            <a:r>
              <a:rPr lang="cs-CZ" b="1" dirty="0" smtClean="0"/>
              <a:t>Jazyky – </a:t>
            </a:r>
          </a:p>
          <a:p>
            <a:r>
              <a:rPr lang="cs-CZ" dirty="0"/>
              <a:t>němčina (úřední </a:t>
            </a:r>
            <a:r>
              <a:rPr lang="cs-CZ" dirty="0" smtClean="0"/>
              <a:t>jazyk)</a:t>
            </a:r>
          </a:p>
          <a:p>
            <a:r>
              <a:rPr lang="cs-CZ" dirty="0" smtClean="0"/>
              <a:t>v </a:t>
            </a:r>
            <a:r>
              <a:rPr lang="cs-CZ" dirty="0"/>
              <a:t>malé míře </a:t>
            </a:r>
            <a:r>
              <a:rPr lang="cs-CZ" dirty="0" smtClean="0"/>
              <a:t>slovinština, chorvatština </a:t>
            </a:r>
            <a:r>
              <a:rPr lang="cs-CZ" dirty="0"/>
              <a:t>a maďarština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4017434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smtClean="0">
                <a:effectLst/>
              </a:rPr>
              <a:t>Průmysl v </a:t>
            </a:r>
            <a:r>
              <a:rPr lang="cs-CZ" b="1" dirty="0" err="1" smtClean="0">
                <a:effectLst/>
              </a:rPr>
              <a:t>rakousku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424936" cy="453650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s</a:t>
            </a:r>
            <a:r>
              <a:rPr lang="cs-CZ" dirty="0" smtClean="0"/>
              <a:t>tavebnictví</a:t>
            </a:r>
          </a:p>
          <a:p>
            <a:r>
              <a:rPr lang="cs-CZ" dirty="0"/>
              <a:t>s</a:t>
            </a:r>
            <a:r>
              <a:rPr lang="cs-CZ" dirty="0" smtClean="0"/>
              <a:t>trojírenství</a:t>
            </a:r>
          </a:p>
          <a:p>
            <a:r>
              <a:rPr lang="cs-CZ" dirty="0" smtClean="0"/>
              <a:t>automobilový průmysl</a:t>
            </a:r>
          </a:p>
          <a:p>
            <a:r>
              <a:rPr lang="cs-CZ" dirty="0"/>
              <a:t>p</a:t>
            </a:r>
            <a:r>
              <a:rPr lang="cs-CZ" dirty="0" smtClean="0"/>
              <a:t>otravinářství</a:t>
            </a:r>
          </a:p>
          <a:p>
            <a:r>
              <a:rPr lang="cs-CZ" dirty="0" smtClean="0"/>
              <a:t>chemický průmysl</a:t>
            </a:r>
          </a:p>
          <a:p>
            <a:r>
              <a:rPr lang="cs-CZ" dirty="0" smtClean="0"/>
              <a:t>zpracování dřeva</a:t>
            </a:r>
          </a:p>
          <a:p>
            <a:r>
              <a:rPr lang="cs-CZ" dirty="0" smtClean="0"/>
              <a:t>výroba </a:t>
            </a:r>
            <a:r>
              <a:rPr lang="cs-CZ" dirty="0"/>
              <a:t>papíru a </a:t>
            </a:r>
            <a:r>
              <a:rPr lang="cs-CZ" dirty="0" smtClean="0"/>
              <a:t>lepenky</a:t>
            </a:r>
          </a:p>
          <a:p>
            <a:r>
              <a:rPr lang="cs-CZ" dirty="0" smtClean="0"/>
              <a:t>komunikační </a:t>
            </a:r>
            <a:r>
              <a:rPr lang="cs-CZ" dirty="0"/>
              <a:t>zařízení</a:t>
            </a:r>
          </a:p>
        </p:txBody>
      </p:sp>
    </p:spTree>
    <p:extLst>
      <p:ext uri="{BB962C8B-B14F-4D97-AF65-F5344CB8AC3E}">
        <p14:creationId xmlns:p14="http://schemas.microsoft.com/office/powerpoint/2010/main" val="2302585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194</TotalTime>
  <Words>156</Words>
  <Application>Microsoft Office PowerPoint</Application>
  <PresentationFormat>Předvádění na obrazovce (4:3)</PresentationFormat>
  <Paragraphs>93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Cesta</vt:lpstr>
      <vt:lpstr>Rakousko</vt:lpstr>
      <vt:lpstr>Präsentation</vt:lpstr>
      <vt:lpstr>Základní informace</vt:lpstr>
      <vt:lpstr>Velká města a počty obyvatel</vt:lpstr>
      <vt:lpstr>Státní zřízení</vt:lpstr>
      <vt:lpstr>Hraniční země</vt:lpstr>
      <vt:lpstr>Etnické skupiny</vt:lpstr>
      <vt:lpstr>Náboženství</vt:lpstr>
      <vt:lpstr>Průmysl v rakousku</vt:lpstr>
      <vt:lpstr>Hlavní zemědělské produkty</vt:lpstr>
      <vt:lpstr>Přírodní zdroje</vt:lpstr>
      <vt:lpstr>Použitá literatura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Výpočetní modely</dc:title>
  <dc:creator>dolezal</dc:creator>
  <cp:lastModifiedBy>dolezal</cp:lastModifiedBy>
  <cp:revision>31</cp:revision>
  <dcterms:created xsi:type="dcterms:W3CDTF">2012-12-26T18:07:43Z</dcterms:created>
  <dcterms:modified xsi:type="dcterms:W3CDTF">2013-05-02T19:33:49Z</dcterms:modified>
</cp:coreProperties>
</file>