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69" r:id="rId5"/>
    <p:sldId id="258" r:id="rId6"/>
    <p:sldId id="270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d-group.eu/nemecko-zakladni-informace-s136" TargetMode="External"/><Relationship Id="rId2" Type="http://schemas.openxmlformats.org/officeDocument/2006/relationships/hyperlink" Target="http://nemecko.svetadily.cz/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Reálie německy mluvících zemí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_NREA_16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effectLst/>
              </a:rPr>
              <a:t>Moc výkonná</a:t>
            </a:r>
            <a:endParaRPr lang="cs-CZ" dirty="0">
              <a:effectLst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spolkový </a:t>
            </a:r>
            <a:r>
              <a:rPr lang="cs-CZ" dirty="0"/>
              <a:t>prezident (</a:t>
            </a:r>
            <a:r>
              <a:rPr lang="cs-CZ" dirty="0" err="1" smtClean="0"/>
              <a:t>Bundespräsident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spolková </a:t>
            </a:r>
            <a:r>
              <a:rPr lang="cs-CZ" dirty="0"/>
              <a:t>vláda (</a:t>
            </a:r>
            <a:r>
              <a:rPr lang="cs-CZ" dirty="0" err="1"/>
              <a:t>Bundesregierung</a:t>
            </a:r>
            <a:r>
              <a:rPr lang="cs-CZ" dirty="0"/>
              <a:t>) v čele se spolkovým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Moc soudní:</a:t>
            </a:r>
            <a:endParaRPr lang="cs-CZ" b="1" dirty="0"/>
          </a:p>
          <a:p>
            <a:r>
              <a:rPr lang="cs-CZ" dirty="0"/>
              <a:t>Spolkový ústavní soud (</a:t>
            </a:r>
            <a:r>
              <a:rPr lang="cs-CZ" dirty="0" err="1"/>
              <a:t>Bundesverfassungsgericht</a:t>
            </a:r>
            <a:r>
              <a:rPr lang="cs-CZ" dirty="0"/>
              <a:t>) v Karlsruhe dohlíží na dodržování Základního </a:t>
            </a:r>
            <a:r>
              <a:rPr lang="cs-CZ" dirty="0" smtClean="0"/>
              <a:t>zákona (</a:t>
            </a:r>
            <a:r>
              <a:rPr lang="cs-CZ" dirty="0" err="1" smtClean="0"/>
              <a:t>Grundgesetz</a:t>
            </a:r>
            <a:r>
              <a:rPr lang="cs-CZ" dirty="0"/>
              <a:t>), který plní roli </a:t>
            </a:r>
            <a:r>
              <a:rPr lang="cs-CZ" dirty="0" smtClean="0"/>
              <a:t>ústavy</a:t>
            </a:r>
          </a:p>
          <a:p>
            <a:r>
              <a:rPr lang="cs-CZ" dirty="0" smtClean="0"/>
              <a:t>Soud </a:t>
            </a:r>
            <a:r>
              <a:rPr lang="cs-CZ" dirty="0"/>
              <a:t>rozhoduje spory mezi státními orgány, posuzuje </a:t>
            </a:r>
            <a:r>
              <a:rPr lang="cs-CZ" dirty="0" smtClean="0"/>
              <a:t>soulad přijímané </a:t>
            </a:r>
            <a:r>
              <a:rPr lang="cs-CZ" dirty="0"/>
              <a:t>legislativy se Základním zákonem </a:t>
            </a:r>
            <a:r>
              <a:rPr lang="cs-CZ" dirty="0" err="1"/>
              <a:t>atdkancléřem</a:t>
            </a:r>
            <a:r>
              <a:rPr lang="cs-CZ" dirty="0"/>
              <a:t> (</a:t>
            </a:r>
            <a:r>
              <a:rPr lang="cs-CZ" dirty="0" err="1" smtClean="0"/>
              <a:t>Bundeskanzler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Spolková rada (</a:t>
            </a:r>
            <a:r>
              <a:rPr lang="cs-CZ" b="1" dirty="0" err="1" smtClean="0">
                <a:effectLst/>
              </a:rPr>
              <a:t>Bundesrat</a:t>
            </a:r>
            <a:r>
              <a:rPr lang="cs-CZ" b="1" dirty="0" smtClean="0">
                <a:effectLst/>
              </a:rPr>
              <a:t>)</a:t>
            </a:r>
            <a:endParaRPr lang="cs-CZ" dirty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04800" y="1554162"/>
            <a:ext cx="822764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Je výrazem federálního uspořádání Německa a zástupcem zájmů spolkových zemí ve </a:t>
            </a:r>
            <a:r>
              <a:rPr lang="cs-CZ" dirty="0" smtClean="0"/>
              <a:t>federálním legislativním procesu.</a:t>
            </a:r>
          </a:p>
          <a:p>
            <a:r>
              <a:rPr lang="cs-CZ" dirty="0" smtClean="0"/>
              <a:t>Členy </a:t>
            </a:r>
            <a:r>
              <a:rPr lang="cs-CZ" dirty="0"/>
              <a:t>Spolkové rady nevolí přímo občané spolkových zemí. Stávají se jimi zástupci zemských vlád </a:t>
            </a:r>
            <a:r>
              <a:rPr lang="cs-CZ" dirty="0" smtClean="0"/>
              <a:t>na ministerské </a:t>
            </a:r>
            <a:r>
              <a:rPr lang="cs-CZ" dirty="0"/>
              <a:t>úrovni, kteří svůj mandát získávají na základě voleb do zemských sněmů. </a:t>
            </a:r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/>
              <a:t>Spolkové radě zasedá 69 členů, kteří jsou vázáni tzv. imperativním mandátem, tzn. musí </a:t>
            </a:r>
            <a:r>
              <a:rPr lang="cs-CZ" dirty="0" smtClean="0"/>
              <a:t>hlasovat podle </a:t>
            </a:r>
            <a:r>
              <a:rPr lang="cs-CZ" dirty="0"/>
              <a:t>postoje svých zemských vlád. </a:t>
            </a:r>
            <a:endParaRPr lang="cs-CZ" dirty="0" smtClean="0"/>
          </a:p>
          <a:p>
            <a:r>
              <a:rPr lang="cs-CZ" dirty="0" smtClean="0"/>
              <a:t>Spolkové </a:t>
            </a:r>
            <a:r>
              <a:rPr lang="cs-CZ" dirty="0"/>
              <a:t>země jsou ve Spolkové radě zastoupeny podle </a:t>
            </a:r>
            <a:r>
              <a:rPr lang="cs-CZ" dirty="0" smtClean="0"/>
              <a:t>počtu obyvatelstva </a:t>
            </a:r>
            <a:r>
              <a:rPr lang="cs-CZ" dirty="0"/>
              <a:t>nejméně třemi, nejvíce šesti mandáty. Spolková země hlasuje vždy jako celek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Německo - základní informace</a:t>
            </a:r>
            <a:r>
              <a:rPr lang="cs-CZ" dirty="0"/>
              <a:t> [online]. [cit. 2013-03-29]. Dostupné z: </a:t>
            </a:r>
            <a:r>
              <a:rPr lang="cs-CZ" dirty="0">
                <a:hlinkClick r:id="rId2"/>
              </a:rPr>
              <a:t>http://nemecko.svetadily.cz/info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i="1" dirty="0"/>
              <a:t>Německo - základní informace</a:t>
            </a:r>
            <a:r>
              <a:rPr lang="cs-CZ" dirty="0"/>
              <a:t> [online]. [cit. 2013-03-29]. Dostupné z: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www.lead-group.eu/nemecko-zakladni-informace-s136</a:t>
            </a:r>
            <a:endParaRPr lang="cs-CZ" dirty="0" smtClean="0"/>
          </a:p>
          <a:p>
            <a:r>
              <a:rPr lang="cs-CZ" i="1" dirty="0"/>
              <a:t>Německo - životní a pracovní podmínky</a:t>
            </a:r>
            <a:r>
              <a:rPr lang="cs-CZ" dirty="0"/>
              <a:t> [online]. [cit. 2013-03-29]. Dostupné z: http://portal.mpsv.cz/eures/prace_v_eu/zeme/nemecko</a:t>
            </a:r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Präsentation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Liebe</a:t>
            </a:r>
            <a:r>
              <a:rPr lang="cs-CZ" dirty="0" smtClean="0"/>
              <a:t> </a:t>
            </a:r>
            <a:r>
              <a:rPr lang="cs-CZ" dirty="0" err="1" smtClean="0"/>
              <a:t>Studenten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cs-CZ" dirty="0" err="1" smtClean="0"/>
              <a:t>müsst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folgenede</a:t>
            </a:r>
            <a:r>
              <a:rPr lang="cs-CZ" dirty="0" smtClean="0"/>
              <a:t> </a:t>
            </a:r>
            <a:r>
              <a:rPr lang="cs-CZ" dirty="0" err="1" smtClean="0"/>
              <a:t>Präsentation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übersetzen</a:t>
            </a:r>
            <a:r>
              <a:rPr lang="cs-CZ" dirty="0" smtClean="0"/>
              <a:t>. </a:t>
            </a:r>
            <a:r>
              <a:rPr lang="cs-CZ" dirty="0" err="1" smtClean="0"/>
              <a:t>Achtet</a:t>
            </a:r>
            <a:r>
              <a:rPr lang="cs-CZ" dirty="0" smtClean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Wortschatz</a:t>
            </a:r>
            <a:endParaRPr lang="cs-CZ" dirty="0" smtClean="0"/>
          </a:p>
          <a:p>
            <a:r>
              <a:rPr lang="cs-CZ" dirty="0" err="1" smtClean="0"/>
              <a:t>Grammatik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Aussprache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Intonation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08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Základní informace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79396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Oficiální název státu</a:t>
            </a:r>
          </a:p>
          <a:p>
            <a:r>
              <a:rPr lang="cs-CZ" dirty="0" smtClean="0"/>
              <a:t>Spolková </a:t>
            </a:r>
            <a:r>
              <a:rPr lang="cs-CZ" dirty="0"/>
              <a:t>republika Německo (SRN)</a:t>
            </a:r>
          </a:p>
          <a:p>
            <a:r>
              <a:rPr lang="cs-CZ" dirty="0" err="1" smtClean="0"/>
              <a:t>Bundesrepublik</a:t>
            </a:r>
            <a:r>
              <a:rPr lang="cs-CZ" dirty="0" smtClean="0"/>
              <a:t> </a:t>
            </a:r>
            <a:r>
              <a:rPr lang="cs-CZ" dirty="0" err="1"/>
              <a:t>Deutschland</a:t>
            </a:r>
            <a:r>
              <a:rPr lang="cs-CZ" dirty="0"/>
              <a:t> (</a:t>
            </a:r>
            <a:r>
              <a:rPr lang="cs-CZ" dirty="0" smtClean="0"/>
              <a:t>BRD)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Rozloha</a:t>
            </a:r>
          </a:p>
          <a:p>
            <a:r>
              <a:rPr lang="cs-CZ" dirty="0" smtClean="0"/>
              <a:t>357 </a:t>
            </a:r>
            <a:r>
              <a:rPr lang="cs-CZ" dirty="0"/>
              <a:t>127 km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327171"/>
            <a:ext cx="2352785" cy="332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>
                <a:effectLst/>
              </a:rPr>
              <a:t>Hraniční země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SRN sousedí s devíti státy, z nichž nejdelší společnou hranici má </a:t>
            </a:r>
            <a:r>
              <a:rPr lang="cs-CZ" dirty="0" smtClean="0"/>
              <a:t>s:</a:t>
            </a:r>
          </a:p>
          <a:p>
            <a:r>
              <a:rPr lang="cs-CZ" dirty="0" smtClean="0"/>
              <a:t>Rakouskem </a:t>
            </a:r>
            <a:r>
              <a:rPr lang="cs-CZ" dirty="0"/>
              <a:t>(817 </a:t>
            </a:r>
            <a:r>
              <a:rPr lang="cs-CZ" dirty="0" smtClean="0"/>
              <a:t>km)</a:t>
            </a:r>
          </a:p>
          <a:p>
            <a:r>
              <a:rPr lang="cs-CZ" dirty="0" smtClean="0"/>
              <a:t>Českou republikou </a:t>
            </a:r>
            <a:r>
              <a:rPr lang="cs-CZ" dirty="0"/>
              <a:t>(812 </a:t>
            </a:r>
            <a:r>
              <a:rPr lang="cs-CZ" dirty="0" smtClean="0"/>
              <a:t>km)</a:t>
            </a:r>
          </a:p>
          <a:p>
            <a:r>
              <a:rPr lang="cs-CZ" dirty="0" smtClean="0"/>
              <a:t>Nizozemí </a:t>
            </a:r>
            <a:r>
              <a:rPr lang="cs-CZ" dirty="0"/>
              <a:t>(576 km</a:t>
            </a:r>
            <a:r>
              <a:rPr lang="cs-CZ" dirty="0" smtClean="0"/>
              <a:t>)</a:t>
            </a:r>
          </a:p>
          <a:p>
            <a:r>
              <a:rPr lang="cs-CZ" dirty="0" smtClean="0"/>
              <a:t>Francie </a:t>
            </a:r>
            <a:r>
              <a:rPr lang="cs-CZ" dirty="0"/>
              <a:t>(455 </a:t>
            </a:r>
            <a:r>
              <a:rPr lang="cs-CZ" dirty="0" smtClean="0"/>
              <a:t>km)</a:t>
            </a:r>
          </a:p>
          <a:p>
            <a:r>
              <a:rPr lang="cs-CZ" dirty="0" smtClean="0"/>
              <a:t>Polsko </a:t>
            </a:r>
            <a:r>
              <a:rPr lang="cs-CZ" dirty="0"/>
              <a:t>(449 </a:t>
            </a:r>
            <a:r>
              <a:rPr lang="cs-CZ" dirty="0" smtClean="0"/>
              <a:t>km)</a:t>
            </a:r>
          </a:p>
          <a:p>
            <a:r>
              <a:rPr lang="cs-CZ" dirty="0" smtClean="0"/>
              <a:t>Švýcarsko </a:t>
            </a:r>
            <a:r>
              <a:rPr lang="cs-CZ" dirty="0"/>
              <a:t>(</a:t>
            </a:r>
            <a:r>
              <a:rPr lang="cs-CZ" dirty="0" smtClean="0"/>
              <a:t>316 km)</a:t>
            </a:r>
          </a:p>
          <a:p>
            <a:r>
              <a:rPr lang="cs-CZ" dirty="0" smtClean="0"/>
              <a:t>Belgie </a:t>
            </a:r>
            <a:r>
              <a:rPr lang="cs-CZ" dirty="0"/>
              <a:t>(157 </a:t>
            </a:r>
            <a:r>
              <a:rPr lang="cs-CZ" dirty="0" smtClean="0"/>
              <a:t>km)</a:t>
            </a:r>
          </a:p>
          <a:p>
            <a:r>
              <a:rPr lang="cs-CZ" dirty="0" smtClean="0"/>
              <a:t>Lucembursko </a:t>
            </a:r>
            <a:r>
              <a:rPr lang="cs-CZ" dirty="0"/>
              <a:t>(136 </a:t>
            </a:r>
            <a:r>
              <a:rPr lang="cs-CZ" dirty="0" smtClean="0"/>
              <a:t>km)</a:t>
            </a:r>
          </a:p>
          <a:p>
            <a:r>
              <a:rPr lang="cs-CZ" dirty="0" smtClean="0"/>
              <a:t>Dánsko </a:t>
            </a:r>
            <a:r>
              <a:rPr lang="cs-CZ" dirty="0"/>
              <a:t>(68 km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effectLst/>
              </a:rPr>
              <a:t>Počet obyvatel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011616" cy="4525963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Průměrná hustota obyvatelstva v SRN je 229 obyvatel na </a:t>
            </a:r>
            <a:r>
              <a:rPr lang="cs-CZ" dirty="0" smtClean="0"/>
              <a:t>km</a:t>
            </a:r>
            <a:r>
              <a:rPr lang="cs-CZ" baseline="30000" dirty="0" smtClean="0"/>
              <a:t>2.</a:t>
            </a:r>
          </a:p>
          <a:p>
            <a:pPr marL="0" indent="0" algn="just">
              <a:buNone/>
            </a:pPr>
            <a:r>
              <a:rPr lang="cs-CZ" dirty="0"/>
              <a:t>Nejlidnatější spolkovou zemí je Severní Porýní-Vestfálsko (</a:t>
            </a:r>
            <a:r>
              <a:rPr lang="cs-CZ" dirty="0" smtClean="0"/>
              <a:t>17,845 mil</a:t>
            </a:r>
            <a:r>
              <a:rPr lang="cs-CZ" dirty="0"/>
              <a:t>. obyvatel), následuje Bavorsko (12,539 mil.) a </a:t>
            </a:r>
            <a:r>
              <a:rPr lang="cs-CZ" dirty="0" smtClean="0"/>
              <a:t>Bádensko Württembersko </a:t>
            </a:r>
            <a:r>
              <a:rPr lang="cs-CZ" dirty="0"/>
              <a:t>(10,754 mil.).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256490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388424" cy="111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Státem uznávané národnostní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Náboženské složení: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14297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8" y="3933056"/>
            <a:ext cx="8760107" cy="1558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43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>
                <a:effectLst/>
              </a:rPr>
              <a:t>Úřední jazyk a ostatní nejčastěji používané </a:t>
            </a:r>
            <a:r>
              <a:rPr lang="cs-CZ" b="1" dirty="0" smtClean="0">
                <a:effectLst/>
              </a:rPr>
              <a:t>jazyky, velká města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453650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němčina, lokálně dánština, fríština a lužická </a:t>
            </a:r>
            <a:r>
              <a:rPr lang="cs-CZ" dirty="0" smtClean="0"/>
              <a:t>srbština</a:t>
            </a:r>
          </a:p>
          <a:p>
            <a:pPr marL="0" indent="0">
              <a:buNone/>
            </a:pPr>
            <a:r>
              <a:rPr lang="cs-CZ" b="1" dirty="0" smtClean="0"/>
              <a:t>Hlavní </a:t>
            </a:r>
            <a:r>
              <a:rPr lang="cs-CZ" b="1" dirty="0"/>
              <a:t>město:</a:t>
            </a:r>
          </a:p>
          <a:p>
            <a:r>
              <a:rPr lang="cs-CZ" dirty="0" smtClean="0"/>
              <a:t>Berlín </a:t>
            </a:r>
            <a:r>
              <a:rPr lang="cs-CZ" dirty="0"/>
              <a:t>( 3.443.570  obyvatel)</a:t>
            </a:r>
          </a:p>
          <a:p>
            <a:pPr marL="0" indent="0">
              <a:buNone/>
            </a:pPr>
            <a:r>
              <a:rPr lang="cs-CZ" b="1" dirty="0"/>
              <a:t>Další velká města:</a:t>
            </a:r>
          </a:p>
          <a:p>
            <a:r>
              <a:rPr lang="cs-CZ" dirty="0" smtClean="0"/>
              <a:t>Hamburk </a:t>
            </a:r>
            <a:r>
              <a:rPr lang="cs-CZ" dirty="0"/>
              <a:t>(1.780.748  obyvatel)</a:t>
            </a:r>
          </a:p>
          <a:p>
            <a:r>
              <a:rPr lang="cs-CZ" dirty="0" smtClean="0"/>
              <a:t>Mnichov </a:t>
            </a:r>
            <a:r>
              <a:rPr lang="cs-CZ" dirty="0"/>
              <a:t>(1.326.807  obyvatel)</a:t>
            </a:r>
          </a:p>
          <a:p>
            <a:r>
              <a:rPr lang="cs-CZ" dirty="0" smtClean="0"/>
              <a:t>Kolín </a:t>
            </a:r>
            <a:r>
              <a:rPr lang="cs-CZ" dirty="0"/>
              <a:t>nad Rýnem (995.420  obyvatel)</a:t>
            </a:r>
          </a:p>
        </p:txBody>
      </p:sp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effectLst/>
              </a:rPr>
              <a:t>Administrativně – správní členění země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299648" cy="47551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84" y="1568509"/>
            <a:ext cx="8705031" cy="393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Nejvyšší státní orgány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Moc zákonodárná a kontrolní:</a:t>
            </a:r>
          </a:p>
          <a:p>
            <a:r>
              <a:rPr lang="cs-CZ" dirty="0"/>
              <a:t>Německý Spolkový sněm (</a:t>
            </a:r>
            <a:r>
              <a:rPr lang="cs-CZ" dirty="0" err="1"/>
              <a:t>Deutscher</a:t>
            </a:r>
            <a:r>
              <a:rPr lang="cs-CZ" dirty="0"/>
              <a:t> </a:t>
            </a:r>
            <a:r>
              <a:rPr lang="cs-CZ" dirty="0" err="1"/>
              <a:t>Bundestag</a:t>
            </a:r>
            <a:r>
              <a:rPr lang="cs-CZ" dirty="0"/>
              <a:t>) je volen každé čtyři roky v parlamentních volbách, </a:t>
            </a:r>
            <a:r>
              <a:rPr lang="cs-CZ" dirty="0" smtClean="0"/>
              <a:t>v nichž </a:t>
            </a:r>
            <a:r>
              <a:rPr lang="cs-CZ" dirty="0"/>
              <a:t>se rozděluje min. 598 mandátů. </a:t>
            </a:r>
            <a:endParaRPr lang="cs-CZ" dirty="0" smtClean="0"/>
          </a:p>
          <a:p>
            <a:r>
              <a:rPr lang="cs-CZ" dirty="0" smtClean="0"/>
              <a:t>Spolková </a:t>
            </a:r>
            <a:r>
              <a:rPr lang="cs-CZ" dirty="0"/>
              <a:t>rada (</a:t>
            </a:r>
            <a:r>
              <a:rPr lang="cs-CZ" dirty="0" err="1"/>
              <a:t>Bundesrat</a:t>
            </a:r>
            <a:r>
              <a:rPr lang="cs-CZ" dirty="0"/>
              <a:t>) zastupuje zájmy spolkových zemí </a:t>
            </a:r>
            <a:r>
              <a:rPr lang="cs-CZ" dirty="0" smtClean="0"/>
              <a:t>na federální </a:t>
            </a:r>
            <a:r>
              <a:rPr lang="cs-CZ" dirty="0"/>
              <a:t>úrovni, její složení vyplývá z výsledků voleb ve spolkových zemích, jejichž konání má </a:t>
            </a:r>
            <a:r>
              <a:rPr lang="cs-CZ" dirty="0" err="1" smtClean="0"/>
              <a:t>každáspolková</a:t>
            </a:r>
            <a:r>
              <a:rPr lang="cs-CZ" dirty="0" smtClean="0"/>
              <a:t> </a:t>
            </a:r>
            <a:r>
              <a:rPr lang="cs-CZ" dirty="0"/>
              <a:t>země ve své kompetenci a nejsou centrálně koordinovány. </a:t>
            </a:r>
          </a:p>
        </p:txBody>
      </p:sp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183</TotalTime>
  <Words>440</Words>
  <Application>Microsoft Office PowerPoint</Application>
  <PresentationFormat>Předvádění na obrazovce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Německo</vt:lpstr>
      <vt:lpstr>Präsentation</vt:lpstr>
      <vt:lpstr>Základní informace</vt:lpstr>
      <vt:lpstr>Hraniční země</vt:lpstr>
      <vt:lpstr>Počet obyvatel</vt:lpstr>
      <vt:lpstr>Státem uznávané národnostní menšiny</vt:lpstr>
      <vt:lpstr>Úřední jazyk a ostatní nejčastěji používané jazyky, velká města</vt:lpstr>
      <vt:lpstr>Administrativně – správní členění země</vt:lpstr>
      <vt:lpstr>Nejvyšší státní orgány</vt:lpstr>
      <vt:lpstr>Moc výkonná</vt:lpstr>
      <vt:lpstr>Spolková rada (Bundesrat)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28</cp:revision>
  <dcterms:created xsi:type="dcterms:W3CDTF">2012-12-26T18:07:43Z</dcterms:created>
  <dcterms:modified xsi:type="dcterms:W3CDTF">2013-05-02T19:34:25Z</dcterms:modified>
</cp:coreProperties>
</file>