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3" r:id="rId5"/>
    <p:sldId id="258" r:id="rId6"/>
    <p:sldId id="261" r:id="rId7"/>
    <p:sldId id="264" r:id="rId8"/>
    <p:sldId id="269" r:id="rId9"/>
    <p:sldId id="270" r:id="rId10"/>
    <p:sldId id="271" r:id="rId11"/>
    <p:sldId id="26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52285" cy="38164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92000">
                <a:schemeClr val="bg1">
                  <a:shade val="100000"/>
                  <a:satMod val="115000"/>
                  <a:lumMod val="68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cs-CZ" sz="4800" b="1" dirty="0">
              <a:ln w="50800"/>
              <a:solidFill>
                <a:schemeClr val="bg1">
                  <a:shade val="50000"/>
                </a:schemeClr>
              </a:solidFill>
              <a:latin typeface="American Garamond AT" pitchFamily="2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" t="14162" r="1827" b="16278"/>
          <a:stretch/>
        </p:blipFill>
        <p:spPr>
          <a:xfrm>
            <a:off x="2167291" y="2406733"/>
            <a:ext cx="6956550" cy="289447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373216"/>
            <a:ext cx="5760640" cy="138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11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01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98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-14776" y="476672"/>
            <a:ext cx="9152285" cy="81947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92000">
                <a:schemeClr val="bg1">
                  <a:shade val="100000"/>
                  <a:satMod val="115000"/>
                  <a:lumMod val="68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cs-CZ" sz="4800" b="1" dirty="0">
              <a:ln w="50800"/>
              <a:solidFill>
                <a:schemeClr val="bg1">
                  <a:shade val="50000"/>
                </a:schemeClr>
              </a:solidFill>
              <a:latin typeface="American Garamond AT" pitchFamily="2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" t="14162" r="1827" b="16278"/>
          <a:stretch/>
        </p:blipFill>
        <p:spPr>
          <a:xfrm>
            <a:off x="5393093" y="256872"/>
            <a:ext cx="3643403" cy="151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25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25.6.2013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25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25.6.2013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52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25.6.2013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17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25.6.2013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07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25.6.2013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30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D846-D213-4DE2-9919-124C28598D7E}" type="datetimeFigureOut">
              <a:rPr lang="cs-CZ" smtClean="0"/>
              <a:t>25.6.2013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56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FD846-D213-4DE2-9919-124C28598D7E}" type="datetimeFigureOut">
              <a:rPr lang="cs-CZ" smtClean="0"/>
              <a:t>25.6.2013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479B8-7135-4272-8123-DBC2EC5197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30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084168" y="188640"/>
            <a:ext cx="2580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VY_32_INOVACE_ROZ_18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464" y="1345945"/>
            <a:ext cx="6787773" cy="971550"/>
          </a:xfrm>
          <a:prstGeom prst="rect">
            <a:avLst/>
          </a:prstGeom>
        </p:spPr>
        <p:txBody>
          <a:bodyPr rtlCol="0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Zvláštní provedení ventilových rozvodů</a:t>
            </a:r>
            <a:endParaRPr lang="cs-CZ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597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Systém EVA vyvinula firma Aura Systems Inc. Pohyb ventilů ovládají elektromagnety. Ventil je opatřen vratnými pružinami a je posouván elektromagnety, které působí na jádro spojené s ventilem. Doba otevření ventilu a velikost zdvihu řídí elektronická řídící jednotka na základě vyhodnocených informací ze snímačů zjišťujících podmínky chodu motoru. Systém elektromagnetického ovládání ventilů je určen pro vozidla s palubním napětím 42 V.</a:t>
            </a:r>
          </a:p>
        </p:txBody>
      </p:sp>
    </p:spTree>
    <p:extLst>
      <p:ext uri="{BB962C8B-B14F-4D97-AF65-F5344CB8AC3E}">
        <p14:creationId xmlns:p14="http://schemas.microsoft.com/office/powerpoint/2010/main" val="2180645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132856"/>
            <a:ext cx="8219256" cy="460851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Font typeface="Symbol" pitchFamily="18" charset="2"/>
              <a:buNone/>
            </a:pPr>
            <a:r>
              <a:rPr lang="cs-CZ" sz="3000" dirty="0"/>
              <a:t>GSCHEIDLE, Rolf. </a:t>
            </a:r>
            <a:r>
              <a:rPr lang="cs-CZ" sz="3000" i="1" dirty="0"/>
              <a:t>Příručka pro automechanika</a:t>
            </a:r>
            <a:r>
              <a:rPr lang="cs-CZ" sz="3000" dirty="0"/>
              <a:t>. 3. </a:t>
            </a:r>
            <a:r>
              <a:rPr lang="cs-CZ" sz="3000" dirty="0" err="1"/>
              <a:t>přeprac</a:t>
            </a:r>
            <a:r>
              <a:rPr lang="cs-CZ" sz="3000" dirty="0"/>
              <a:t>. vyd. /. Překlad Iva </a:t>
            </a:r>
            <a:r>
              <a:rPr lang="cs-CZ" sz="3000" dirty="0" err="1"/>
              <a:t>Michňová</a:t>
            </a:r>
            <a:r>
              <a:rPr lang="cs-CZ" sz="3000" dirty="0"/>
              <a:t>, Zdeněk </a:t>
            </a:r>
            <a:r>
              <a:rPr lang="cs-CZ" sz="3000" dirty="0" err="1"/>
              <a:t>Michňa</a:t>
            </a:r>
            <a:r>
              <a:rPr lang="cs-CZ" sz="3000" dirty="0"/>
              <a:t>, Jiří Handlíř. Praha: Europa - Sobotáles, 2007, 685 s. ISBN 978-80-86706-17-7.</a:t>
            </a:r>
          </a:p>
          <a:p>
            <a:pPr marL="0" indent="0" algn="just">
              <a:buFont typeface="Symbol" pitchFamily="18" charset="2"/>
              <a:buNone/>
            </a:pPr>
            <a:r>
              <a:rPr lang="cs-CZ" sz="3000" dirty="0" smtClean="0"/>
              <a:t>JAN</a:t>
            </a:r>
            <a:r>
              <a:rPr lang="cs-CZ" sz="3000" dirty="0"/>
              <a:t>, Zdeněk, Bronislav ŽDÁNSKÝ a </a:t>
            </a:r>
            <a:r>
              <a:rPr lang="cs-CZ" sz="3000" dirty="0" err="1"/>
              <a:t>Jinřich</a:t>
            </a:r>
            <a:r>
              <a:rPr lang="cs-CZ" sz="3000" dirty="0"/>
              <a:t> KUBÁT. </a:t>
            </a:r>
            <a:r>
              <a:rPr lang="cs-CZ" sz="3000" i="1" dirty="0"/>
              <a:t>Automobily: Převody</a:t>
            </a:r>
            <a:r>
              <a:rPr lang="cs-CZ" sz="3000" dirty="0"/>
              <a:t>. 1. vyd. Brno: </a:t>
            </a:r>
            <a:r>
              <a:rPr lang="cs-CZ" sz="3000" dirty="0" err="1"/>
              <a:t>Avid</a:t>
            </a:r>
            <a:r>
              <a:rPr lang="cs-CZ" sz="3000" dirty="0"/>
              <a:t>, 2008, 211 s. ISBN 978-80-87143-14-8. </a:t>
            </a:r>
            <a:endParaRPr lang="cs-CZ" sz="3000" dirty="0" smtClean="0"/>
          </a:p>
          <a:p>
            <a:pPr marL="0" indent="0" algn="just">
              <a:buNone/>
            </a:pPr>
            <a:r>
              <a:rPr lang="cs-CZ" sz="2800" dirty="0"/>
              <a:t>ŠTÁBL, Tomáš. </a:t>
            </a:r>
            <a:r>
              <a:rPr lang="cs-CZ" sz="2800" i="1" dirty="0"/>
              <a:t>NÁVRH VENTILOVÉHO ROZVODU PRO ZÁŽEHOVÝ MOTOR</a:t>
            </a:r>
            <a:r>
              <a:rPr lang="cs-CZ" sz="2800" dirty="0"/>
              <a:t> [online]. Brno, 2009 [cit. </a:t>
            </a:r>
            <a:r>
              <a:rPr lang="cs-CZ" sz="2800" smtClean="0"/>
              <a:t>2013-06-02]. </a:t>
            </a:r>
            <a:r>
              <a:rPr lang="cs-CZ" sz="2800" dirty="0"/>
              <a:t>Dostupné z: https://dspace.vutbr.cz/</a:t>
            </a:r>
            <a:r>
              <a:rPr lang="cs-CZ" sz="2800" dirty="0" err="1"/>
              <a:t>bitstream</a:t>
            </a:r>
            <a:r>
              <a:rPr lang="cs-CZ" sz="2800" dirty="0"/>
              <a:t>/handle/11012/9026/Stabl_Tomas_DP_2009.pdf?sequence=1. Diplomová práce. VYSOKÉ UČENÍ TECHNICKÉ V BRNĚ. Vedoucí práce Ing. DAVID SVÍDA.</a:t>
            </a:r>
          </a:p>
          <a:p>
            <a:pPr marL="0" indent="0" algn="just">
              <a:buFont typeface="Symbol" pitchFamily="18" charset="2"/>
              <a:buNone/>
            </a:pPr>
            <a:endParaRPr lang="cs-CZ" sz="30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246747"/>
            <a:ext cx="538296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/>
              <a:t>Použitá literatura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5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58081"/>
            <a:ext cx="8064896" cy="43512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/>
              <a:t>p</a:t>
            </a:r>
            <a:r>
              <a:rPr lang="cs-CZ" dirty="0" smtClean="0"/>
              <a:t>neumatické zavírání ventilů</a:t>
            </a:r>
          </a:p>
          <a:p>
            <a:pPr marL="514350" indent="-514350">
              <a:buAutoNum type="arabicPeriod"/>
            </a:pPr>
            <a:r>
              <a:rPr lang="cs-CZ" dirty="0"/>
              <a:t>m</a:t>
            </a:r>
            <a:r>
              <a:rPr lang="cs-CZ" dirty="0" smtClean="0"/>
              <a:t>echanicko-hydraulické ovládání ventilů VVA</a:t>
            </a:r>
          </a:p>
          <a:p>
            <a:pPr marL="514350" indent="-514350">
              <a:buAutoNum type="arabicPeriod"/>
            </a:pPr>
            <a:r>
              <a:rPr lang="cs-CZ" dirty="0"/>
              <a:t>e</a:t>
            </a:r>
            <a:r>
              <a:rPr lang="cs-CZ" dirty="0" smtClean="0"/>
              <a:t>lektro-hydraulické ovládání ventilů</a:t>
            </a:r>
          </a:p>
          <a:p>
            <a:pPr marL="514350" indent="-514350">
              <a:buAutoNum type="arabicPeriod"/>
            </a:pPr>
            <a:r>
              <a:rPr lang="cs-CZ" dirty="0"/>
              <a:t>e</a:t>
            </a:r>
            <a:r>
              <a:rPr lang="cs-CZ" dirty="0" smtClean="0"/>
              <a:t>lektromagnetické ovládání ventilů EVA</a:t>
            </a:r>
            <a:endParaRPr lang="cs-CZ" dirty="0"/>
          </a:p>
          <a:p>
            <a:pPr marL="0" lvl="0" indent="0">
              <a:buNone/>
            </a:pP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250195"/>
            <a:ext cx="5382964" cy="707886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Rozdělení </a:t>
            </a:r>
            <a:endParaRPr lang="cs-CZ" sz="40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63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204864"/>
            <a:ext cx="8075240" cy="3921299"/>
          </a:xfrm>
        </p:spPr>
        <p:txBody>
          <a:bodyPr/>
          <a:lstStyle/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504" y="1340768"/>
            <a:ext cx="6480720" cy="1200329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3200" dirty="0"/>
              <a:t>1. </a:t>
            </a:r>
            <a:r>
              <a:rPr lang="cs-CZ" sz="4000" dirty="0"/>
              <a:t>pneumatické zavírání </a:t>
            </a:r>
            <a:r>
              <a:rPr lang="cs-CZ" sz="4000" dirty="0" smtClean="0"/>
              <a:t>ventilů</a:t>
            </a:r>
            <a:endParaRPr lang="cs-CZ" sz="4000" dirty="0"/>
          </a:p>
          <a:p>
            <a:r>
              <a:rPr lang="cs-CZ" sz="3200" dirty="0" smtClean="0"/>
              <a:t>Hlavní části:</a:t>
            </a:r>
            <a:endParaRPr lang="cs-CZ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07" y="2668109"/>
            <a:ext cx="4433649" cy="3871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ástupný symbol pro obsah 1"/>
          <p:cNvSpPr txBox="1">
            <a:spLocks/>
          </p:cNvSpPr>
          <p:nvPr/>
        </p:nvSpPr>
        <p:spPr>
          <a:xfrm>
            <a:off x="5076056" y="2564904"/>
            <a:ext cx="3744416" cy="410445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dirty="0" smtClean="0"/>
              <a:t>	</a:t>
            </a:r>
            <a:r>
              <a:rPr lang="cs-CZ" sz="4500" dirty="0" smtClean="0"/>
              <a:t>			</a:t>
            </a:r>
            <a:endParaRPr lang="cs-CZ" sz="6400" dirty="0" smtClean="0"/>
          </a:p>
          <a:p>
            <a:pPr marL="0" indent="0">
              <a:buFont typeface="Arial" pitchFamily="34" charset="0"/>
              <a:buNone/>
            </a:pPr>
            <a:r>
              <a:rPr lang="cs-CZ" sz="6400" dirty="0" smtClean="0"/>
              <a:t>				1 – vačkový hřídel</a:t>
            </a:r>
          </a:p>
          <a:p>
            <a:pPr marL="0" indent="0">
              <a:buFont typeface="Arial" pitchFamily="34" charset="0"/>
              <a:buNone/>
            </a:pPr>
            <a:r>
              <a:rPr lang="cs-CZ" sz="6400" dirty="0" smtClean="0"/>
              <a:t>				2 – </a:t>
            </a:r>
            <a:r>
              <a:rPr lang="cs-CZ" sz="6400" dirty="0" err="1" smtClean="0"/>
              <a:t>pístek</a:t>
            </a:r>
            <a:endParaRPr lang="cs-CZ" sz="6400" dirty="0" smtClean="0"/>
          </a:p>
          <a:p>
            <a:pPr marL="0" indent="0">
              <a:buFont typeface="Arial" pitchFamily="34" charset="0"/>
              <a:buNone/>
            </a:pPr>
            <a:r>
              <a:rPr lang="cs-CZ" sz="6400" dirty="0" smtClean="0"/>
              <a:t>				3 – pracovní prostor ve válečku</a:t>
            </a:r>
          </a:p>
          <a:p>
            <a:pPr marL="0" indent="0">
              <a:buFont typeface="Arial" pitchFamily="34" charset="0"/>
              <a:buNone/>
            </a:pPr>
            <a:r>
              <a:rPr lang="cs-CZ" sz="6400" dirty="0" smtClean="0"/>
              <a:t>				4 – zpětný ventil</a:t>
            </a:r>
          </a:p>
          <a:p>
            <a:pPr marL="0" indent="0">
              <a:buFont typeface="Arial" pitchFamily="34" charset="0"/>
              <a:buNone/>
            </a:pPr>
            <a:r>
              <a:rPr lang="cs-CZ" sz="6400" dirty="0" smtClean="0"/>
              <a:t>				5 – omezovací přetlakový ventil</a:t>
            </a:r>
          </a:p>
          <a:p>
            <a:pPr marL="0" indent="0">
              <a:buFont typeface="Arial" pitchFamily="34" charset="0"/>
              <a:buNone/>
            </a:pPr>
            <a:endParaRPr lang="cs-CZ" sz="6400" dirty="0"/>
          </a:p>
          <a:p>
            <a:pPr marL="0" indent="0">
              <a:buFont typeface="Arial" pitchFamily="34" charset="0"/>
              <a:buNone/>
            </a:pPr>
            <a:r>
              <a:rPr lang="cs-CZ" sz="6400" dirty="0" smtClean="0"/>
              <a:t>	6 – redukční ventil</a:t>
            </a:r>
          </a:p>
          <a:p>
            <a:pPr marL="0" indent="0">
              <a:buFont typeface="Arial" pitchFamily="34" charset="0"/>
              <a:buNone/>
            </a:pPr>
            <a:endParaRPr lang="cs-CZ" sz="6400" dirty="0"/>
          </a:p>
          <a:p>
            <a:pPr marL="0" indent="0">
              <a:buFont typeface="Arial" pitchFamily="34" charset="0"/>
              <a:buNone/>
            </a:pPr>
            <a:r>
              <a:rPr lang="cs-CZ" sz="6400" dirty="0" smtClean="0"/>
              <a:t>	7 – zásobník tlaku</a:t>
            </a:r>
          </a:p>
          <a:p>
            <a:pPr marL="0" indent="0">
              <a:buFont typeface="Arial" pitchFamily="34" charset="0"/>
              <a:buNone/>
            </a:pPr>
            <a:endParaRPr lang="cs-CZ" sz="6400" dirty="0"/>
          </a:p>
          <a:p>
            <a:pPr marL="0" indent="0">
              <a:buFont typeface="Arial" pitchFamily="34" charset="0"/>
              <a:buNone/>
            </a:pPr>
            <a:r>
              <a:rPr lang="cs-CZ" sz="6400" dirty="0" smtClean="0"/>
              <a:t>	8 – přívod vzduchu</a:t>
            </a:r>
          </a:p>
          <a:p>
            <a:pPr marL="0" indent="0">
              <a:buFont typeface="Arial" pitchFamily="34" charset="0"/>
              <a:buNone/>
            </a:pPr>
            <a:r>
              <a:rPr lang="cs-CZ" sz="6400" dirty="0" smtClean="0"/>
              <a:t>				</a:t>
            </a:r>
          </a:p>
          <a:p>
            <a:pPr marL="0" indent="0">
              <a:buFont typeface="Arial" pitchFamily="34" charset="0"/>
              <a:buNone/>
            </a:pPr>
            <a:r>
              <a:rPr lang="cs-CZ" sz="2900" dirty="0" smtClean="0"/>
              <a:t> </a:t>
            </a:r>
          </a:p>
          <a:p>
            <a:pPr marL="0" indent="0">
              <a:buFont typeface="Symbol" pitchFamily="18" charset="2"/>
              <a:buNone/>
            </a:pPr>
            <a:endParaRPr lang="cs-CZ" dirty="0" smtClean="0"/>
          </a:p>
          <a:p>
            <a:pPr marL="0" indent="0">
              <a:buFont typeface="Arial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300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07504" y="1340768"/>
            <a:ext cx="6480720" cy="1323439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3200" dirty="0"/>
              <a:t>1. </a:t>
            </a:r>
            <a:r>
              <a:rPr lang="cs-CZ" sz="4000" dirty="0"/>
              <a:t>pneumatické zavírání ventilů</a:t>
            </a:r>
          </a:p>
          <a:p>
            <a:endParaRPr lang="cs-CZ" sz="40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2276873"/>
            <a:ext cx="7920880" cy="424847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Systém byl použit poprvé v 70. letech u přeplňovaných šestiválcových motorů Renault pro závodní vozidla F1. </a:t>
            </a:r>
          </a:p>
          <a:p>
            <a:pPr marL="0" indent="0" algn="just">
              <a:buNone/>
            </a:pPr>
            <a:r>
              <a:rPr lang="cs-CZ" dirty="0" smtClean="0"/>
              <a:t>Místo mechanické pružiny je k dříku ventilu připojen píst, který se pohybuje v pracovním válci. Při otevírání ventilů vačkou se píst v pracovním válci spolu s ventilem pohybuje dolů. Ventil je potom zavírán tlakem plynů na píst. Jako plyn se používá dusík.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04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2276873"/>
            <a:ext cx="7992888" cy="400169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	</a:t>
            </a:r>
            <a:endParaRPr lang="cs-CZ" dirty="0"/>
          </a:p>
          <a:p>
            <a:pPr marL="0" indent="0">
              <a:buFont typeface="Symbol" pitchFamily="18" charset="2"/>
              <a:buNone/>
            </a:pPr>
            <a:endParaRPr lang="cs-CZ" dirty="0"/>
          </a:p>
          <a:p>
            <a:pPr marL="0" indent="0">
              <a:buNone/>
            </a:pPr>
            <a:endParaRPr lang="cs-CZ" i="1" dirty="0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5076056" y="2492896"/>
            <a:ext cx="3096344" cy="3785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0" y="1340768"/>
            <a:ext cx="8172400" cy="2431435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2.</a:t>
            </a:r>
            <a:r>
              <a:rPr lang="cs-CZ" sz="3200" dirty="0"/>
              <a:t> </a:t>
            </a:r>
            <a:r>
              <a:rPr lang="cs-CZ" sz="4000" dirty="0"/>
              <a:t>mechanicko-hydraulické ovládání ventilů </a:t>
            </a:r>
            <a:r>
              <a:rPr lang="cs-CZ" sz="4000" dirty="0" smtClean="0"/>
              <a:t>VVA- hlavní části</a:t>
            </a:r>
            <a:endParaRPr lang="cs-CZ" sz="4000" dirty="0"/>
          </a:p>
          <a:p>
            <a:r>
              <a:rPr lang="cs-CZ" sz="3200" dirty="0" smtClean="0"/>
              <a:t> </a:t>
            </a:r>
            <a:endParaRPr lang="cs-CZ" sz="4000" dirty="0" smtClean="0"/>
          </a:p>
          <a:p>
            <a:endParaRPr lang="cs-CZ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01" y="2556485"/>
            <a:ext cx="4138615" cy="4271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ástupný symbol pro obsah 1"/>
          <p:cNvSpPr txBox="1">
            <a:spLocks/>
          </p:cNvSpPr>
          <p:nvPr/>
        </p:nvSpPr>
        <p:spPr>
          <a:xfrm>
            <a:off x="5076056" y="2564904"/>
            <a:ext cx="3744416" cy="410445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dirty="0" smtClean="0"/>
              <a:t>	</a:t>
            </a:r>
            <a:r>
              <a:rPr lang="cs-CZ" sz="4500" dirty="0" smtClean="0"/>
              <a:t>			</a:t>
            </a:r>
            <a:endParaRPr lang="cs-CZ" sz="6400" dirty="0" smtClean="0"/>
          </a:p>
          <a:p>
            <a:pPr marL="0" indent="0">
              <a:buFont typeface="Arial" pitchFamily="34" charset="0"/>
              <a:buNone/>
            </a:pPr>
            <a:r>
              <a:rPr lang="cs-CZ" sz="6400" dirty="0" smtClean="0"/>
              <a:t>				1 – sací ventil</a:t>
            </a:r>
          </a:p>
          <a:p>
            <a:pPr marL="0" indent="0">
              <a:buFont typeface="Arial" pitchFamily="34" charset="0"/>
              <a:buNone/>
            </a:pPr>
            <a:r>
              <a:rPr lang="cs-CZ" sz="6400" dirty="0" smtClean="0"/>
              <a:t>				2 – brzdící </a:t>
            </a:r>
            <a:r>
              <a:rPr lang="cs-CZ" sz="6400" dirty="0" err="1" smtClean="0"/>
              <a:t>pístek</a:t>
            </a:r>
            <a:endParaRPr lang="cs-CZ" sz="6400" dirty="0" smtClean="0"/>
          </a:p>
          <a:p>
            <a:pPr marL="0" indent="0">
              <a:buFont typeface="Arial" pitchFamily="34" charset="0"/>
              <a:buNone/>
            </a:pPr>
            <a:r>
              <a:rPr lang="cs-CZ" sz="6400" dirty="0" smtClean="0"/>
              <a:t>				3 – vačka</a:t>
            </a:r>
          </a:p>
          <a:p>
            <a:pPr marL="0" indent="0">
              <a:buFont typeface="Arial" pitchFamily="34" charset="0"/>
              <a:buNone/>
            </a:pPr>
            <a:r>
              <a:rPr lang="cs-CZ" sz="6400" dirty="0" smtClean="0"/>
              <a:t>				4 – pracovní píst</a:t>
            </a:r>
          </a:p>
          <a:p>
            <a:pPr marL="0" indent="0">
              <a:buFont typeface="Arial" pitchFamily="34" charset="0"/>
              <a:buNone/>
            </a:pPr>
            <a:r>
              <a:rPr lang="cs-CZ" sz="6400" dirty="0" smtClean="0"/>
              <a:t>				5 – pracovní komora</a:t>
            </a:r>
          </a:p>
          <a:p>
            <a:pPr marL="0" indent="0">
              <a:buFont typeface="Arial" pitchFamily="34" charset="0"/>
              <a:buNone/>
            </a:pPr>
            <a:endParaRPr lang="cs-CZ" sz="6400" dirty="0"/>
          </a:p>
          <a:p>
            <a:pPr marL="0" indent="0">
              <a:buFont typeface="Arial" pitchFamily="34" charset="0"/>
              <a:buNone/>
            </a:pPr>
            <a:r>
              <a:rPr lang="cs-CZ" sz="6400" dirty="0" smtClean="0"/>
              <a:t>	6 – elektromagnetický ventil</a:t>
            </a:r>
          </a:p>
          <a:p>
            <a:pPr marL="0" indent="0">
              <a:buFont typeface="Arial" pitchFamily="34" charset="0"/>
              <a:buNone/>
            </a:pPr>
            <a:endParaRPr lang="cs-CZ" sz="6400" dirty="0"/>
          </a:p>
          <a:p>
            <a:pPr marL="0" indent="0">
              <a:buFont typeface="Arial" pitchFamily="34" charset="0"/>
              <a:buNone/>
            </a:pPr>
            <a:r>
              <a:rPr lang="cs-CZ" sz="6400" dirty="0" smtClean="0"/>
              <a:t>	7 – zásobník tlaku</a:t>
            </a:r>
          </a:p>
          <a:p>
            <a:pPr marL="0" indent="0">
              <a:buFont typeface="Arial" pitchFamily="34" charset="0"/>
              <a:buNone/>
            </a:pPr>
            <a:r>
              <a:rPr lang="cs-CZ" sz="6400" dirty="0" smtClean="0"/>
              <a:t>				</a:t>
            </a:r>
          </a:p>
          <a:p>
            <a:pPr marL="0" indent="0">
              <a:buFont typeface="Arial" pitchFamily="34" charset="0"/>
              <a:buNone/>
            </a:pPr>
            <a:r>
              <a:rPr lang="cs-CZ" sz="2900" dirty="0" smtClean="0"/>
              <a:t> </a:t>
            </a:r>
          </a:p>
          <a:p>
            <a:pPr marL="0" indent="0">
              <a:buFont typeface="Symbol" pitchFamily="18" charset="2"/>
              <a:buNone/>
            </a:pPr>
            <a:endParaRPr lang="cs-CZ" dirty="0" smtClean="0"/>
          </a:p>
          <a:p>
            <a:pPr marL="0" indent="0">
              <a:buFont typeface="Arial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903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04864"/>
            <a:ext cx="8136904" cy="4248472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cs-CZ" dirty="0" smtClean="0"/>
              <a:t>Systém VVA byl vyvinutý firmou Fiat, a doplňuje mechanickou funkci vačky elektronicky řízeným hydraulickým systémem mezi vačkou  sacím ventilem. Umožňuje měnit nejen dobu otevření ventilu, ale i jeho zdvih. Motor je bez škrtící klapky, protože každý válec dostává odpovídající množství dodávanému množství vstříknutého paliva.</a:t>
            </a:r>
            <a:endParaRPr lang="cs-CZ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9589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0" y="1340768"/>
            <a:ext cx="8172400" cy="1938992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3. </a:t>
            </a:r>
            <a:r>
              <a:rPr lang="cs-CZ" sz="4000" dirty="0"/>
              <a:t>e</a:t>
            </a:r>
            <a:r>
              <a:rPr lang="cs-CZ" sz="4000" dirty="0" smtClean="0"/>
              <a:t>lektrohydraulické ovládání </a:t>
            </a:r>
          </a:p>
          <a:p>
            <a:r>
              <a:rPr lang="cs-CZ" sz="4000" dirty="0"/>
              <a:t>v</a:t>
            </a:r>
            <a:r>
              <a:rPr lang="cs-CZ" sz="4000" dirty="0" smtClean="0"/>
              <a:t>entilu – hlavní části</a:t>
            </a:r>
          </a:p>
          <a:p>
            <a:endParaRPr lang="cs-CZ" sz="4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430" y="2636913"/>
            <a:ext cx="5125850" cy="418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691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10693" y="1628800"/>
            <a:ext cx="8291264" cy="45693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Systém byl vyvinut firmou Mercedes-Benz. Místo vačkového hřídele jsou ventily ovládány samostatně pomocí elektronicky řízeného elektrohydraulického systému. Samostatným ovládáním ventilů je možné dosáhnout úsporu až 10% paliva a dosáhnout účinnějšího brzdění motorem. Tento systém lze využít při vypínání válců, kdy mohou být odstaveny vždy jiné a jiné válce.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030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1340768"/>
            <a:ext cx="8172400" cy="1938992"/>
          </a:xfrm>
          <a:prstGeom prst="rect">
            <a:avLst/>
          </a:prstGeom>
          <a:noFill/>
          <a:effectLst>
            <a:outerShdw blurRad="50800" dist="228600" dir="11340000" sx="144000" sy="144000" algn="ctr" rotWithShape="0">
              <a:srgbClr val="C00000"/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4.</a:t>
            </a:r>
            <a:r>
              <a:rPr lang="cs-CZ" sz="4000" dirty="0" smtClean="0"/>
              <a:t> elektronické  ovládání </a:t>
            </a:r>
          </a:p>
          <a:p>
            <a:r>
              <a:rPr lang="cs-CZ" sz="4000" dirty="0"/>
              <a:t>v</a:t>
            </a:r>
            <a:r>
              <a:rPr lang="cs-CZ" sz="4000" dirty="0" smtClean="0"/>
              <a:t>entilu EVA– hlavní části</a:t>
            </a:r>
          </a:p>
          <a:p>
            <a:endParaRPr lang="cs-CZ" sz="4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92" y="2636911"/>
            <a:ext cx="7494800" cy="4142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95567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300</Words>
  <Application>Microsoft Office PowerPoint</Application>
  <PresentationFormat>Předvádění na obrazovce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SS-COPT_Kromeriz</dc:creator>
  <cp:lastModifiedBy>ambroz</cp:lastModifiedBy>
  <cp:revision>28</cp:revision>
  <dcterms:created xsi:type="dcterms:W3CDTF">2013-05-10T15:00:24Z</dcterms:created>
  <dcterms:modified xsi:type="dcterms:W3CDTF">2013-06-25T19:44:10Z</dcterms:modified>
</cp:coreProperties>
</file>