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3" r:id="rId5"/>
    <p:sldId id="258" r:id="rId6"/>
    <p:sldId id="261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ivic.ru/honda/dohc-i-vtec-vtc-technology/" TargetMode="External"/><Relationship Id="rId2" Type="http://schemas.openxmlformats.org/officeDocument/2006/relationships/hyperlink" Target="http://asia.vtec.net/article/k20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58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VY_32_INOVACE_ROZ_17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Variabilní rozvod Honda VTEC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Činnost:</a:t>
            </a:r>
          </a:p>
          <a:p>
            <a:pPr marL="0" indent="0" algn="just">
              <a:buNone/>
            </a:pPr>
            <a:r>
              <a:rPr lang="cs-CZ" sz="3000" dirty="0" smtClean="0"/>
              <a:t>Jedná se o rozvod DOHC VTEC doplněný o systém VTC, který umožňuje měnit vzájemné překrytí sacích a výfukových ventilů. Činnost je rozdělena na 4 varianty. V prvních třech variantách motor pracuje jako VTEC-E, plně využívá recirkulace výfukových plynů a ventily dosahují velkého překrytí. </a:t>
            </a:r>
            <a:r>
              <a:rPr lang="cs-CZ" sz="3000" dirty="0"/>
              <a:t>V</a:t>
            </a:r>
            <a:r>
              <a:rPr lang="cs-CZ" sz="3000" dirty="0" smtClean="0"/>
              <a:t>e čtvrté variantě používá motor všechny 4 ventily. </a:t>
            </a:r>
          </a:p>
        </p:txBody>
      </p:sp>
    </p:spTree>
    <p:extLst>
      <p:ext uri="{BB962C8B-B14F-4D97-AF65-F5344CB8AC3E}">
        <p14:creationId xmlns:p14="http://schemas.microsoft.com/office/powerpoint/2010/main" val="218064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v</a:t>
            </a:r>
            <a:r>
              <a:rPr lang="cs-CZ" dirty="0" smtClean="0"/>
              <a:t>arianta</a:t>
            </a:r>
          </a:p>
          <a:p>
            <a:pPr marL="0" indent="0" algn="just">
              <a:buNone/>
            </a:pPr>
            <a:r>
              <a:rPr lang="cs-CZ" sz="3000" dirty="0" smtClean="0"/>
              <a:t>Spalování chudé směsi směšovací poměr je 20:1. Překrytí ventilů je minimální.</a:t>
            </a:r>
            <a:endParaRPr lang="cs-CZ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483290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60032" y="3912677"/>
            <a:ext cx="1440160" cy="3804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VV                  SV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96166" y="5782889"/>
            <a:ext cx="651191" cy="3202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DÚ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42732" y="6238664"/>
            <a:ext cx="1505532" cy="3434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druhý SV uzavřen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14987" y="5807914"/>
            <a:ext cx="509141" cy="2952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HÚ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0192" y="5782889"/>
            <a:ext cx="494842" cy="4563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DÚ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4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2. varianta</a:t>
            </a:r>
          </a:p>
          <a:p>
            <a:pPr marL="0" indent="0" algn="just">
              <a:buNone/>
            </a:pPr>
            <a:r>
              <a:rPr lang="cs-CZ" sz="3000" dirty="0" smtClean="0"/>
              <a:t>Spalování směsi v poměru 14,7:1, využívá se ERG efekt a překrytí ventilů je maximální.</a:t>
            </a:r>
            <a:endParaRPr lang="cs-CZ" sz="3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112568" cy="28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8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/>
              <a:t>v</a:t>
            </a:r>
            <a:r>
              <a:rPr lang="cs-CZ" dirty="0" smtClean="0"/>
              <a:t>arianta</a:t>
            </a:r>
          </a:p>
          <a:p>
            <a:pPr marL="0" indent="0" algn="just">
              <a:buNone/>
            </a:pPr>
            <a:r>
              <a:rPr lang="cs-CZ" sz="3000" dirty="0" smtClean="0"/>
              <a:t>Dynamické překrytí ventilů na základě otáček motoru a jeho zatížení.</a:t>
            </a:r>
            <a:endParaRPr lang="cs-CZ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356992"/>
            <a:ext cx="502192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9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4. varianta</a:t>
            </a:r>
          </a:p>
          <a:p>
            <a:pPr marL="0" indent="0" algn="just">
              <a:buNone/>
            </a:pPr>
            <a:r>
              <a:rPr lang="cs-CZ" sz="3000" dirty="0" smtClean="0"/>
              <a:t>Motor pracuje ve vysokých otáčkách, oba sací ventily se otevírají a motor pracuje s ostrou vačkou. Překrytí ventilů je optimální za účelem dosažení maximálního točivého momentu.</a:t>
            </a:r>
            <a:endParaRPr lang="cs-CZ" sz="3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005064"/>
            <a:ext cx="5112569" cy="27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4608512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sz="3000" dirty="0" smtClean="0"/>
              <a:t>JAN</a:t>
            </a:r>
            <a:r>
              <a:rPr lang="cs-CZ" sz="3000" dirty="0"/>
              <a:t>, Zdeněk, Bronislav ŽDÁNSKÝ a </a:t>
            </a:r>
            <a:r>
              <a:rPr lang="cs-CZ" sz="3000" dirty="0" err="1"/>
              <a:t>Jinřich</a:t>
            </a:r>
            <a:r>
              <a:rPr lang="cs-CZ" sz="3000" dirty="0"/>
              <a:t> KUBÁT. </a:t>
            </a:r>
            <a:r>
              <a:rPr lang="cs-CZ" sz="3000" i="1" dirty="0"/>
              <a:t>Automobily: </a:t>
            </a:r>
            <a:r>
              <a:rPr lang="cs-CZ" sz="3000" i="1" dirty="0" smtClean="0"/>
              <a:t>Motory</a:t>
            </a:r>
            <a:r>
              <a:rPr lang="cs-CZ" sz="3000" dirty="0" smtClean="0"/>
              <a:t>. </a:t>
            </a:r>
            <a:r>
              <a:rPr lang="cs-CZ" sz="3000" dirty="0"/>
              <a:t>1. vyd. Brno: </a:t>
            </a:r>
            <a:r>
              <a:rPr lang="cs-CZ" sz="3000" dirty="0" err="1"/>
              <a:t>Avid</a:t>
            </a:r>
            <a:r>
              <a:rPr lang="cs-CZ" sz="3000" dirty="0"/>
              <a:t>, 2008, </a:t>
            </a:r>
            <a:r>
              <a:rPr lang="cs-CZ" sz="3000" dirty="0" smtClean="0"/>
              <a:t>165 </a:t>
            </a:r>
            <a:r>
              <a:rPr lang="cs-CZ" sz="3000" dirty="0"/>
              <a:t>s. ISBN </a:t>
            </a:r>
            <a:r>
              <a:rPr lang="cs-CZ" sz="3000" dirty="0" smtClean="0"/>
              <a:t>978-80-903671-7-3. 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sz="2800" dirty="0" err="1"/>
              <a:t>The</a:t>
            </a:r>
            <a:r>
              <a:rPr lang="cs-CZ" sz="2800" dirty="0"/>
              <a:t> K20A : </a:t>
            </a:r>
            <a:r>
              <a:rPr lang="cs-CZ" sz="2800" dirty="0" err="1"/>
              <a:t>Honda's</a:t>
            </a:r>
            <a:r>
              <a:rPr lang="cs-CZ" sz="2800" dirty="0"/>
              <a:t> </a:t>
            </a:r>
            <a:r>
              <a:rPr lang="cs-CZ" sz="2800" dirty="0" err="1"/>
              <a:t>first</a:t>
            </a:r>
            <a:r>
              <a:rPr lang="cs-CZ" sz="2800" dirty="0"/>
              <a:t> DOHC </a:t>
            </a:r>
            <a:r>
              <a:rPr lang="cs-CZ" sz="2800" dirty="0" err="1"/>
              <a:t>iVTEC</a:t>
            </a:r>
            <a:r>
              <a:rPr lang="cs-CZ" sz="2800" dirty="0"/>
              <a:t> </a:t>
            </a:r>
            <a:r>
              <a:rPr lang="cs-CZ" sz="2800" dirty="0" err="1"/>
              <a:t>Engine</a:t>
            </a:r>
            <a:r>
              <a:rPr lang="cs-CZ" sz="2800" dirty="0"/>
              <a:t>. </a:t>
            </a:r>
            <a:r>
              <a:rPr lang="cs-CZ" sz="2800" i="1" dirty="0" err="1"/>
              <a:t>WongKN</a:t>
            </a:r>
            <a:r>
              <a:rPr lang="cs-CZ" sz="2800" i="1" dirty="0"/>
              <a:t> VTEC Asie</a:t>
            </a:r>
            <a:r>
              <a:rPr lang="cs-CZ" sz="2800" dirty="0"/>
              <a:t> [online]. 2000, č. 1 [cit. </a:t>
            </a:r>
            <a:r>
              <a:rPr lang="cs-CZ" sz="2800" dirty="0" smtClean="0"/>
              <a:t>2013-06-02]. </a:t>
            </a:r>
            <a:r>
              <a:rPr lang="cs-CZ" sz="2800" dirty="0"/>
              <a:t>Dostupné z: </a:t>
            </a:r>
            <a:r>
              <a:rPr lang="cs-CZ" sz="2800" dirty="0">
                <a:hlinkClick r:id="rId2"/>
              </a:rPr>
              <a:t>http://asia.vtec.net/article/k20a</a:t>
            </a:r>
            <a:r>
              <a:rPr lang="cs-CZ" sz="2800" dirty="0" smtClean="0">
                <a:hlinkClick r:id="rId2"/>
              </a:rPr>
              <a:t>/</a:t>
            </a:r>
            <a:endParaRPr lang="cs-CZ" sz="2800" dirty="0" smtClean="0"/>
          </a:p>
          <a:p>
            <a:pPr marL="0" indent="0" algn="just">
              <a:buFont typeface="Symbol" pitchFamily="18" charset="2"/>
              <a:buNone/>
            </a:pPr>
            <a:r>
              <a:rPr lang="cs-CZ" sz="2800" dirty="0"/>
              <a:t>DOHC i-VTEC, nebo "dva-</a:t>
            </a:r>
            <a:r>
              <a:rPr lang="cs-CZ" sz="2800" dirty="0" err="1"/>
              <a:t>roll</a:t>
            </a:r>
            <a:r>
              <a:rPr lang="cs-CZ" sz="2800" dirty="0"/>
              <a:t> ďábel" od Hondy. </a:t>
            </a:r>
            <a:r>
              <a:rPr lang="cs-CZ" sz="2800" i="1" dirty="0"/>
              <a:t>Procivic.ru</a:t>
            </a:r>
            <a:r>
              <a:rPr lang="cs-CZ" sz="2800" dirty="0"/>
              <a:t> [online]. 2009, č. 1, s. 13 [cit. </a:t>
            </a:r>
            <a:r>
              <a:rPr lang="cs-CZ" sz="2800" smtClean="0"/>
              <a:t>2013-06-02]. </a:t>
            </a:r>
            <a:r>
              <a:rPr lang="cs-CZ" sz="2800" dirty="0"/>
              <a:t>Dostupné z: </a:t>
            </a:r>
            <a:r>
              <a:rPr lang="cs-CZ" sz="2800" dirty="0">
                <a:hlinkClick r:id="rId3"/>
              </a:rPr>
              <a:t>http://www.procivic.ru/honda/dohc-i-vtec-vtc-technology</a:t>
            </a:r>
            <a:r>
              <a:rPr lang="cs-CZ" sz="2800" dirty="0" smtClean="0">
                <a:hlinkClick r:id="rId3"/>
              </a:rPr>
              <a:t>/</a:t>
            </a:r>
            <a:endParaRPr lang="cs-CZ" sz="2800" dirty="0" smtClean="0"/>
          </a:p>
          <a:p>
            <a:pPr marL="0" indent="0" algn="just">
              <a:buFont typeface="Symbol" pitchFamily="18" charset="2"/>
              <a:buNone/>
            </a:pPr>
            <a:endParaRPr lang="cs-CZ" sz="3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8081"/>
            <a:ext cx="8064896" cy="43512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 smtClean="0"/>
              <a:t>je charakteristický elektronicky řízenou změnou časování a zdvihu ventilů v závislosti na provozním režimu motoru. Rozvod byl původně vyvíjen pro závodní motory F 1 se snahou dosáhnout co nejlepší výkonové parametry.</a:t>
            </a:r>
          </a:p>
          <a:p>
            <a:pPr marL="0" indent="0" algn="just">
              <a:buNone/>
            </a:pPr>
            <a:r>
              <a:rPr lang="cs-CZ" sz="2800" dirty="0" smtClean="0"/>
              <a:t>U motorů určených pro osobní vozidla má využití jak u motorů s rozvodem DOHC tak i u motorů s rozvodem SOHC.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50195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Rozvod Honda VTEC 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921299"/>
          </a:xfrm>
        </p:spPr>
        <p:txBody>
          <a:bodyPr/>
          <a:lstStyle/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1340768"/>
            <a:ext cx="6480720" cy="1077218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dirty="0"/>
              <a:t>1. </a:t>
            </a:r>
            <a:r>
              <a:rPr lang="cs-CZ" sz="3200" dirty="0" smtClean="0"/>
              <a:t>Rozvod DOHC VTEC</a:t>
            </a:r>
            <a:endParaRPr lang="cs-CZ" sz="3200" dirty="0"/>
          </a:p>
          <a:p>
            <a:r>
              <a:rPr lang="cs-CZ" sz="3200" dirty="0" smtClean="0"/>
              <a:t>Hlavní části:</a:t>
            </a:r>
            <a:endParaRPr lang="cs-CZ" sz="3200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5076056" y="2564904"/>
            <a:ext cx="13681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</a:t>
            </a:r>
            <a:r>
              <a:rPr lang="cs-CZ" sz="6400" dirty="0" smtClean="0"/>
              <a:t>			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7986"/>
            <a:ext cx="4104456" cy="41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91" y="3356992"/>
            <a:ext cx="28803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0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7504" y="1340768"/>
            <a:ext cx="6480720" cy="120032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Činnost</a:t>
            </a:r>
            <a:endParaRPr lang="cs-CZ" sz="3200" dirty="0"/>
          </a:p>
          <a:p>
            <a:endParaRPr 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76873"/>
            <a:ext cx="8352928" cy="4248472"/>
          </a:xfrm>
        </p:spPr>
        <p:txBody>
          <a:bodyPr>
            <a:normAutofit/>
          </a:bodyPr>
          <a:lstStyle/>
          <a:p>
            <a:pPr marL="514350" indent="-514350" algn="just">
              <a:buAutoNum type="alphaLcParenR"/>
            </a:pPr>
            <a:r>
              <a:rPr lang="cs-CZ" sz="2800" dirty="0" smtClean="0"/>
              <a:t>Nízké otáčky – krajní vačky otevírají ventily přímo rozvodovými pákami, každý z ventilů má různý zdvih, aby bylo dosaženo rozvíření směsi. Střední vačka běží naprázdno, střední páka se volně vykyvuje</a:t>
            </a:r>
          </a:p>
          <a:p>
            <a:pPr marL="514350" indent="-514350" algn="just">
              <a:buAutoNum type="alphaLcParenR"/>
            </a:pPr>
            <a:r>
              <a:rPr lang="cs-CZ" sz="2800" dirty="0" smtClean="0"/>
              <a:t>Vysoké otáčky – hydraulickým posuvem děleného čepu dochází k propojení všech tří rozvodových pák a ovládání ventilů určuje střední „ostrá“ vačka, tím se zvýší výkon a průběh točivého momentu. </a:t>
            </a:r>
          </a:p>
          <a:p>
            <a:pPr marL="0" indent="0" algn="just">
              <a:buNone/>
            </a:pP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76873"/>
            <a:ext cx="7992888" cy="40016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/>
              <a:t>	</a:t>
            </a:r>
            <a:endParaRPr lang="cs-CZ" dirty="0"/>
          </a:p>
          <a:p>
            <a:pPr marL="0" indent="0">
              <a:buFont typeface="Symbol" pitchFamily="18" charset="2"/>
              <a:buNone/>
            </a:pP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5076056" y="2492896"/>
            <a:ext cx="3096344" cy="378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1291299"/>
            <a:ext cx="3960440" cy="1692771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 schéma činnosti</a:t>
            </a:r>
            <a:endParaRPr lang="cs-CZ" sz="3200" dirty="0"/>
          </a:p>
          <a:p>
            <a:r>
              <a:rPr lang="cs-CZ" sz="3200" dirty="0" smtClean="0"/>
              <a:t> </a:t>
            </a:r>
            <a:endParaRPr lang="cs-CZ" sz="4000" dirty="0" smtClean="0"/>
          </a:p>
          <a:p>
            <a:endParaRPr lang="cs-CZ" sz="4000" dirty="0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5076056" y="2564904"/>
            <a:ext cx="374441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7683"/>
            <a:ext cx="6768752" cy="43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3968" y="2789638"/>
            <a:ext cx="4392488" cy="2943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Vačkový hřídel je umístěn v hlavě válců a pro ovládání ventilů se požívají místo rozvodových pák vahadla. Proměnné časování je pouze pro sací ventily.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340768"/>
            <a:ext cx="6480720" cy="584775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2. Rozvod SOHC VTEC</a:t>
            </a:r>
            <a:endParaRPr lang="cs-CZ" sz="3200" dirty="0"/>
          </a:p>
        </p:txBody>
      </p:sp>
      <p:pic>
        <p:nvPicPr>
          <p:cNvPr id="3074" name="Picture 2" descr="vte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5543"/>
            <a:ext cx="3744416" cy="467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-871" y="1357265"/>
            <a:ext cx="8172400" cy="1015663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3. Honda VTEC – E</a:t>
            </a:r>
          </a:p>
          <a:p>
            <a:r>
              <a:rPr lang="cs-CZ" sz="2800" dirty="0" smtClean="0"/>
              <a:t>Hlavní části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72928"/>
            <a:ext cx="3689793" cy="429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5283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0693" y="2063461"/>
            <a:ext cx="8291264" cy="4317867"/>
          </a:xfrm>
        </p:spPr>
        <p:txBody>
          <a:bodyPr>
            <a:normAutofit/>
          </a:bodyPr>
          <a:lstStyle/>
          <a:p>
            <a:pPr marL="514350" indent="-514350" algn="just">
              <a:buAutoNum type="alphaLcParenR"/>
            </a:pPr>
            <a:r>
              <a:rPr lang="cs-CZ" sz="2800" dirty="0" smtClean="0"/>
              <a:t>Nízké otáčky – jeden z obou sacích ventilů je „vyřazen“ z provozu. Funkční ventil má plný zdvih 8 mm, vyřazený pouze 0,65 mm. Tím je umožněno vrstvení zápalné směsi a možnost spalovat chudou směs.</a:t>
            </a:r>
          </a:p>
          <a:p>
            <a:pPr marL="514350" indent="-514350" algn="just">
              <a:buAutoNum type="alphaLcParenR"/>
            </a:pPr>
            <a:r>
              <a:rPr lang="cs-CZ" sz="2800" dirty="0" smtClean="0"/>
              <a:t>Vysoké otáčky – pomocí dvoudílného propojovacího čepu dochází k propojení obou vahadel a oba ventily jsou řízeny hlavní vačkou a mají stejný zdvih 8 mm.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467544" y="1478686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Činnost</a:t>
            </a:r>
          </a:p>
        </p:txBody>
      </p:sp>
    </p:spTree>
    <p:extLst>
      <p:ext uri="{BB962C8B-B14F-4D97-AF65-F5344CB8AC3E}">
        <p14:creationId xmlns:p14="http://schemas.microsoft.com/office/powerpoint/2010/main" val="296603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340768"/>
            <a:ext cx="8172400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4.</a:t>
            </a:r>
            <a:r>
              <a:rPr lang="cs-CZ" sz="4000" dirty="0" smtClean="0"/>
              <a:t> </a:t>
            </a:r>
            <a:r>
              <a:rPr lang="cs-CZ" sz="3200" dirty="0" smtClean="0"/>
              <a:t>Rozvod i-VTEC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655640" cy="392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88537" y="20486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47664" y="21427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5576" y="226380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263313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8019" y="281780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8" name="Obdélník 7"/>
          <p:cNvSpPr/>
          <p:nvPr/>
        </p:nvSpPr>
        <p:spPr>
          <a:xfrm>
            <a:off x="574914" y="398430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9" name="Obdélník 8"/>
          <p:cNvSpPr/>
          <p:nvPr/>
        </p:nvSpPr>
        <p:spPr>
          <a:xfrm>
            <a:off x="548019" y="45091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7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06419" y="47879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8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4716016" y="2327449"/>
            <a:ext cx="374441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1 – vačkový hřídel SV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2 – jednotka VTCE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vačkový hřídel VV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4 – ozubený  řemen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5 – kolo pohonu vačkového </a:t>
            </a:r>
            <a:r>
              <a:rPr lang="cs-CZ" sz="6400" dirty="0" err="1" smtClean="0"/>
              <a:t>hř</a:t>
            </a:r>
            <a:r>
              <a:rPr lang="cs-CZ" sz="6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cs-CZ" sz="6400" dirty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6 – kolo pohonu čerpadla</a:t>
            </a:r>
          </a:p>
          <a:p>
            <a:pPr marL="0" indent="0">
              <a:buFont typeface="Arial" pitchFamily="34" charset="0"/>
              <a:buNone/>
            </a:pPr>
            <a:endParaRPr lang="cs-CZ" sz="6400" dirty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7 – </a:t>
            </a:r>
            <a:r>
              <a:rPr lang="cs-CZ" sz="6400" dirty="0" err="1" smtClean="0"/>
              <a:t>selenoid</a:t>
            </a:r>
            <a:r>
              <a:rPr lang="cs-CZ" sz="6400" dirty="0" smtClean="0"/>
              <a:t> VTC</a:t>
            </a:r>
          </a:p>
          <a:p>
            <a:pPr marL="0" indent="0">
              <a:buFont typeface="Arial" pitchFamily="34" charset="0"/>
              <a:buNone/>
            </a:pPr>
            <a:endParaRPr lang="cs-CZ" sz="6400" dirty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8 – kolo pohonu rozvodu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556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450</Words>
  <Application>Microsoft Office PowerPoint</Application>
  <PresentationFormat>Předvádění na obrazovce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42</cp:revision>
  <dcterms:created xsi:type="dcterms:W3CDTF">2013-05-10T15:00:24Z</dcterms:created>
  <dcterms:modified xsi:type="dcterms:W3CDTF">2013-06-25T19:43:27Z</dcterms:modified>
</cp:coreProperties>
</file>