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58" r:id="rId6"/>
    <p:sldId id="267" r:id="rId7"/>
    <p:sldId id="268" r:id="rId8"/>
    <p:sldId id="259" r:id="rId9"/>
    <p:sldId id="260" r:id="rId10"/>
    <p:sldId id="261" r:id="rId11"/>
    <p:sldId id="269" r:id="rId12"/>
    <p:sldId id="270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z-tech.de/Retarder.htm" TargetMode="External"/><Relationship Id="rId2" Type="http://schemas.openxmlformats.org/officeDocument/2006/relationships/hyperlink" Target="http://www.witteler-automobile.de/de/lvs/aktuelles/MB-Lkw/Lkw-Service/voith-retarder-servicestutzpunkt-in-brilo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f.com/sso/content/nl/import/zf_netherlands/start_6/applicatie_1/bus_3/transmissie_5/intarder_2/Intarder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VY_32_INOVACE_AUT2_19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Retardéry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32040" y="2132856"/>
            <a:ext cx="3600400" cy="4392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smtClean="0"/>
              <a:t>Hnací hřídel rotoru urychluje proudění oleje, který brzdí stator, čímž se vytváří brzdový účinek. Ohřátý olej (červená šipka) je odváděn do chladícího systému vozidla.</a:t>
            </a:r>
            <a:endParaRPr lang="cs-CZ" sz="2800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23528" y="1484785"/>
            <a:ext cx="640871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dirty="0" smtClean="0"/>
              <a:t>Proudění kapaliny v retardéru</a:t>
            </a:r>
            <a:endParaRPr lang="cs-CZ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1" y="2060848"/>
            <a:ext cx="2456397" cy="24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74" y="4149080"/>
            <a:ext cx="2469419" cy="243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988841"/>
            <a:ext cx="8424936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dirty="0" smtClean="0"/>
              <a:t>1. </a:t>
            </a:r>
            <a:r>
              <a:rPr lang="cs-CZ" sz="3000" dirty="0"/>
              <a:t>R</a:t>
            </a:r>
            <a:r>
              <a:rPr lang="cs-CZ" sz="3000" dirty="0" smtClean="0"/>
              <a:t>etardéry  umístěny přímo na spojovacím hřídeli -  sekundární retardéry</a:t>
            </a:r>
            <a:endParaRPr lang="cs-CZ" sz="3000" dirty="0"/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323528" y="1484785"/>
            <a:ext cx="640871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dirty="0" smtClean="0"/>
              <a:t>Umístění retardéru</a:t>
            </a:r>
            <a:endParaRPr lang="cs-CZ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97886"/>
            <a:ext cx="3409839" cy="406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179512" y="2348882"/>
            <a:ext cx="4968552" cy="4176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</a:t>
            </a:r>
            <a:r>
              <a:rPr lang="cs-CZ" sz="1700" dirty="0" smtClean="0"/>
              <a:t>	</a:t>
            </a:r>
          </a:p>
          <a:p>
            <a:pPr marL="0" indent="0">
              <a:buNone/>
            </a:pPr>
            <a:r>
              <a:rPr lang="cs-CZ" sz="1700" dirty="0" smtClean="0"/>
              <a:t>	</a:t>
            </a:r>
            <a:r>
              <a:rPr lang="cs-CZ" sz="1900" dirty="0" smtClean="0"/>
              <a:t>1 – hnací ozubené kolo retardéru</a:t>
            </a:r>
          </a:p>
          <a:p>
            <a:pPr marL="0" indent="0">
              <a:buFont typeface="Arial" pitchFamily="34" charset="0"/>
              <a:buNone/>
            </a:pPr>
            <a:r>
              <a:rPr lang="cs-CZ" sz="1900" dirty="0" smtClean="0"/>
              <a:t>	2 – rotor</a:t>
            </a:r>
          </a:p>
          <a:p>
            <a:pPr marL="0" indent="0">
              <a:buFont typeface="Arial" pitchFamily="34" charset="0"/>
              <a:buNone/>
            </a:pPr>
            <a:r>
              <a:rPr lang="cs-CZ" sz="1900" dirty="0" smtClean="0"/>
              <a:t>	3 – hřídel retardéru	</a:t>
            </a:r>
          </a:p>
          <a:p>
            <a:pPr marL="0" indent="0">
              <a:buFont typeface="Arial" pitchFamily="34" charset="0"/>
              <a:buNone/>
            </a:pPr>
            <a:r>
              <a:rPr lang="cs-CZ" sz="1900" dirty="0"/>
              <a:t>	</a:t>
            </a:r>
            <a:r>
              <a:rPr lang="cs-CZ" sz="1900" dirty="0" smtClean="0"/>
              <a:t>4 – stator</a:t>
            </a:r>
          </a:p>
          <a:p>
            <a:pPr marL="0" indent="0">
              <a:buFont typeface="Arial" pitchFamily="34" charset="0"/>
              <a:buNone/>
            </a:pPr>
            <a:r>
              <a:rPr lang="cs-CZ" sz="1900" dirty="0" smtClean="0"/>
              <a:t>	5 – regulační ventily</a:t>
            </a:r>
          </a:p>
          <a:p>
            <a:pPr marL="0" indent="0">
              <a:buFont typeface="Arial" pitchFamily="34" charset="0"/>
              <a:buNone/>
            </a:pPr>
            <a:r>
              <a:rPr lang="cs-CZ" sz="1900" dirty="0"/>
              <a:t>	</a:t>
            </a:r>
            <a:r>
              <a:rPr lang="cs-CZ" sz="1900" dirty="0" smtClean="0"/>
              <a:t>6 – olejové čerpadlo</a:t>
            </a:r>
          </a:p>
          <a:p>
            <a:pPr marL="0" indent="0">
              <a:buFont typeface="Arial" pitchFamily="34" charset="0"/>
              <a:buNone/>
            </a:pPr>
            <a:r>
              <a:rPr lang="cs-CZ" sz="1900" dirty="0"/>
              <a:t>	</a:t>
            </a:r>
            <a:r>
              <a:rPr lang="cs-CZ" sz="1900" dirty="0" smtClean="0"/>
              <a:t>7 – čistič oleje</a:t>
            </a:r>
          </a:p>
          <a:p>
            <a:pPr marL="0" indent="0">
              <a:buFont typeface="Arial" pitchFamily="34" charset="0"/>
              <a:buNone/>
            </a:pPr>
            <a:r>
              <a:rPr lang="cs-CZ" sz="1900" dirty="0"/>
              <a:t>	</a:t>
            </a:r>
            <a:r>
              <a:rPr lang="cs-CZ" sz="1900" dirty="0" smtClean="0"/>
              <a:t>8 – vypouštěcí ventil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22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11960" y="2348879"/>
            <a:ext cx="4320480" cy="36004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dirty="0" smtClean="0"/>
              <a:t>Mechanicky poháněným rotačním čerpadlem je olej přiváděn na lopatky statoru. Velikost brzdné síly závisí na tlaku oleje. Olej je chlazen chladícím systémem motoru. </a:t>
            </a:r>
            <a:endParaRPr lang="cs-CZ" sz="3000" dirty="0"/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179512" y="1700807"/>
            <a:ext cx="8568952" cy="129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3000" dirty="0" smtClean="0"/>
              <a:t>2. Retardéry umístěné přímo v převodovce - </a:t>
            </a:r>
            <a:r>
              <a:rPr lang="cs-CZ" sz="3000" dirty="0" err="1" smtClean="0"/>
              <a:t>intardéry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79"/>
            <a:ext cx="2894621" cy="39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4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54633"/>
            <a:ext cx="8075240" cy="449870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dirty="0" smtClean="0"/>
              <a:t>Ing. Zdeněk Jan, </a:t>
            </a:r>
            <a:r>
              <a:rPr lang="cs-CZ" dirty="0"/>
              <a:t>Ing</a:t>
            </a:r>
            <a:r>
              <a:rPr lang="cs-CZ" dirty="0" smtClean="0"/>
              <a:t>. Bronislav </a:t>
            </a:r>
            <a:r>
              <a:rPr lang="cs-CZ" dirty="0"/>
              <a:t>ŽDÁNSKÝ a Ing. Jiří ČUMPERA PHD. </a:t>
            </a:r>
            <a:r>
              <a:rPr lang="cs-CZ" i="1" dirty="0"/>
              <a:t>Automobily: Podvozky 1)</a:t>
            </a:r>
            <a:r>
              <a:rPr lang="cs-CZ" dirty="0"/>
              <a:t>. Brno: </a:t>
            </a:r>
            <a:r>
              <a:rPr lang="cs-CZ" dirty="0" err="1"/>
              <a:t>Avid</a:t>
            </a:r>
            <a:r>
              <a:rPr lang="cs-CZ" dirty="0"/>
              <a:t>, </a:t>
            </a:r>
            <a:r>
              <a:rPr lang="cs-CZ" dirty="0" smtClean="0"/>
              <a:t>2007, 228 s. </a:t>
            </a:r>
            <a:r>
              <a:rPr lang="cs-CZ" dirty="0"/>
              <a:t>ISBN 978-80-87143-03-2. </a:t>
            </a:r>
            <a:endParaRPr lang="cs-CZ" dirty="0" smtClean="0"/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dirty="0"/>
              <a:t>. Překlad Jiří Handlíř. Praha: Europa-Sobotáles, 2009, 496 s. ISBN 978-80-86706-21-4</a:t>
            </a:r>
            <a:r>
              <a:rPr lang="cs-CZ" dirty="0" smtClean="0"/>
              <a:t>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VOITH. </a:t>
            </a:r>
            <a:r>
              <a:rPr lang="cs-CZ" dirty="0" err="1"/>
              <a:t>Witteler</a:t>
            </a:r>
            <a:r>
              <a:rPr lang="cs-CZ" dirty="0"/>
              <a:t>-Automobile: </a:t>
            </a:r>
            <a:r>
              <a:rPr lang="cs-CZ" dirty="0" err="1"/>
              <a:t>Voith</a:t>
            </a:r>
            <a:r>
              <a:rPr lang="cs-CZ" dirty="0"/>
              <a:t> retardér. </a:t>
            </a:r>
            <a:r>
              <a:rPr lang="cs-CZ" i="1" dirty="0"/>
              <a:t>Text a fotografie </a:t>
            </a:r>
            <a:r>
              <a:rPr lang="cs-CZ" i="1" dirty="0" err="1"/>
              <a:t>Voith</a:t>
            </a:r>
            <a:r>
              <a:rPr lang="cs-CZ" dirty="0"/>
              <a:t> [online]. 2007, č. 2, s. 3 [cit. </a:t>
            </a:r>
            <a:r>
              <a:rPr lang="cs-CZ" dirty="0" smtClean="0"/>
              <a:t>2013-06-15]. </a:t>
            </a: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www.witteler-automobile.de/de/lvs/aktuelles/MB-Lkw/Lkw-Service/voith-retarder-servicestutzpunkt-in-brilon.php</a:t>
            </a:r>
            <a:endParaRPr lang="cs-CZ" dirty="0" smtClean="0"/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RUPPERTZ, Harald. </a:t>
            </a:r>
            <a:r>
              <a:rPr lang="cs-CZ" dirty="0" err="1"/>
              <a:t>Retarder</a:t>
            </a:r>
            <a:r>
              <a:rPr lang="cs-CZ" dirty="0"/>
              <a:t>. </a:t>
            </a:r>
            <a:r>
              <a:rPr lang="cs-CZ" i="1" dirty="0"/>
              <a:t>Kfz-tech.de</a:t>
            </a:r>
            <a:r>
              <a:rPr lang="cs-CZ" dirty="0"/>
              <a:t> [online]. 2009, č. 1, s. 5 [cit. </a:t>
            </a:r>
            <a:r>
              <a:rPr lang="cs-CZ" dirty="0" smtClean="0"/>
              <a:t>2013-06-15]. </a:t>
            </a:r>
            <a:r>
              <a:rPr lang="cs-CZ" dirty="0"/>
              <a:t>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www.kfz-tech.de/Retarder.htm</a:t>
            </a:r>
            <a:endParaRPr lang="cs-CZ" dirty="0" smtClean="0"/>
          </a:p>
          <a:p>
            <a:pPr marL="0" indent="0" algn="just">
              <a:buFont typeface="Symbol" pitchFamily="18" charset="2"/>
              <a:buNone/>
            </a:pPr>
            <a:r>
              <a:rPr lang="en-US" dirty="0" err="1"/>
              <a:t>Intarder</a:t>
            </a:r>
            <a:r>
              <a:rPr lang="en-US" dirty="0"/>
              <a:t>. </a:t>
            </a:r>
            <a:r>
              <a:rPr lang="en-US" i="1" dirty="0"/>
              <a:t>Driveline and Chassis Technology</a:t>
            </a:r>
            <a:r>
              <a:rPr lang="en-US" dirty="0"/>
              <a:t> [online]. 2008, č. 1, s. 2 [cit. </a:t>
            </a:r>
            <a:r>
              <a:rPr lang="en-US" dirty="0" smtClean="0"/>
              <a:t>2013-06-</a:t>
            </a:r>
            <a:r>
              <a:rPr lang="cs-CZ" smtClean="0"/>
              <a:t>15</a:t>
            </a:r>
            <a:r>
              <a:rPr lang="en-US" smtClean="0"/>
              <a:t>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www.zf.com/sso/content/nl/import/zf_netherlands/start_6/applicatie_1/bus_3/transmissie_5/intarder_2/Intarder.html</a:t>
            </a:r>
            <a:endParaRPr lang="cs-CZ" dirty="0" smtClean="0"/>
          </a:p>
          <a:p>
            <a:pPr marL="0" indent="0" algn="just">
              <a:buFont typeface="Symbol" pitchFamily="18" charset="2"/>
              <a:buNone/>
            </a:pPr>
            <a:endParaRPr lang="cs-CZ" sz="3100" dirty="0" smtClean="0"/>
          </a:p>
          <a:p>
            <a:pPr marL="0" indent="0" algn="just">
              <a:buFont typeface="Symbol" pitchFamily="18" charset="2"/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064896" cy="38884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dirty="0" smtClean="0"/>
              <a:t>Účelem retardéru je vozidlo zpomalit, nikoliv však zastavit. Retardér nelze použít ani jako brzdu parkovací. Používají se zejména jako brzdy odlehčovací u nákladních vozidel a autobusů při sjíždění dlouhých svahů. Retardéry snižují opotřebení a zahřívání provozních brzd. Retardéry pracují bez opotřebení, jelikož přeměňují mechanickou energii vozidla na teplo bez tření. 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1484783"/>
            <a:ext cx="6480720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Účel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7504" y="1246747"/>
            <a:ext cx="77768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1.Elektromagnetické retardéry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96136" y="4149080"/>
            <a:ext cx="2808312" cy="130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954633"/>
            <a:ext cx="8496944" cy="45707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dirty="0" smtClean="0"/>
              <a:t>Princip spočívá v otáčení se kovového kotouče v magnetickém poli. V kotouči se indikují vířivé proudy, které působí proti pohybu.</a:t>
            </a:r>
            <a:endParaRPr lang="cs-CZ" sz="3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84" y="3573016"/>
            <a:ext cx="4771708" cy="281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831522"/>
            <a:ext cx="8568952" cy="23175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dirty="0" smtClean="0"/>
              <a:t>Elektromagnetické pole vytváří cívky statorů. V kovovém rotoru na brzděném hřídeli se indukují vířivé proudy, které vytvářejí protisměrné magnetické pole. Pohybová energie se mění na teplo.</a:t>
            </a:r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246747"/>
            <a:ext cx="6696744" cy="584775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+mj-lt"/>
                <a:cs typeface="Arial" pitchFamily="34" charset="0"/>
              </a:rPr>
              <a:t>Činnost retardéru</a:t>
            </a:r>
            <a:endParaRPr lang="cs-CZ" sz="3200" b="1" dirty="0">
              <a:latin typeface="+mj-lt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0476"/>
            <a:ext cx="5339288" cy="258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42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84785"/>
            <a:ext cx="8424936" cy="674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>
                <a:latin typeface="+mj-lt"/>
                <a:cs typeface="Arial" pitchFamily="34" charset="0"/>
              </a:rPr>
              <a:t>Chlazení retardéru</a:t>
            </a:r>
            <a:endParaRPr lang="cs-CZ" b="1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215900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000" dirty="0" smtClean="0"/>
              <a:t>Retardér je chlazen vzduchem proudícím radiálně mezi lopatkami rotorů.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174663"/>
            <a:ext cx="4104456" cy="367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683"/>
            <a:ext cx="4123150" cy="309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1"/>
          <p:cNvSpPr txBox="1">
            <a:spLocks/>
          </p:cNvSpPr>
          <p:nvPr/>
        </p:nvSpPr>
        <p:spPr>
          <a:xfrm>
            <a:off x="395536" y="1484785"/>
            <a:ext cx="8424936" cy="67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dirty="0" smtClean="0">
                <a:latin typeface="+mj-lt"/>
                <a:cs typeface="Arial" pitchFamily="34" charset="0"/>
              </a:rPr>
              <a:t>Elektromagnetický retardér </a:t>
            </a:r>
            <a:r>
              <a:rPr lang="cs-CZ" b="1" dirty="0" err="1" smtClean="0">
                <a:latin typeface="+mj-lt"/>
                <a:cs typeface="Arial" pitchFamily="34" charset="0"/>
              </a:rPr>
              <a:t>Voith</a:t>
            </a:r>
            <a:endParaRPr lang="cs-CZ" b="1" dirty="0">
              <a:latin typeface="+mj-lt"/>
            </a:endParaRP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851920" y="1988840"/>
            <a:ext cx="51125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3000" dirty="0" smtClean="0"/>
              <a:t>Retardér tvoří permanentní magnety uspořádány tak, S-V červené a 2 přilehlé v J-S směru žluté. Permanentní magnety nejsou schopné trvale vytvářet brzdnou sílu, proto je retardér doplněn o několik kroužků (modrá barva). Při brzdění ocelová jádra a permanentní magnety vytvoří elektromagnetické silové pole.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26408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159000"/>
            <a:ext cx="8424936" cy="14860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3000" dirty="0" smtClean="0"/>
              <a:t>Retardér je umístěn nejčastěji na spojovacím kloubovém hřídeli anebo přímo na výstupním hřídeli převodovky (</a:t>
            </a:r>
            <a:r>
              <a:rPr lang="cs-CZ" sz="3000" dirty="0" err="1" smtClean="0"/>
              <a:t>Voith</a:t>
            </a:r>
            <a:r>
              <a:rPr lang="cs-CZ" sz="3000" dirty="0" smtClean="0"/>
              <a:t>) a je ovládán řidičem. </a:t>
            </a:r>
            <a:endParaRPr lang="cs-CZ" sz="3000" dirty="0"/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395536" y="1484785"/>
            <a:ext cx="8424936" cy="67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dirty="0" smtClean="0">
                <a:latin typeface="+mj-lt"/>
                <a:cs typeface="Arial" pitchFamily="34" charset="0"/>
              </a:rPr>
              <a:t>Umístění retardéru na vozidle</a:t>
            </a:r>
            <a:endParaRPr lang="cs-CZ" b="1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1641" y="3303175"/>
            <a:ext cx="2822789" cy="393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33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 txBox="1">
            <a:spLocks/>
          </p:cNvSpPr>
          <p:nvPr/>
        </p:nvSpPr>
        <p:spPr>
          <a:xfrm>
            <a:off x="395536" y="1484784"/>
            <a:ext cx="7992888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1246747"/>
            <a:ext cx="77768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2.Hydrodynamické retardéry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91880" y="2492896"/>
            <a:ext cx="55446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000" dirty="0" smtClean="0"/>
              <a:t>Brzdná energie se přeměňuje na teplo třením v kapalině v uzavřeném prostoru.  Brzda je tvořena dvěma lopatkovými koly. Stator je pevně spojen se skříní brzdy, rotor se otáčí od spojovacího hřídele.</a:t>
            </a:r>
            <a:endParaRPr lang="cs-CZ" sz="3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5" y="2348879"/>
            <a:ext cx="3094440" cy="346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84785"/>
            <a:ext cx="6408712" cy="8640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Činnost hydraulického retardéru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2204864"/>
            <a:ext cx="85689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000" dirty="0" smtClean="0"/>
              <a:t>Stator brzdí pohyb hydraulického oleje uváděného do kruhovitého pohybu lopatkami rotoru. Lopatky obou kol jsou skloněny proti sobě o 45°. Brzdící účinek se mění změnou tlaku kapaliny v prostoru rotoru čerpadlem a regulačními ventily.</a:t>
            </a:r>
            <a:endParaRPr lang="cs-CZ" sz="3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05521"/>
            <a:ext cx="41836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406</Words>
  <Application>Microsoft Office PowerPoint</Application>
  <PresentationFormat>Předvádění na obrazovce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59</cp:revision>
  <dcterms:created xsi:type="dcterms:W3CDTF">2013-05-10T15:00:24Z</dcterms:created>
  <dcterms:modified xsi:type="dcterms:W3CDTF">2013-09-24T15:15:56Z</dcterms:modified>
</cp:coreProperties>
</file>