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6" r:id="rId5"/>
    <p:sldId id="258" r:id="rId6"/>
    <p:sldId id="259" r:id="rId7"/>
    <p:sldId id="260" r:id="rId8"/>
    <p:sldId id="261" r:id="rId9"/>
    <p:sldId id="262" r:id="rId1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1075"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p:txBody>
          <a:bodyPr/>
          <a:lstStyle/>
          <a:p>
            <a:fld id="{FF1FD846-D213-4DE2-9919-124C28598D7E}" type="datetimeFigureOut">
              <a:rPr lang="cs-CZ" smtClean="0"/>
              <a:t>24.9.2013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
        <p:nvSpPr>
          <p:cNvPr id="7" name="Obdélník 6"/>
          <p:cNvSpPr/>
          <p:nvPr userDrawn="1"/>
        </p:nvSpPr>
        <p:spPr>
          <a:xfrm>
            <a:off x="0" y="0"/>
            <a:ext cx="9152285" cy="3816425"/>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92000">
                <a:schemeClr val="bg1">
                  <a:shade val="100000"/>
                  <a:satMod val="115000"/>
                  <a:lumMod val="6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cs-CZ" sz="4800" b="1" dirty="0">
              <a:ln w="50800"/>
              <a:solidFill>
                <a:schemeClr val="bg1">
                  <a:shade val="50000"/>
                </a:schemeClr>
              </a:solidFill>
              <a:latin typeface="American Garamond AT" pitchFamily="2" charset="0"/>
            </a:endParaRPr>
          </a:p>
        </p:txBody>
      </p:sp>
      <p:pic>
        <p:nvPicPr>
          <p:cNvPr id="8" name="Obrázek 7"/>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40" t="14162" r="1827" b="16278"/>
          <a:stretch/>
        </p:blipFill>
        <p:spPr>
          <a:xfrm>
            <a:off x="2167291" y="2406733"/>
            <a:ext cx="6956550" cy="2894475"/>
          </a:xfrm>
          <a:prstGeom prst="rect">
            <a:avLst/>
          </a:prstGeom>
        </p:spPr>
      </p:pic>
      <p:pic>
        <p:nvPicPr>
          <p:cNvPr id="9" name="Obrázek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91680" y="5373216"/>
            <a:ext cx="5760640" cy="1389805"/>
          </a:xfrm>
          <a:prstGeom prst="rect">
            <a:avLst/>
          </a:prstGeom>
        </p:spPr>
      </p:pic>
    </p:spTree>
    <p:extLst>
      <p:ext uri="{BB962C8B-B14F-4D97-AF65-F5344CB8AC3E}">
        <p14:creationId xmlns:p14="http://schemas.microsoft.com/office/powerpoint/2010/main" val="467113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1FD846-D213-4DE2-9919-124C28598D7E}" type="datetimeFigureOut">
              <a:rPr lang="cs-CZ" smtClean="0"/>
              <a:t>24.9.2013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141013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1FD846-D213-4DE2-9919-124C28598D7E}" type="datetimeFigureOut">
              <a:rPr lang="cs-CZ" smtClean="0"/>
              <a:t>24.9.2013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98898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F1FD846-D213-4DE2-9919-124C28598D7E}" type="datetimeFigureOut">
              <a:rPr lang="cs-CZ" smtClean="0"/>
              <a:t>24.9.2013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
        <p:nvSpPr>
          <p:cNvPr id="7" name="Obdélník 6"/>
          <p:cNvSpPr/>
          <p:nvPr userDrawn="1"/>
        </p:nvSpPr>
        <p:spPr>
          <a:xfrm>
            <a:off x="-14776" y="476672"/>
            <a:ext cx="9152285" cy="819473"/>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92000">
                <a:schemeClr val="bg1">
                  <a:shade val="100000"/>
                  <a:satMod val="115000"/>
                  <a:lumMod val="68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balanced" dir="t">
                <a:rot lat="0" lon="0" rev="2100000"/>
              </a:lightRig>
            </a:scene3d>
            <a:sp3d extrusionH="57150" prstMaterial="metal">
              <a:bevelT w="38100" h="25400"/>
              <a:contourClr>
                <a:schemeClr val="bg2"/>
              </a:contourClr>
            </a:sp3d>
          </a:bodyPr>
          <a:lstStyle/>
          <a:p>
            <a:pPr algn="ctr"/>
            <a:endParaRPr lang="cs-CZ" sz="4800" b="1" dirty="0">
              <a:ln w="50800"/>
              <a:solidFill>
                <a:schemeClr val="bg1">
                  <a:shade val="50000"/>
                </a:schemeClr>
              </a:solidFill>
              <a:latin typeface="American Garamond AT" pitchFamily="2" charset="0"/>
            </a:endParaRPr>
          </a:p>
        </p:txBody>
      </p:sp>
      <p:pic>
        <p:nvPicPr>
          <p:cNvPr id="8" name="Obrázek 7"/>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3040" t="14162" r="1827" b="16278"/>
          <a:stretch/>
        </p:blipFill>
        <p:spPr>
          <a:xfrm>
            <a:off x="5393093" y="256872"/>
            <a:ext cx="3643403" cy="1515944"/>
          </a:xfrm>
          <a:prstGeom prst="rect">
            <a:avLst/>
          </a:prstGeom>
        </p:spPr>
      </p:pic>
    </p:spTree>
    <p:extLst>
      <p:ext uri="{BB962C8B-B14F-4D97-AF65-F5344CB8AC3E}">
        <p14:creationId xmlns:p14="http://schemas.microsoft.com/office/powerpoint/2010/main" val="193325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F1FD846-D213-4DE2-9919-124C28598D7E}" type="datetimeFigureOut">
              <a:rPr lang="cs-CZ" smtClean="0"/>
              <a:t>24.9.2013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1504502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F1FD846-D213-4DE2-9919-124C28598D7E}" type="datetimeFigureOut">
              <a:rPr lang="cs-CZ" smtClean="0"/>
              <a:t>24.9.2013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307525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F1FD846-D213-4DE2-9919-124C28598D7E}" type="datetimeFigureOut">
              <a:rPr lang="cs-CZ" smtClean="0"/>
              <a:t>24.9.2013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19152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FF1FD846-D213-4DE2-9919-124C28598D7E}" type="datetimeFigureOut">
              <a:rPr lang="cs-CZ" smtClean="0"/>
              <a:t>24.9.2013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431174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F1FD846-D213-4DE2-9919-124C28598D7E}" type="datetimeFigureOut">
              <a:rPr lang="cs-CZ" smtClean="0"/>
              <a:t>24.9.2013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008070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F1FD846-D213-4DE2-9919-124C28598D7E}" type="datetimeFigureOut">
              <a:rPr lang="cs-CZ" smtClean="0"/>
              <a:t>24.9.2013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88030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F1FD846-D213-4DE2-9919-124C28598D7E}" type="datetimeFigureOut">
              <a:rPr lang="cs-CZ" smtClean="0"/>
              <a:t>24.9.2013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01479B8-7135-4272-8123-DBC2EC51971F}" type="slidenum">
              <a:rPr lang="cs-CZ" smtClean="0"/>
              <a:t>‹#›</a:t>
            </a:fld>
            <a:endParaRPr lang="cs-CZ"/>
          </a:p>
        </p:txBody>
      </p:sp>
    </p:spTree>
    <p:extLst>
      <p:ext uri="{BB962C8B-B14F-4D97-AF65-F5344CB8AC3E}">
        <p14:creationId xmlns:p14="http://schemas.microsoft.com/office/powerpoint/2010/main" val="255256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FD846-D213-4DE2-9919-124C28598D7E}" type="datetimeFigureOut">
              <a:rPr lang="cs-CZ" smtClean="0"/>
              <a:t>24.9.2013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1479B8-7135-4272-8123-DBC2EC51971F}" type="slidenum">
              <a:rPr lang="cs-CZ" smtClean="0"/>
              <a:t>‹#›</a:t>
            </a:fld>
            <a:endParaRPr lang="cs-CZ"/>
          </a:p>
        </p:txBody>
      </p:sp>
    </p:spTree>
    <p:extLst>
      <p:ext uri="{BB962C8B-B14F-4D97-AF65-F5344CB8AC3E}">
        <p14:creationId xmlns:p14="http://schemas.microsoft.com/office/powerpoint/2010/main" val="2289304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6084168" y="188640"/>
            <a:ext cx="2708114" cy="369332"/>
          </a:xfrm>
          <a:prstGeom prst="rect">
            <a:avLst/>
          </a:prstGeom>
          <a:noFill/>
        </p:spPr>
        <p:txBody>
          <a:bodyPr wrap="none" rtlCol="0">
            <a:spAutoFit/>
          </a:bodyPr>
          <a:lstStyle/>
          <a:p>
            <a:r>
              <a:rPr lang="cs-CZ" smtClean="0">
                <a:solidFill>
                  <a:schemeClr val="bg1"/>
                </a:solidFill>
              </a:rPr>
              <a:t>VY_32_INOVACE_AUT2_18</a:t>
            </a:r>
            <a:endParaRPr lang="cs-CZ" dirty="0">
              <a:solidFill>
                <a:schemeClr val="bg1"/>
              </a:solidFill>
            </a:endParaRPr>
          </a:p>
        </p:txBody>
      </p:sp>
      <p:sp>
        <p:nvSpPr>
          <p:cNvPr id="6" name="Nadpis 1"/>
          <p:cNvSpPr txBox="1">
            <a:spLocks/>
          </p:cNvSpPr>
          <p:nvPr/>
        </p:nvSpPr>
        <p:spPr>
          <a:xfrm>
            <a:off x="3464" y="1345945"/>
            <a:ext cx="6787773" cy="971550"/>
          </a:xfrm>
          <a:prstGeom prst="rect">
            <a:avLst/>
          </a:prstGeom>
        </p:spPr>
        <p:txBody>
          <a:bodyPr rtlCol="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cs-CZ" sz="5400" b="1" dirty="0">
                <a:solidFill>
                  <a:schemeClr val="bg1"/>
                </a:solidFill>
                <a:effectLst>
                  <a:outerShdw blurRad="38100" dist="38100" dir="2700000" algn="tl">
                    <a:srgbClr val="000000">
                      <a:alpha val="43137"/>
                    </a:srgbClr>
                  </a:outerShdw>
                </a:effectLst>
              </a:rPr>
              <a:t>Z</a:t>
            </a:r>
            <a:r>
              <a:rPr lang="cs-CZ" sz="5400" b="1" dirty="0" smtClean="0">
                <a:solidFill>
                  <a:schemeClr val="bg1"/>
                </a:solidFill>
                <a:effectLst>
                  <a:outerShdw blurRad="38100" dist="38100" dir="2700000" algn="tl">
                    <a:srgbClr val="000000">
                      <a:alpha val="43137"/>
                    </a:srgbClr>
                  </a:outerShdw>
                </a:effectLst>
              </a:rPr>
              <a:t>pomalovací brzdy</a:t>
            </a:r>
            <a:endParaRPr lang="cs-CZ"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55973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2420888"/>
            <a:ext cx="8208912" cy="3816424"/>
          </a:xfrm>
        </p:spPr>
        <p:txBody>
          <a:bodyPr/>
          <a:lstStyle/>
          <a:p>
            <a:pPr marL="0" indent="0" algn="just">
              <a:buNone/>
            </a:pPr>
            <a:r>
              <a:rPr lang="cs-CZ" dirty="0" smtClean="0"/>
              <a:t>Účelem zpomalovací brzdy je vozidlo zpomalit, nikoliv však zastavit. Brzdu nelze použít ani jako brzdu parkovací. Používají se zejména jako brzdy odlehčovací u nákladních vozidel a autobusů při sjíždění dlouhých svahů. Zpomalovací brzdy snižují opotřebení a zahřívání provozních brzd.  </a:t>
            </a:r>
            <a:endParaRPr lang="cs-CZ" dirty="0"/>
          </a:p>
        </p:txBody>
      </p:sp>
      <p:sp>
        <p:nvSpPr>
          <p:cNvPr id="6" name="TextovéPole 5"/>
          <p:cNvSpPr txBox="1"/>
          <p:nvPr/>
        </p:nvSpPr>
        <p:spPr>
          <a:xfrm>
            <a:off x="467544" y="1484783"/>
            <a:ext cx="6480720" cy="707886"/>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latin typeface="+mj-lt"/>
                <a:cs typeface="Arial" pitchFamily="34" charset="0"/>
              </a:rPr>
              <a:t>Účel</a:t>
            </a:r>
            <a:endParaRPr lang="cs-CZ" sz="4000" dirty="0">
              <a:latin typeface="+mj-lt"/>
              <a:cs typeface="Arial" pitchFamily="34" charset="0"/>
            </a:endParaRPr>
          </a:p>
        </p:txBody>
      </p:sp>
    </p:spTree>
    <p:extLst>
      <p:ext uri="{BB962C8B-B14F-4D97-AF65-F5344CB8AC3E}">
        <p14:creationId xmlns:p14="http://schemas.microsoft.com/office/powerpoint/2010/main" val="12066377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251520" y="1246747"/>
            <a:ext cx="6696744" cy="707886"/>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smtClean="0">
                <a:latin typeface="+mj-lt"/>
                <a:cs typeface="Arial" pitchFamily="34" charset="0"/>
              </a:rPr>
              <a:t>1. Výfuková brzda</a:t>
            </a:r>
            <a:endParaRPr lang="cs-CZ" sz="4000" dirty="0">
              <a:latin typeface="+mj-lt"/>
              <a:cs typeface="Arial" pitchFamily="34" charset="0"/>
            </a:endParaRPr>
          </a:p>
        </p:txBody>
      </p:sp>
      <p:sp>
        <p:nvSpPr>
          <p:cNvPr id="3" name="TextovéPole 2"/>
          <p:cNvSpPr txBox="1"/>
          <p:nvPr/>
        </p:nvSpPr>
        <p:spPr>
          <a:xfrm>
            <a:off x="5796136" y="4149080"/>
            <a:ext cx="2808312" cy="1305436"/>
          </a:xfrm>
          <a:prstGeom prst="rect">
            <a:avLst/>
          </a:prstGeom>
          <a:noFill/>
        </p:spPr>
        <p:txBody>
          <a:bodyPr wrap="square" rtlCol="0">
            <a:spAutoFit/>
          </a:bodyPr>
          <a:lstStyle/>
          <a:p>
            <a:endParaRPr lang="cs-CZ" dirty="0"/>
          </a:p>
        </p:txBody>
      </p:sp>
      <p:sp>
        <p:nvSpPr>
          <p:cNvPr id="7" name="Zástupný symbol pro obsah 6"/>
          <p:cNvSpPr>
            <a:spLocks noGrp="1"/>
          </p:cNvSpPr>
          <p:nvPr>
            <p:ph idx="1"/>
          </p:nvPr>
        </p:nvSpPr>
        <p:spPr>
          <a:xfrm>
            <a:off x="4860032" y="1772816"/>
            <a:ext cx="4032448" cy="4752528"/>
          </a:xfrm>
        </p:spPr>
        <p:txBody>
          <a:bodyPr>
            <a:normAutofit fontScale="92500"/>
          </a:bodyPr>
          <a:lstStyle/>
          <a:p>
            <a:pPr marL="0" indent="0">
              <a:buNone/>
            </a:pPr>
            <a:r>
              <a:rPr lang="cs-CZ" dirty="0" smtClean="0"/>
              <a:t>U vznětových motorů se současně s uzavřením výfukového potrubí přerušuje dodávka paliva. K uzavření se používá nejčastěji klapka umístěná ve výfukovém potrubí. Ovládání klapky pracovním pneumatickým válcem.</a:t>
            </a:r>
            <a:endParaRPr lang="cs-CZ"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514" y="2348880"/>
            <a:ext cx="4584647"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90460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251520" y="1954632"/>
            <a:ext cx="8280920" cy="1042319"/>
          </a:xfrm>
        </p:spPr>
        <p:txBody>
          <a:bodyPr>
            <a:normAutofit/>
          </a:bodyPr>
          <a:lstStyle/>
          <a:p>
            <a:pPr marL="0" indent="0" algn="just">
              <a:buNone/>
            </a:pPr>
            <a:r>
              <a:rPr lang="cs-CZ" sz="3000" dirty="0" smtClean="0"/>
              <a:t>Pro zvýšení účinnosti výfukové brzdy je vzduch odpouštěn otevřením vypouštěcího ventilu.</a:t>
            </a:r>
            <a:endParaRPr lang="cs-CZ" sz="3000" dirty="0"/>
          </a:p>
        </p:txBody>
      </p:sp>
      <p:sp>
        <p:nvSpPr>
          <p:cNvPr id="3" name="TextovéPole 2"/>
          <p:cNvSpPr txBox="1"/>
          <p:nvPr/>
        </p:nvSpPr>
        <p:spPr>
          <a:xfrm>
            <a:off x="251520" y="1246747"/>
            <a:ext cx="6696744" cy="707886"/>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a:latin typeface="+mj-lt"/>
                <a:cs typeface="Arial" pitchFamily="34" charset="0"/>
              </a:rPr>
              <a:t>2</a:t>
            </a:r>
            <a:r>
              <a:rPr lang="cs-CZ" sz="4000" dirty="0" smtClean="0">
                <a:latin typeface="+mj-lt"/>
                <a:cs typeface="Arial" pitchFamily="34" charset="0"/>
              </a:rPr>
              <a:t>. Výfuková brzda MAN</a:t>
            </a:r>
            <a:endParaRPr lang="cs-CZ" sz="4000" dirty="0">
              <a:latin typeface="+mj-lt"/>
              <a:cs typeface="Arial"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924944"/>
            <a:ext cx="3816424" cy="359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sah 1"/>
          <p:cNvSpPr txBox="1">
            <a:spLocks/>
          </p:cNvSpPr>
          <p:nvPr/>
        </p:nvSpPr>
        <p:spPr>
          <a:xfrm>
            <a:off x="4860032" y="3140968"/>
            <a:ext cx="3888432" cy="3381754"/>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dirty="0" smtClean="0"/>
              <a:t>	</a:t>
            </a:r>
            <a:endParaRPr lang="cs-CZ" sz="6400" dirty="0" smtClean="0"/>
          </a:p>
          <a:p>
            <a:pPr marL="0" indent="0">
              <a:buFont typeface="Arial" pitchFamily="34" charset="0"/>
              <a:buNone/>
            </a:pPr>
            <a:r>
              <a:rPr lang="cs-CZ" sz="6400" dirty="0" smtClean="0"/>
              <a:t>	</a:t>
            </a:r>
            <a:r>
              <a:rPr lang="cs-CZ" sz="7200" dirty="0" smtClean="0"/>
              <a:t>			1 – stlačený vzduch</a:t>
            </a:r>
          </a:p>
          <a:p>
            <a:pPr marL="0" indent="0">
              <a:buFont typeface="Arial" pitchFamily="34" charset="0"/>
              <a:buNone/>
            </a:pPr>
            <a:r>
              <a:rPr lang="cs-CZ" sz="7200" dirty="0" smtClean="0"/>
              <a:t>				2 – klapka</a:t>
            </a:r>
          </a:p>
          <a:p>
            <a:pPr marL="0" indent="0">
              <a:buFont typeface="Arial" pitchFamily="34" charset="0"/>
              <a:buNone/>
            </a:pPr>
            <a:r>
              <a:rPr lang="cs-CZ" sz="7200" dirty="0" smtClean="0"/>
              <a:t>				3 – výfukové potrubí</a:t>
            </a:r>
          </a:p>
          <a:p>
            <a:pPr marL="0" indent="0">
              <a:buFont typeface="Arial" pitchFamily="34" charset="0"/>
              <a:buNone/>
            </a:pPr>
            <a:r>
              <a:rPr lang="cs-CZ" sz="7200" dirty="0" smtClean="0"/>
              <a:t>				4 – vypouštěcí ventil</a:t>
            </a:r>
          </a:p>
          <a:p>
            <a:pPr marL="0" indent="0">
              <a:buFont typeface="Arial" pitchFamily="34" charset="0"/>
              <a:buNone/>
            </a:pPr>
            <a:r>
              <a:rPr lang="cs-CZ" sz="7200" dirty="0" smtClean="0"/>
              <a:t>				5 – sací potrubí</a:t>
            </a:r>
          </a:p>
          <a:p>
            <a:pPr marL="0" indent="0">
              <a:buFont typeface="Arial" pitchFamily="34" charset="0"/>
              <a:buNone/>
            </a:pPr>
            <a:endParaRPr lang="cs-CZ" sz="7200" dirty="0" smtClean="0"/>
          </a:p>
          <a:p>
            <a:pPr marL="0" indent="0">
              <a:buFont typeface="Arial" pitchFamily="34" charset="0"/>
              <a:buNone/>
            </a:pPr>
            <a:r>
              <a:rPr lang="cs-CZ" sz="7200" dirty="0"/>
              <a:t>	</a:t>
            </a:r>
            <a:r>
              <a:rPr lang="cs-CZ" sz="7200" dirty="0" smtClean="0"/>
              <a:t>6 – píst</a:t>
            </a:r>
          </a:p>
          <a:p>
            <a:pPr marL="0" indent="0">
              <a:buFont typeface="Arial" pitchFamily="34" charset="0"/>
              <a:buNone/>
            </a:pPr>
            <a:endParaRPr lang="cs-CZ" sz="6400" dirty="0" smtClean="0"/>
          </a:p>
          <a:p>
            <a:pPr marL="0" indent="0">
              <a:buFont typeface="Arial" pitchFamily="34" charset="0"/>
              <a:buNone/>
            </a:pPr>
            <a:r>
              <a:rPr lang="cs-CZ" sz="6400" dirty="0"/>
              <a:t>	</a:t>
            </a:r>
            <a:r>
              <a:rPr lang="cs-CZ" sz="6400" dirty="0" smtClean="0"/>
              <a:t>	</a:t>
            </a:r>
          </a:p>
          <a:p>
            <a:pPr marL="0" indent="0">
              <a:buFont typeface="Symbol" pitchFamily="18" charset="2"/>
              <a:buNone/>
            </a:pPr>
            <a:endParaRPr lang="cs-CZ" dirty="0" smtClean="0"/>
          </a:p>
          <a:p>
            <a:pPr marL="0" indent="0">
              <a:buFont typeface="Arial" pitchFamily="34" charset="0"/>
              <a:buNone/>
            </a:pPr>
            <a:endParaRPr lang="cs-CZ" dirty="0"/>
          </a:p>
        </p:txBody>
      </p:sp>
    </p:spTree>
    <p:extLst>
      <p:ext uri="{BB962C8B-B14F-4D97-AF65-F5344CB8AC3E}">
        <p14:creationId xmlns:p14="http://schemas.microsoft.com/office/powerpoint/2010/main" val="3547421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95536" y="1484785"/>
            <a:ext cx="8424936" cy="674215"/>
          </a:xfrm>
        </p:spPr>
        <p:txBody>
          <a:bodyPr>
            <a:noAutofit/>
          </a:bodyPr>
          <a:lstStyle/>
          <a:p>
            <a:pPr marL="0" indent="0">
              <a:buNone/>
            </a:pPr>
            <a:r>
              <a:rPr lang="cs-CZ" sz="4000" dirty="0">
                <a:latin typeface="+mj-lt"/>
                <a:cs typeface="Arial" pitchFamily="34" charset="0"/>
              </a:rPr>
              <a:t>3</a:t>
            </a:r>
            <a:r>
              <a:rPr lang="cs-CZ" sz="4000" dirty="0" smtClean="0">
                <a:latin typeface="+mj-lt"/>
                <a:cs typeface="Arial" pitchFamily="34" charset="0"/>
              </a:rPr>
              <a:t>. Motorová brzda</a:t>
            </a:r>
            <a:endParaRPr lang="cs-CZ" sz="4000" dirty="0">
              <a:latin typeface="+mj-lt"/>
            </a:endParaRPr>
          </a:p>
        </p:txBody>
      </p:sp>
      <p:sp>
        <p:nvSpPr>
          <p:cNvPr id="5" name="TextovéPole 4"/>
          <p:cNvSpPr txBox="1"/>
          <p:nvPr/>
        </p:nvSpPr>
        <p:spPr>
          <a:xfrm>
            <a:off x="467544" y="2159000"/>
            <a:ext cx="8208912" cy="3785652"/>
          </a:xfrm>
          <a:prstGeom prst="rect">
            <a:avLst/>
          </a:prstGeom>
          <a:noFill/>
        </p:spPr>
        <p:txBody>
          <a:bodyPr wrap="square" rtlCol="0">
            <a:spAutoFit/>
          </a:bodyPr>
          <a:lstStyle/>
          <a:p>
            <a:pPr algn="just"/>
            <a:endParaRPr lang="cs-CZ" sz="3000" dirty="0" smtClean="0"/>
          </a:p>
          <a:p>
            <a:pPr algn="just"/>
            <a:r>
              <a:rPr lang="cs-CZ" sz="3000" dirty="0" smtClean="0"/>
              <a:t>Motorová brzda pracuje na principu odpouštění motorem stlačovaného vzduchu při uzavřené dodávce paliva v době kompresního zdvihu do otevřeného výfukového potrubí. Vzduch může být odpouštěn i do uzavřeného výfukového potrubí ve spolupráci s výfukovou brzdou.</a:t>
            </a:r>
          </a:p>
          <a:p>
            <a:pPr algn="just"/>
            <a:endParaRPr lang="cs-CZ" sz="3000" dirty="0"/>
          </a:p>
        </p:txBody>
      </p:sp>
    </p:spTree>
    <p:extLst>
      <p:ext uri="{BB962C8B-B14F-4D97-AF65-F5344CB8AC3E}">
        <p14:creationId xmlns:p14="http://schemas.microsoft.com/office/powerpoint/2010/main" val="3239038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ástupný symbol pro obsah 1"/>
          <p:cNvSpPr txBox="1">
            <a:spLocks/>
          </p:cNvSpPr>
          <p:nvPr/>
        </p:nvSpPr>
        <p:spPr>
          <a:xfrm>
            <a:off x="395536" y="1484784"/>
            <a:ext cx="7992888" cy="453650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cs-CZ"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14521"/>
            <a:ext cx="3708412" cy="5272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ástupný symbol pro obsah 1"/>
          <p:cNvSpPr txBox="1">
            <a:spLocks/>
          </p:cNvSpPr>
          <p:nvPr/>
        </p:nvSpPr>
        <p:spPr>
          <a:xfrm>
            <a:off x="5076056" y="1844824"/>
            <a:ext cx="3672408" cy="4608512"/>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dirty="0" smtClean="0"/>
              <a:t>	</a:t>
            </a:r>
            <a:endParaRPr lang="cs-CZ" sz="6400" dirty="0" smtClean="0"/>
          </a:p>
          <a:p>
            <a:pPr marL="0" indent="0">
              <a:buFont typeface="Arial" pitchFamily="34" charset="0"/>
              <a:buNone/>
            </a:pPr>
            <a:r>
              <a:rPr lang="cs-CZ" sz="6400" dirty="0" smtClean="0"/>
              <a:t>				1 – kulový čep se závitem</a:t>
            </a:r>
          </a:p>
          <a:p>
            <a:pPr marL="0" indent="0">
              <a:buFont typeface="Arial" pitchFamily="34" charset="0"/>
              <a:buNone/>
            </a:pPr>
            <a:r>
              <a:rPr lang="cs-CZ" sz="6400" dirty="0" smtClean="0"/>
              <a:t>				2 – pánev</a:t>
            </a:r>
          </a:p>
          <a:p>
            <a:pPr marL="0" indent="0">
              <a:buFont typeface="Arial" pitchFamily="34" charset="0"/>
              <a:buNone/>
            </a:pPr>
            <a:r>
              <a:rPr lang="cs-CZ" sz="6400" dirty="0" smtClean="0"/>
              <a:t>				3 – kulička</a:t>
            </a:r>
          </a:p>
          <a:p>
            <a:pPr marL="0" indent="0">
              <a:buFont typeface="Arial" pitchFamily="34" charset="0"/>
              <a:buNone/>
            </a:pPr>
            <a:r>
              <a:rPr lang="cs-CZ" sz="6400" dirty="0" smtClean="0"/>
              <a:t>				4 – pružinka</a:t>
            </a:r>
          </a:p>
          <a:p>
            <a:pPr marL="0" indent="0">
              <a:buFont typeface="Arial" pitchFamily="34" charset="0"/>
              <a:buNone/>
            </a:pPr>
            <a:r>
              <a:rPr lang="cs-CZ" sz="6400" dirty="0" smtClean="0"/>
              <a:t>				5 – dorazový kolík</a:t>
            </a:r>
          </a:p>
          <a:p>
            <a:pPr marL="0" indent="0">
              <a:buFont typeface="Arial" pitchFamily="34" charset="0"/>
              <a:buNone/>
            </a:pPr>
            <a:endParaRPr lang="cs-CZ" sz="6400" dirty="0" smtClean="0"/>
          </a:p>
          <a:p>
            <a:pPr marL="0" indent="0">
              <a:buFont typeface="Arial" pitchFamily="34" charset="0"/>
              <a:buNone/>
            </a:pPr>
            <a:r>
              <a:rPr lang="cs-CZ" sz="6400" dirty="0"/>
              <a:t>	</a:t>
            </a:r>
            <a:r>
              <a:rPr lang="cs-CZ" sz="6400" dirty="0" smtClean="0"/>
              <a:t>6 – miska ventilových pružin</a:t>
            </a:r>
          </a:p>
          <a:p>
            <a:pPr marL="0" indent="0">
              <a:buFont typeface="Arial" pitchFamily="34" charset="0"/>
              <a:buNone/>
            </a:pPr>
            <a:endParaRPr lang="cs-CZ" sz="6400" dirty="0" smtClean="0"/>
          </a:p>
          <a:p>
            <a:pPr marL="0" indent="0">
              <a:buFont typeface="Arial" pitchFamily="34" charset="0"/>
              <a:buNone/>
            </a:pPr>
            <a:r>
              <a:rPr lang="cs-CZ" sz="6400" dirty="0"/>
              <a:t>	</a:t>
            </a:r>
            <a:r>
              <a:rPr lang="cs-CZ" sz="6400" dirty="0" smtClean="0"/>
              <a:t>7 – vahadlo</a:t>
            </a:r>
          </a:p>
          <a:p>
            <a:pPr marL="0" indent="0">
              <a:buFont typeface="Arial" pitchFamily="34" charset="0"/>
              <a:buNone/>
            </a:pPr>
            <a:endParaRPr lang="cs-CZ" sz="6400" dirty="0" smtClean="0"/>
          </a:p>
          <a:p>
            <a:pPr marL="0" indent="0">
              <a:buFont typeface="Arial" pitchFamily="34" charset="0"/>
              <a:buNone/>
            </a:pPr>
            <a:r>
              <a:rPr lang="cs-CZ" sz="6400" dirty="0"/>
              <a:t>	</a:t>
            </a:r>
            <a:r>
              <a:rPr lang="cs-CZ" sz="6400" dirty="0" smtClean="0"/>
              <a:t>8 – dutá opěrka</a:t>
            </a:r>
          </a:p>
          <a:p>
            <a:pPr marL="0" indent="0">
              <a:buFont typeface="Arial" pitchFamily="34" charset="0"/>
              <a:buNone/>
            </a:pPr>
            <a:endParaRPr lang="cs-CZ" sz="6400" dirty="0" smtClean="0"/>
          </a:p>
          <a:p>
            <a:pPr marL="0" indent="0">
              <a:buFont typeface="Arial" pitchFamily="34" charset="0"/>
              <a:buNone/>
            </a:pPr>
            <a:r>
              <a:rPr lang="cs-CZ" sz="6400" dirty="0"/>
              <a:t>	</a:t>
            </a:r>
            <a:r>
              <a:rPr lang="cs-CZ" sz="6400" dirty="0" smtClean="0"/>
              <a:t>9 – kanálek ve vahadle</a:t>
            </a:r>
          </a:p>
          <a:p>
            <a:pPr marL="0" indent="0">
              <a:buFont typeface="Arial" pitchFamily="34" charset="0"/>
              <a:buNone/>
            </a:pPr>
            <a:r>
              <a:rPr lang="cs-CZ" sz="6400" dirty="0" smtClean="0"/>
              <a:t>	</a:t>
            </a:r>
          </a:p>
          <a:p>
            <a:pPr marL="0" indent="0">
              <a:buFont typeface="Symbol" pitchFamily="18" charset="2"/>
              <a:buNone/>
            </a:pPr>
            <a:endParaRPr lang="cs-CZ" dirty="0" smtClean="0"/>
          </a:p>
          <a:p>
            <a:pPr marL="0" indent="0">
              <a:buFont typeface="Arial" pitchFamily="34" charset="0"/>
              <a:buNone/>
            </a:pPr>
            <a:endParaRPr lang="cs-CZ" dirty="0"/>
          </a:p>
        </p:txBody>
      </p:sp>
    </p:spTree>
    <p:extLst>
      <p:ext uri="{BB962C8B-B14F-4D97-AF65-F5344CB8AC3E}">
        <p14:creationId xmlns:p14="http://schemas.microsoft.com/office/powerpoint/2010/main" val="2361341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23528" y="1484785"/>
            <a:ext cx="6408712" cy="864096"/>
          </a:xfrm>
        </p:spPr>
        <p:txBody>
          <a:bodyPr>
            <a:normAutofit/>
          </a:bodyPr>
          <a:lstStyle/>
          <a:p>
            <a:pPr marL="0" lvl="0" indent="0">
              <a:buNone/>
            </a:pPr>
            <a:r>
              <a:rPr lang="cs-CZ" sz="3000" dirty="0" smtClean="0"/>
              <a:t>Činnost při uzavřeném ventilu</a:t>
            </a:r>
            <a:endParaRPr lang="cs-CZ" sz="3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65" y="1988840"/>
            <a:ext cx="3408256" cy="4682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4139952" y="1988840"/>
            <a:ext cx="4896544" cy="4832092"/>
          </a:xfrm>
          <a:prstGeom prst="rect">
            <a:avLst/>
          </a:prstGeom>
          <a:noFill/>
        </p:spPr>
        <p:txBody>
          <a:bodyPr wrap="square" rtlCol="0">
            <a:spAutoFit/>
          </a:bodyPr>
          <a:lstStyle/>
          <a:p>
            <a:pPr algn="just"/>
            <a:r>
              <a:rPr lang="cs-CZ" sz="2800" dirty="0" smtClean="0"/>
              <a:t>Při uzavření klapky výfukové brzdy dochází k pootevření výfukového ventilu (13) až o 2 mm. Vůle je vytvořena vlivem tlaku oleje přivedeného kanálkem (5). Ventil se nemůže uzavřít, protože odpouštění oleje brání kulička (6). Tento stav setrvá do doby dokud se neotevře výfukový ventil působením vačky.</a:t>
            </a:r>
            <a:endParaRPr lang="cs-CZ" sz="2800" dirty="0"/>
          </a:p>
        </p:txBody>
      </p:sp>
    </p:spTree>
    <p:extLst>
      <p:ext uri="{BB962C8B-B14F-4D97-AF65-F5344CB8AC3E}">
        <p14:creationId xmlns:p14="http://schemas.microsoft.com/office/powerpoint/2010/main" val="2193257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067944" y="2492896"/>
            <a:ext cx="4464496" cy="4032449"/>
          </a:xfrm>
        </p:spPr>
        <p:txBody>
          <a:bodyPr>
            <a:noAutofit/>
          </a:bodyPr>
          <a:lstStyle/>
          <a:p>
            <a:pPr marL="0" indent="0" algn="just">
              <a:buNone/>
            </a:pPr>
            <a:r>
              <a:rPr lang="cs-CZ" sz="2800" dirty="0" smtClean="0"/>
              <a:t>Po otevření výfukového ventilu po otevření vačky se vypustí olej a ventilová pružina (9) se vrátí do původní polohy. </a:t>
            </a:r>
            <a:endParaRPr lang="cs-CZ" sz="2800" dirty="0"/>
          </a:p>
        </p:txBody>
      </p:sp>
      <p:sp>
        <p:nvSpPr>
          <p:cNvPr id="5" name="Zástupný symbol pro obsah 1"/>
          <p:cNvSpPr txBox="1">
            <a:spLocks/>
          </p:cNvSpPr>
          <p:nvPr/>
        </p:nvSpPr>
        <p:spPr>
          <a:xfrm>
            <a:off x="323528" y="1484785"/>
            <a:ext cx="6408712" cy="8640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cs-CZ" sz="3000" dirty="0" smtClean="0"/>
              <a:t>Činnost při otevřeném ventilu</a:t>
            </a:r>
            <a:endParaRPr lang="cs-CZ" sz="3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60848"/>
            <a:ext cx="3222092"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5895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57200" y="1954633"/>
            <a:ext cx="8075240" cy="4498703"/>
          </a:xfrm>
        </p:spPr>
        <p:txBody>
          <a:bodyPr>
            <a:normAutofit fontScale="70000" lnSpcReduction="20000"/>
          </a:bodyPr>
          <a:lstStyle/>
          <a:p>
            <a:pPr marL="0" indent="0" algn="just">
              <a:buFont typeface="Symbol" pitchFamily="18" charset="2"/>
              <a:buNone/>
            </a:pPr>
            <a:r>
              <a:rPr lang="cs-CZ" sz="3600" dirty="0" smtClean="0"/>
              <a:t>Ing. Zdeněk Jan, </a:t>
            </a:r>
            <a:r>
              <a:rPr lang="cs-CZ" sz="3600" dirty="0"/>
              <a:t>Ing</a:t>
            </a:r>
            <a:r>
              <a:rPr lang="cs-CZ" sz="3600" dirty="0" smtClean="0"/>
              <a:t>. Bronislav </a:t>
            </a:r>
            <a:r>
              <a:rPr lang="cs-CZ" sz="3600" dirty="0"/>
              <a:t>ŽDÁNSKÝ a Ing. Jiří ČUMPERA PHD. </a:t>
            </a:r>
            <a:r>
              <a:rPr lang="cs-CZ" sz="3600" i="1" dirty="0"/>
              <a:t>Automobily: Podvozky 1)</a:t>
            </a:r>
            <a:r>
              <a:rPr lang="cs-CZ" sz="3600" dirty="0"/>
              <a:t>. Brno: </a:t>
            </a:r>
            <a:r>
              <a:rPr lang="cs-CZ" sz="3600" dirty="0" err="1"/>
              <a:t>Avid</a:t>
            </a:r>
            <a:r>
              <a:rPr lang="cs-CZ" sz="3600" dirty="0"/>
              <a:t>, </a:t>
            </a:r>
            <a:r>
              <a:rPr lang="cs-CZ" sz="3600" dirty="0" smtClean="0"/>
              <a:t>2007, 228 s. </a:t>
            </a:r>
            <a:r>
              <a:rPr lang="cs-CZ" sz="3600" dirty="0"/>
              <a:t>ISBN 978-80-87143-03-2. </a:t>
            </a:r>
            <a:endParaRPr lang="cs-CZ" sz="3400" dirty="0" smtClean="0"/>
          </a:p>
          <a:p>
            <a:pPr marL="0" indent="0" algn="just">
              <a:buFont typeface="Symbol" pitchFamily="18" charset="2"/>
              <a:buNone/>
            </a:pPr>
            <a:r>
              <a:rPr lang="cs-CZ" sz="3400" dirty="0"/>
              <a:t>GSCHEIDLE, Rolf. </a:t>
            </a:r>
            <a:r>
              <a:rPr lang="cs-CZ" sz="3400" i="1" dirty="0"/>
              <a:t>Tabulky pro automechaniky: tabulky, vztahy, přehledy, normalizované postupy : matematika, vedení podniku, základní odborné znalosti, materiály, technické kreslení, odborné znalosti, elektrické vybavení, předpisy</a:t>
            </a:r>
            <a:r>
              <a:rPr lang="cs-CZ" sz="3400" dirty="0"/>
              <a:t>. Překlad Jiří Handlíř. Praha: Europa-Sobotáles, 2009, 496 s. ISBN 978-80-86706-21-4</a:t>
            </a:r>
            <a:r>
              <a:rPr lang="cs-CZ" sz="3400" dirty="0" smtClean="0"/>
              <a:t>.</a:t>
            </a:r>
          </a:p>
          <a:p>
            <a:pPr marL="0" indent="0" algn="just">
              <a:buFont typeface="Symbol" pitchFamily="18" charset="2"/>
              <a:buNone/>
            </a:pPr>
            <a:r>
              <a:rPr lang="cs-CZ" sz="3600" dirty="0"/>
              <a:t>Motorová brzda. </a:t>
            </a:r>
            <a:r>
              <a:rPr lang="cs-CZ" sz="3600" i="1" dirty="0"/>
              <a:t>MAN</a:t>
            </a:r>
            <a:r>
              <a:rPr lang="cs-CZ" sz="3600" dirty="0"/>
              <a:t> [online]. 2000, č. 1 [cit. </a:t>
            </a:r>
            <a:r>
              <a:rPr lang="cs-CZ" sz="3600" smtClean="0"/>
              <a:t>2013-06-09]. </a:t>
            </a:r>
            <a:r>
              <a:rPr lang="cs-CZ" sz="3600" dirty="0"/>
              <a:t>Dostupné z: http://www.e-ope.ee/_download/euni_repository/file/2929/Elektropneumaatiline%20piduriseade.zip/mootorpidur.html</a:t>
            </a:r>
            <a:endParaRPr lang="cs-CZ" sz="3400" dirty="0"/>
          </a:p>
          <a:p>
            <a:pPr marL="0" indent="0" algn="just">
              <a:buFont typeface="Symbol" pitchFamily="18" charset="2"/>
              <a:buNone/>
            </a:pPr>
            <a:endParaRPr lang="cs-CZ" dirty="0" smtClean="0"/>
          </a:p>
          <a:p>
            <a:pPr marL="0" indent="0">
              <a:buNone/>
            </a:pPr>
            <a:endParaRPr lang="cs-CZ" dirty="0"/>
          </a:p>
        </p:txBody>
      </p:sp>
      <p:sp>
        <p:nvSpPr>
          <p:cNvPr id="3" name="TextovéPole 2"/>
          <p:cNvSpPr txBox="1"/>
          <p:nvPr/>
        </p:nvSpPr>
        <p:spPr>
          <a:xfrm>
            <a:off x="395536" y="1246747"/>
            <a:ext cx="5382964" cy="707886"/>
          </a:xfrm>
          <a:prstGeom prst="rect">
            <a:avLst/>
          </a:prstGeom>
          <a:noFill/>
          <a:effectLst>
            <a:outerShdw blurRad="50800" dist="228600" dir="11340000" sx="144000" sy="144000" algn="ctr" rotWithShape="0">
              <a:srgbClr val="C00000"/>
            </a:outerShdw>
          </a:effectLst>
        </p:spPr>
        <p:txBody>
          <a:bodyPr wrap="square" rtlCol="0">
            <a:spAutoFit/>
          </a:bodyPr>
          <a:lstStyle/>
          <a:p>
            <a:r>
              <a:rPr lang="cs-CZ" sz="4000" dirty="0"/>
              <a:t>Použitá literatura</a:t>
            </a:r>
            <a:endParaRPr lang="cs-CZ" sz="4000" dirty="0">
              <a:latin typeface="+mj-lt"/>
              <a:cs typeface="Arial" pitchFamily="34" charset="0"/>
            </a:endParaRPr>
          </a:p>
        </p:txBody>
      </p:sp>
    </p:spTree>
    <p:extLst>
      <p:ext uri="{BB962C8B-B14F-4D97-AF65-F5344CB8AC3E}">
        <p14:creationId xmlns:p14="http://schemas.microsoft.com/office/powerpoint/2010/main" val="2607537492"/>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264</Words>
  <Application>Microsoft Office PowerPoint</Application>
  <PresentationFormat>Předvádění na obrazovce (4:3)</PresentationFormat>
  <Paragraphs>44</Paragraphs>
  <Slides>9</Slides>
  <Notes>0</Notes>
  <HiddenSlides>0</HiddenSlides>
  <MMClips>0</MMClips>
  <ScaleCrop>false</ScaleCrop>
  <HeadingPairs>
    <vt:vector size="4" baseType="variant">
      <vt:variant>
        <vt:lpstr>Motiv</vt:lpstr>
      </vt:variant>
      <vt:variant>
        <vt:i4>1</vt:i4>
      </vt:variant>
      <vt:variant>
        <vt:lpstr>Nadpisy snímků</vt:lpstr>
      </vt:variant>
      <vt:variant>
        <vt:i4>9</vt:i4>
      </vt:variant>
    </vt:vector>
  </HeadingPairs>
  <TitlesOfParts>
    <vt:vector size="10"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SS-COPT_Kromeriz</dc:creator>
  <cp:lastModifiedBy>ambroz</cp:lastModifiedBy>
  <cp:revision>49</cp:revision>
  <dcterms:created xsi:type="dcterms:W3CDTF">2013-05-10T15:00:24Z</dcterms:created>
  <dcterms:modified xsi:type="dcterms:W3CDTF">2013-09-24T15:15:12Z</dcterms:modified>
</cp:coreProperties>
</file>