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4" r:id="rId9"/>
    <p:sldId id="265" r:id="rId10"/>
    <p:sldId id="266" r:id="rId11"/>
    <p:sldId id="267" r:id="rId12"/>
    <p:sldId id="268" r:id="rId13"/>
    <p:sldId id="269" r:id="rId14"/>
    <p:sldId id="270" r:id="rId15"/>
    <p:sldId id="262"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3" autoAdjust="0"/>
  </p:normalViewPr>
  <p:slideViewPr>
    <p:cSldViewPr>
      <p:cViewPr>
        <p:scale>
          <a:sx n="57" d="100"/>
          <a:sy n="57" d="100"/>
        </p:scale>
        <p:origin x="-107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
        <p:nvSpPr>
          <p:cNvPr id="7" name="Obdélník 6"/>
          <p:cNvSpPr/>
          <p:nvPr userDrawn="1"/>
        </p:nvSpPr>
        <p:spPr>
          <a:xfrm>
            <a:off x="0" y="0"/>
            <a:ext cx="9152285" cy="3816425"/>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92000">
                <a:schemeClr val="bg1">
                  <a:shade val="100000"/>
                  <a:satMod val="115000"/>
                  <a:lumMod val="6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cs-CZ" sz="4800" b="1" dirty="0">
              <a:ln w="50800"/>
              <a:solidFill>
                <a:schemeClr val="bg1">
                  <a:shade val="50000"/>
                </a:schemeClr>
              </a:solidFill>
              <a:latin typeface="American Garamond AT" pitchFamily="2" charset="0"/>
            </a:endParaRPr>
          </a:p>
        </p:txBody>
      </p:sp>
      <p:pic>
        <p:nvPicPr>
          <p:cNvPr id="8" name="Obrázek 7"/>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40" t="14162" r="1827" b="16278"/>
          <a:stretch/>
        </p:blipFill>
        <p:spPr>
          <a:xfrm>
            <a:off x="2167291" y="2406733"/>
            <a:ext cx="6956550" cy="2894475"/>
          </a:xfrm>
          <a:prstGeom prst="rect">
            <a:avLst/>
          </a:prstGeom>
        </p:spPr>
      </p:pic>
      <p:pic>
        <p:nvPicPr>
          <p:cNvPr id="9" name="Obrázek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1680" y="5373216"/>
            <a:ext cx="5760640" cy="1389805"/>
          </a:xfrm>
          <a:prstGeom prst="rect">
            <a:avLst/>
          </a:prstGeom>
        </p:spPr>
      </p:pic>
    </p:spTree>
    <p:extLst>
      <p:ext uri="{BB962C8B-B14F-4D97-AF65-F5344CB8AC3E}">
        <p14:creationId xmlns:p14="http://schemas.microsoft.com/office/powerpoint/2010/main" val="46711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14101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98898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
        <p:nvSpPr>
          <p:cNvPr id="7" name="Obdélník 6"/>
          <p:cNvSpPr/>
          <p:nvPr userDrawn="1"/>
        </p:nvSpPr>
        <p:spPr>
          <a:xfrm>
            <a:off x="-14776" y="476672"/>
            <a:ext cx="9152285" cy="819473"/>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92000">
                <a:schemeClr val="bg1">
                  <a:shade val="100000"/>
                  <a:satMod val="115000"/>
                  <a:lumMod val="6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cs-CZ" sz="4800" b="1" dirty="0">
              <a:ln w="50800"/>
              <a:solidFill>
                <a:schemeClr val="bg1">
                  <a:shade val="50000"/>
                </a:schemeClr>
              </a:solidFill>
              <a:latin typeface="American Garamond AT" pitchFamily="2" charset="0"/>
            </a:endParaRPr>
          </a:p>
        </p:txBody>
      </p:sp>
      <p:pic>
        <p:nvPicPr>
          <p:cNvPr id="8" name="Obrázek 7"/>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40" t="14162" r="1827" b="16278"/>
          <a:stretch/>
        </p:blipFill>
        <p:spPr>
          <a:xfrm>
            <a:off x="5393093" y="256872"/>
            <a:ext cx="3643403" cy="1515944"/>
          </a:xfrm>
          <a:prstGeom prst="rect">
            <a:avLst/>
          </a:prstGeom>
        </p:spPr>
      </p:pic>
    </p:spTree>
    <p:extLst>
      <p:ext uri="{BB962C8B-B14F-4D97-AF65-F5344CB8AC3E}">
        <p14:creationId xmlns:p14="http://schemas.microsoft.com/office/powerpoint/2010/main" val="193325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150450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F1FD846-D213-4DE2-9919-124C28598D7E}" type="datetimeFigureOut">
              <a:rPr lang="cs-CZ" smtClean="0"/>
              <a:t>24.9.2013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307525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F1FD846-D213-4DE2-9919-124C28598D7E}" type="datetimeFigureOut">
              <a:rPr lang="cs-CZ" smtClean="0"/>
              <a:t>24.9.2013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19152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F1FD846-D213-4DE2-9919-124C28598D7E}" type="datetimeFigureOut">
              <a:rPr lang="cs-CZ" smtClean="0"/>
              <a:t>24.9.2013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43117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F1FD846-D213-4DE2-9919-124C28598D7E}" type="datetimeFigureOut">
              <a:rPr lang="cs-CZ" smtClean="0"/>
              <a:t>24.9.2013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00807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F1FD846-D213-4DE2-9919-124C28598D7E}" type="datetimeFigureOut">
              <a:rPr lang="cs-CZ" smtClean="0"/>
              <a:t>24.9.2013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88030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F1FD846-D213-4DE2-9919-124C28598D7E}" type="datetimeFigureOut">
              <a:rPr lang="cs-CZ" smtClean="0"/>
              <a:t>24.9.2013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55256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479B8-7135-4272-8123-DBC2EC51971F}" type="slidenum">
              <a:rPr lang="cs-CZ" smtClean="0"/>
              <a:t>‹#›</a:t>
            </a:fld>
            <a:endParaRPr lang="cs-CZ"/>
          </a:p>
        </p:txBody>
      </p:sp>
    </p:spTree>
    <p:extLst>
      <p:ext uri="{BB962C8B-B14F-4D97-AF65-F5344CB8AC3E}">
        <p14:creationId xmlns:p14="http://schemas.microsoft.com/office/powerpoint/2010/main" val="2289304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6084168" y="188640"/>
            <a:ext cx="2708114" cy="369332"/>
          </a:xfrm>
          <a:prstGeom prst="rect">
            <a:avLst/>
          </a:prstGeom>
          <a:noFill/>
        </p:spPr>
        <p:txBody>
          <a:bodyPr wrap="none" rtlCol="0">
            <a:spAutoFit/>
          </a:bodyPr>
          <a:lstStyle/>
          <a:p>
            <a:r>
              <a:rPr lang="cs-CZ" dirty="0" smtClean="0">
                <a:solidFill>
                  <a:schemeClr val="bg1"/>
                </a:solidFill>
              </a:rPr>
              <a:t>VY_32_INOVACE_AUT2_15</a:t>
            </a:r>
            <a:endParaRPr lang="cs-CZ" dirty="0">
              <a:solidFill>
                <a:schemeClr val="bg1"/>
              </a:solidFill>
            </a:endParaRPr>
          </a:p>
        </p:txBody>
      </p:sp>
      <p:sp>
        <p:nvSpPr>
          <p:cNvPr id="6" name="Nadpis 1"/>
          <p:cNvSpPr txBox="1">
            <a:spLocks/>
          </p:cNvSpPr>
          <p:nvPr/>
        </p:nvSpPr>
        <p:spPr>
          <a:xfrm>
            <a:off x="3464" y="1345945"/>
            <a:ext cx="6787773" cy="971550"/>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cs-CZ" sz="5400" b="1" dirty="0" smtClean="0">
                <a:solidFill>
                  <a:schemeClr val="bg1"/>
                </a:solidFill>
                <a:effectLst>
                  <a:outerShdw blurRad="38100" dist="38100" dir="2700000" algn="tl">
                    <a:srgbClr val="000000">
                      <a:alpha val="43137"/>
                    </a:srgbClr>
                  </a:outerShdw>
                </a:effectLst>
              </a:rPr>
              <a:t>Posilovače řízení</a:t>
            </a:r>
            <a:endParaRPr lang="cs-CZ"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5973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251520" y="1246747"/>
            <a:ext cx="6480720" cy="1323439"/>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latin typeface="+mj-lt"/>
                <a:cs typeface="Arial" pitchFamily="34" charset="0"/>
              </a:rPr>
              <a:t>Elektronicky řízený hydraulický posilovač - </a:t>
            </a:r>
            <a:r>
              <a:rPr lang="cs-CZ" sz="4000" dirty="0" err="1" smtClean="0">
                <a:latin typeface="+mj-lt"/>
                <a:cs typeface="Arial" pitchFamily="34" charset="0"/>
              </a:rPr>
              <a:t>Servotronic</a:t>
            </a:r>
            <a:endParaRPr lang="cs-CZ" sz="4000" dirty="0">
              <a:latin typeface="+mj-lt"/>
              <a:cs typeface="Arial" pitchFamily="34"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98" y="2570186"/>
            <a:ext cx="3972455" cy="401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099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1520" y="2570186"/>
            <a:ext cx="8352928" cy="4099174"/>
          </a:xfrm>
        </p:spPr>
        <p:txBody>
          <a:bodyPr>
            <a:normAutofit lnSpcReduction="10000"/>
          </a:bodyPr>
          <a:lstStyle/>
          <a:p>
            <a:pPr marL="0" indent="0" algn="just">
              <a:buNone/>
            </a:pPr>
            <a:r>
              <a:rPr lang="cs-CZ" dirty="0" smtClean="0"/>
              <a:t>Posilující sílu vytváří elektronicky řízený elektromotor. Točivý moment vytvořený řidičem snímá torzní tyč se snímačem točivého momentu, současně je snímána rychlost. Zjištěné signály vyhodnocuje řídící jednotka, která následně ovládá elektromotor. Elektromotor vytváří pomocný moment, který se převádí přes šnekovou převodku na hřídel volantu a hřebenovou převodku řízení.</a:t>
            </a:r>
            <a:endParaRPr lang="cs-CZ" dirty="0"/>
          </a:p>
        </p:txBody>
      </p:sp>
      <p:sp>
        <p:nvSpPr>
          <p:cNvPr id="6" name="TextovéPole 5"/>
          <p:cNvSpPr txBox="1"/>
          <p:nvPr/>
        </p:nvSpPr>
        <p:spPr>
          <a:xfrm>
            <a:off x="251520" y="1246747"/>
            <a:ext cx="6480720" cy="1323439"/>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latin typeface="+mj-lt"/>
                <a:cs typeface="Arial" pitchFamily="34" charset="0"/>
              </a:rPr>
              <a:t>Elektronické servořízení - </a:t>
            </a:r>
            <a:r>
              <a:rPr lang="cs-CZ" sz="4000" dirty="0" err="1" smtClean="0">
                <a:latin typeface="+mj-lt"/>
                <a:cs typeface="Arial" pitchFamily="34" charset="0"/>
              </a:rPr>
              <a:t>Servoelectric</a:t>
            </a:r>
            <a:endParaRPr lang="cs-CZ" sz="4000" dirty="0">
              <a:latin typeface="+mj-lt"/>
              <a:cs typeface="Arial" pitchFamily="34" charset="0"/>
            </a:endParaRPr>
          </a:p>
        </p:txBody>
      </p:sp>
    </p:spTree>
    <p:extLst>
      <p:ext uri="{BB962C8B-B14F-4D97-AF65-F5344CB8AC3E}">
        <p14:creationId xmlns:p14="http://schemas.microsoft.com/office/powerpoint/2010/main" val="32387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51520" y="1246747"/>
            <a:ext cx="6480720" cy="1323439"/>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latin typeface="+mj-lt"/>
                <a:cs typeface="Arial" pitchFamily="34" charset="0"/>
              </a:rPr>
              <a:t>Elektronické servořízení - </a:t>
            </a:r>
            <a:r>
              <a:rPr lang="cs-CZ" sz="4000" dirty="0" err="1" smtClean="0">
                <a:latin typeface="+mj-lt"/>
                <a:cs typeface="Arial" pitchFamily="34" charset="0"/>
              </a:rPr>
              <a:t>Servoelectric</a:t>
            </a:r>
            <a:endParaRPr lang="cs-CZ" sz="4000" dirty="0">
              <a:latin typeface="+mj-lt"/>
              <a:cs typeface="Arial" pitchFamily="34" charset="0"/>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2499723"/>
            <a:ext cx="4320480" cy="434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697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51520" y="1246747"/>
            <a:ext cx="6480720" cy="1323439"/>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latin typeface="+mj-lt"/>
                <a:cs typeface="Arial" pitchFamily="34" charset="0"/>
              </a:rPr>
              <a:t>Řízení s proměnným převodem</a:t>
            </a:r>
            <a:endParaRPr lang="cs-CZ" sz="4000" dirty="0">
              <a:latin typeface="+mj-lt"/>
              <a:cs typeface="Arial" pitchFamily="34" charset="0"/>
            </a:endParaRPr>
          </a:p>
        </p:txBody>
      </p:sp>
      <p:sp>
        <p:nvSpPr>
          <p:cNvPr id="5" name="Zástupný symbol pro obsah 1"/>
          <p:cNvSpPr txBox="1">
            <a:spLocks/>
          </p:cNvSpPr>
          <p:nvPr/>
        </p:nvSpPr>
        <p:spPr>
          <a:xfrm>
            <a:off x="683568" y="2570186"/>
            <a:ext cx="8064896" cy="40991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cs-CZ" dirty="0" smtClean="0"/>
              <a:t>Systém aktivního řízení mění plynule převodový poměr a úměrně řídí tlak v hydraulické soustavě. Změna převodového poměru je pomocí planetové převodovky ovládané elektromotorem. Změna převodového poměru a řídícího tlaku je ovládána elektronickou řídící jednotkou, která vyhodnocuje signály pomocí sítě CAN-BUS.</a:t>
            </a:r>
            <a:endParaRPr lang="cs-CZ" dirty="0"/>
          </a:p>
        </p:txBody>
      </p:sp>
    </p:spTree>
    <p:extLst>
      <p:ext uri="{BB962C8B-B14F-4D97-AF65-F5344CB8AC3E}">
        <p14:creationId xmlns:p14="http://schemas.microsoft.com/office/powerpoint/2010/main" val="757821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51520" y="1246747"/>
            <a:ext cx="6480720" cy="1323439"/>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latin typeface="+mj-lt"/>
                <a:cs typeface="Arial" pitchFamily="34" charset="0"/>
              </a:rPr>
              <a:t>Řízení s proměnným převodem</a:t>
            </a:r>
            <a:endParaRPr lang="cs-CZ" sz="4000" dirty="0">
              <a:latin typeface="+mj-lt"/>
              <a:cs typeface="Arial" pitchFamily="34" charset="0"/>
            </a:endParaRPr>
          </a:p>
        </p:txBody>
      </p:sp>
      <p:pic>
        <p:nvPicPr>
          <p:cNvPr id="1229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1903973"/>
            <a:ext cx="4536504" cy="494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156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7206" y="1930352"/>
            <a:ext cx="8075240" cy="4498703"/>
          </a:xfrm>
        </p:spPr>
        <p:txBody>
          <a:bodyPr>
            <a:normAutofit fontScale="85000" lnSpcReduction="20000"/>
          </a:bodyPr>
          <a:lstStyle/>
          <a:p>
            <a:pPr marL="0" indent="0" algn="just">
              <a:buFont typeface="Symbol" pitchFamily="18" charset="2"/>
              <a:buNone/>
            </a:pPr>
            <a:r>
              <a:rPr lang="cs-CZ" sz="2800" dirty="0"/>
              <a:t>GSCHEIDLE, Rolf. </a:t>
            </a:r>
            <a:r>
              <a:rPr lang="cs-CZ" sz="2800" i="1" dirty="0"/>
              <a:t>Příručka pro automechanika</a:t>
            </a:r>
            <a:r>
              <a:rPr lang="cs-CZ" sz="2800" dirty="0"/>
              <a:t>. 3. </a:t>
            </a:r>
            <a:r>
              <a:rPr lang="cs-CZ" sz="2800" dirty="0" err="1"/>
              <a:t>přeprac</a:t>
            </a:r>
            <a:r>
              <a:rPr lang="cs-CZ" sz="2800" dirty="0"/>
              <a:t>. vyd. /. Překlad Iva </a:t>
            </a:r>
            <a:r>
              <a:rPr lang="cs-CZ" sz="2800" dirty="0" err="1"/>
              <a:t>Michňová</a:t>
            </a:r>
            <a:r>
              <a:rPr lang="cs-CZ" sz="2800" dirty="0"/>
              <a:t>, Zdeněk </a:t>
            </a:r>
            <a:r>
              <a:rPr lang="cs-CZ" sz="2800" dirty="0" err="1"/>
              <a:t>Michňa</a:t>
            </a:r>
            <a:r>
              <a:rPr lang="cs-CZ" sz="2800" dirty="0"/>
              <a:t>, Jiří Handlíř. Praha: Europa - Sobotáles, 2007, 685 s. ISBN 978-80-86706-17-7.</a:t>
            </a:r>
          </a:p>
          <a:p>
            <a:pPr marL="0" indent="0" algn="just">
              <a:buFont typeface="Symbol" pitchFamily="18" charset="2"/>
              <a:buNone/>
            </a:pPr>
            <a:r>
              <a:rPr lang="cs-CZ" sz="2800" dirty="0"/>
              <a:t>GSCHEIDLE, Rolf. </a:t>
            </a:r>
            <a:r>
              <a:rPr lang="cs-CZ" sz="2800" i="1" dirty="0"/>
              <a:t>Tabulky pro automechaniky: tabulky, vztahy, přehledy, normalizované postupy : matematika, vedení podniku, základní odborné znalosti, materiály, technické kreslení, odborné znalosti, elektrické vybavení, předpisy</a:t>
            </a:r>
            <a:r>
              <a:rPr lang="cs-CZ" sz="2800" dirty="0"/>
              <a:t>. Překlad Jiří Handlíř. Praha: Europa-Sobotáles, 2009, 496 s. ISBN 978-80-86706-21-4.</a:t>
            </a:r>
          </a:p>
          <a:p>
            <a:pPr marL="0" indent="0" algn="just">
              <a:buFont typeface="Symbol" pitchFamily="18" charset="2"/>
              <a:buNone/>
            </a:pPr>
            <a:r>
              <a:rPr lang="cs-CZ" sz="2800" dirty="0"/>
              <a:t>PILÁRIK, Milan a Jiří PABST. </a:t>
            </a:r>
            <a:r>
              <a:rPr lang="cs-CZ" sz="2800" i="1" dirty="0"/>
              <a:t>Automobily</a:t>
            </a:r>
            <a:r>
              <a:rPr lang="cs-CZ" sz="2800" dirty="0"/>
              <a:t>. Vyd. 1. Praha: Informatorium, 2000, 3 sv. ISBN 80-86073-65-33.</a:t>
            </a:r>
          </a:p>
          <a:p>
            <a:pPr marL="0" indent="0" algn="just">
              <a:buNone/>
            </a:pPr>
            <a:r>
              <a:rPr lang="cs-CZ" sz="2800" dirty="0"/>
              <a:t>JAN, Zdeněk a Bronislav ŽDÁNSKÝ. </a:t>
            </a:r>
            <a:r>
              <a:rPr lang="cs-CZ" sz="2800" i="1" dirty="0"/>
              <a:t>Automobily: Podvozky</a:t>
            </a:r>
            <a:r>
              <a:rPr lang="cs-CZ" sz="2800" dirty="0"/>
              <a:t>. Brno: </a:t>
            </a:r>
            <a:r>
              <a:rPr lang="cs-CZ" sz="2800" dirty="0" err="1"/>
              <a:t>Avid</a:t>
            </a:r>
            <a:r>
              <a:rPr lang="cs-CZ" sz="2800" dirty="0"/>
              <a:t>, 2001, 199 s. ISBN 978-80-87143-03-2.</a:t>
            </a:r>
          </a:p>
          <a:p>
            <a:pPr marL="0" indent="0" algn="just">
              <a:buFont typeface="Symbol" pitchFamily="18" charset="2"/>
              <a:buNone/>
            </a:pPr>
            <a:endParaRPr lang="cs-CZ" sz="3400" dirty="0" smtClean="0"/>
          </a:p>
          <a:p>
            <a:pPr marL="0" indent="0" algn="just">
              <a:buFont typeface="Symbol" pitchFamily="18" charset="2"/>
              <a:buNone/>
            </a:pPr>
            <a:endParaRPr lang="cs-CZ" sz="3400" dirty="0" smtClean="0"/>
          </a:p>
          <a:p>
            <a:pPr marL="0" indent="0" algn="just">
              <a:buFont typeface="Symbol" pitchFamily="18" charset="2"/>
              <a:buNone/>
            </a:pPr>
            <a:endParaRPr lang="cs-CZ" dirty="0"/>
          </a:p>
          <a:p>
            <a:pPr marL="0" indent="0">
              <a:buNone/>
            </a:pPr>
            <a:endParaRPr lang="cs-CZ" dirty="0"/>
          </a:p>
        </p:txBody>
      </p:sp>
      <p:sp>
        <p:nvSpPr>
          <p:cNvPr id="3" name="TextovéPole 2"/>
          <p:cNvSpPr txBox="1"/>
          <p:nvPr/>
        </p:nvSpPr>
        <p:spPr>
          <a:xfrm>
            <a:off x="395536" y="1246747"/>
            <a:ext cx="5382964" cy="707886"/>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a:t>Použitá literatura</a:t>
            </a:r>
            <a:endParaRPr lang="cs-CZ" sz="4000" dirty="0">
              <a:latin typeface="+mj-lt"/>
              <a:cs typeface="Arial" pitchFamily="34" charset="0"/>
            </a:endParaRPr>
          </a:p>
        </p:txBody>
      </p:sp>
    </p:spTree>
    <p:extLst>
      <p:ext uri="{BB962C8B-B14F-4D97-AF65-F5344CB8AC3E}">
        <p14:creationId xmlns:p14="http://schemas.microsoft.com/office/powerpoint/2010/main" val="2607537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2132856"/>
            <a:ext cx="7992888" cy="4248472"/>
          </a:xfrm>
        </p:spPr>
        <p:txBody>
          <a:bodyPr>
            <a:normAutofit/>
          </a:bodyPr>
          <a:lstStyle/>
          <a:p>
            <a:pPr marL="0" indent="0" algn="just">
              <a:buNone/>
            </a:pPr>
            <a:r>
              <a:rPr lang="cs-CZ" dirty="0" smtClean="0">
                <a:cs typeface="Times New Roman" pitchFamily="18" charset="0"/>
              </a:rPr>
              <a:t>Posilovače řízení snižují ovládací sílu řidiče na volant. Pro vytvoření posilovacího účinku se využívá energie z cizího zdroje, nejčastěji tlakové kapaliny. Hydraulické posilovače se používají u:</a:t>
            </a:r>
          </a:p>
          <a:p>
            <a:pPr marL="514350" indent="-514350" algn="just">
              <a:buAutoNum type="arabicPeriod"/>
            </a:pPr>
            <a:r>
              <a:rPr lang="cs-CZ" dirty="0" smtClean="0">
                <a:cs typeface="Times New Roman" pitchFamily="18" charset="0"/>
              </a:rPr>
              <a:t>hřebenového </a:t>
            </a:r>
            <a:r>
              <a:rPr lang="cs-CZ" dirty="0">
                <a:cs typeface="Times New Roman" pitchFamily="18" charset="0"/>
              </a:rPr>
              <a:t>řízení</a:t>
            </a:r>
            <a:endParaRPr lang="cs-CZ" dirty="0" smtClean="0">
              <a:cs typeface="Times New Roman" pitchFamily="18" charset="0"/>
            </a:endParaRPr>
          </a:p>
          <a:p>
            <a:pPr marL="514350" indent="-514350" algn="just">
              <a:buAutoNum type="arabicPeriod"/>
            </a:pPr>
            <a:r>
              <a:rPr lang="cs-CZ" dirty="0" smtClean="0">
                <a:cs typeface="Times New Roman" pitchFamily="18" charset="0"/>
              </a:rPr>
              <a:t>maticového kuličkového řízení</a:t>
            </a:r>
            <a:endParaRPr lang="cs-CZ" dirty="0">
              <a:cs typeface="Times New Roman" pitchFamily="18" charset="0"/>
            </a:endParaRPr>
          </a:p>
        </p:txBody>
      </p:sp>
    </p:spTree>
    <p:extLst>
      <p:ext uri="{BB962C8B-B14F-4D97-AF65-F5344CB8AC3E}">
        <p14:creationId xmlns:p14="http://schemas.microsoft.com/office/powerpoint/2010/main" val="1206637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51520" y="1246747"/>
            <a:ext cx="6696744" cy="1323439"/>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latin typeface="+mj-lt"/>
                <a:cs typeface="Arial" pitchFamily="34" charset="0"/>
              </a:rPr>
              <a:t>Hřebenové řízení s hydraulickým posilovačem</a:t>
            </a:r>
            <a:endParaRPr lang="cs-CZ" sz="4000" dirty="0">
              <a:latin typeface="+mj-lt"/>
              <a:cs typeface="Arial" pitchFamily="34" charset="0"/>
            </a:endParaRPr>
          </a:p>
        </p:txBody>
      </p:sp>
      <p:sp>
        <p:nvSpPr>
          <p:cNvPr id="2" name="Zástupný symbol pro obsah 1"/>
          <p:cNvSpPr>
            <a:spLocks noGrp="1"/>
          </p:cNvSpPr>
          <p:nvPr>
            <p:ph idx="1"/>
          </p:nvPr>
        </p:nvSpPr>
        <p:spPr>
          <a:xfrm>
            <a:off x="251520" y="3068960"/>
            <a:ext cx="8505691" cy="1080120"/>
          </a:xfrm>
        </p:spPr>
        <p:txBody>
          <a:bodyPr>
            <a:noAutofit/>
          </a:bodyPr>
          <a:lstStyle/>
          <a:p>
            <a:pPr marL="0" indent="0">
              <a:buNone/>
            </a:pPr>
            <a:r>
              <a:rPr lang="cs-CZ" dirty="0"/>
              <a:t>h</a:t>
            </a:r>
            <a:r>
              <a:rPr lang="cs-CZ" dirty="0" smtClean="0"/>
              <a:t>lavní části</a:t>
            </a:r>
            <a:endParaRPr lang="cs-CZ"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537978"/>
            <a:ext cx="4536504" cy="405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046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11560" y="2996952"/>
            <a:ext cx="7920880" cy="3452538"/>
          </a:xfrm>
        </p:spPr>
        <p:txBody>
          <a:bodyPr>
            <a:normAutofit/>
          </a:bodyPr>
          <a:lstStyle/>
          <a:p>
            <a:pPr marL="0" indent="0" algn="just">
              <a:buNone/>
            </a:pPr>
            <a:r>
              <a:rPr lang="cs-CZ" dirty="0" smtClean="0"/>
              <a:t>Princip činnosti - spočívá v přepouštění tlakového oleje z jedné strany pracovního válce na druhou. Tlakový olej pomáhá posunout píst a současně i hřebenovou tyč.</a:t>
            </a:r>
            <a:endParaRPr lang="cs-CZ" dirty="0"/>
          </a:p>
          <a:p>
            <a:pPr marL="0" indent="0">
              <a:buNone/>
            </a:pPr>
            <a:endParaRPr lang="cs-CZ" sz="2800" dirty="0" smtClean="0"/>
          </a:p>
          <a:p>
            <a:pPr marL="0" indent="0">
              <a:buNone/>
            </a:pPr>
            <a:endParaRPr lang="cs-CZ" sz="2800" dirty="0"/>
          </a:p>
          <a:p>
            <a:pPr marL="0" indent="0">
              <a:buNone/>
            </a:pPr>
            <a:endParaRPr lang="cs-CZ" sz="2800" dirty="0"/>
          </a:p>
        </p:txBody>
      </p:sp>
      <p:sp>
        <p:nvSpPr>
          <p:cNvPr id="6" name="Zástupný symbol pro obsah 1"/>
          <p:cNvSpPr txBox="1">
            <a:spLocks/>
          </p:cNvSpPr>
          <p:nvPr/>
        </p:nvSpPr>
        <p:spPr>
          <a:xfrm>
            <a:off x="4716016" y="2996952"/>
            <a:ext cx="4248472" cy="30243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cs-CZ" sz="2800" dirty="0"/>
          </a:p>
        </p:txBody>
      </p:sp>
      <p:sp>
        <p:nvSpPr>
          <p:cNvPr id="10" name="TextovéPole 9"/>
          <p:cNvSpPr txBox="1"/>
          <p:nvPr/>
        </p:nvSpPr>
        <p:spPr>
          <a:xfrm>
            <a:off x="251520" y="1246747"/>
            <a:ext cx="6696744" cy="1323439"/>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latin typeface="+mj-lt"/>
                <a:cs typeface="Arial" pitchFamily="34" charset="0"/>
              </a:rPr>
              <a:t>Hřebenové řízení s hydraulickým posilovačem</a:t>
            </a:r>
            <a:endParaRPr lang="cs-CZ" sz="4000" dirty="0">
              <a:latin typeface="+mj-lt"/>
              <a:cs typeface="Arial" pitchFamily="34" charset="0"/>
            </a:endParaRPr>
          </a:p>
        </p:txBody>
      </p:sp>
    </p:spTree>
    <p:extLst>
      <p:ext uri="{BB962C8B-B14F-4D97-AF65-F5344CB8AC3E}">
        <p14:creationId xmlns:p14="http://schemas.microsoft.com/office/powerpoint/2010/main" val="3239038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6" y="1484784"/>
            <a:ext cx="8280920" cy="4641379"/>
          </a:xfrm>
        </p:spPr>
        <p:txBody>
          <a:bodyPr/>
          <a:lstStyle/>
          <a:p>
            <a:pPr marL="0" lvl="0" indent="0">
              <a:buNone/>
            </a:pPr>
            <a:r>
              <a:rPr lang="cs-CZ" dirty="0" smtClean="0"/>
              <a:t> </a:t>
            </a:r>
            <a:endParaRPr lang="cs-CZ" dirty="0"/>
          </a:p>
          <a:p>
            <a:pPr marL="0" indent="0">
              <a:buNone/>
            </a:pPr>
            <a:endParaRPr lang="cs-CZ"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068960"/>
            <a:ext cx="7571110" cy="345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ovéPole 11"/>
          <p:cNvSpPr txBox="1"/>
          <p:nvPr/>
        </p:nvSpPr>
        <p:spPr>
          <a:xfrm>
            <a:off x="251520" y="1246747"/>
            <a:ext cx="6480720" cy="1938992"/>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latin typeface="+mj-lt"/>
                <a:cs typeface="Arial" pitchFamily="34" charset="0"/>
              </a:rPr>
              <a:t>Hřebenové řízení s hydraulickým posilovačem – popis činnosti</a:t>
            </a:r>
            <a:endParaRPr lang="cs-CZ" sz="4000" dirty="0">
              <a:latin typeface="+mj-lt"/>
              <a:cs typeface="Arial" pitchFamily="34" charset="0"/>
            </a:endParaRPr>
          </a:p>
        </p:txBody>
      </p:sp>
    </p:spTree>
    <p:extLst>
      <p:ext uri="{BB962C8B-B14F-4D97-AF65-F5344CB8AC3E}">
        <p14:creationId xmlns:p14="http://schemas.microsoft.com/office/powerpoint/2010/main" val="2361341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5041" y="2564904"/>
            <a:ext cx="8177862" cy="432048"/>
          </a:xfrm>
        </p:spPr>
        <p:txBody>
          <a:bodyPr>
            <a:normAutofit fontScale="85000" lnSpcReduction="20000"/>
          </a:bodyPr>
          <a:lstStyle/>
          <a:p>
            <a:pPr marL="0" indent="0" algn="just">
              <a:buNone/>
            </a:pPr>
            <a:r>
              <a:rPr lang="cs-CZ" dirty="0" smtClean="0"/>
              <a:t>Hlavní části</a:t>
            </a:r>
            <a:endParaRPr lang="cs-CZ" dirty="0"/>
          </a:p>
          <a:p>
            <a:pPr marL="0" indent="0" algn="just">
              <a:buNone/>
            </a:pPr>
            <a:endParaRPr lang="cs-CZ" dirty="0" smtClean="0"/>
          </a:p>
          <a:p>
            <a:pPr marL="0" indent="0" algn="just">
              <a:buNone/>
            </a:pPr>
            <a:endParaRPr lang="cs-CZ" dirty="0" smtClean="0"/>
          </a:p>
          <a:p>
            <a:pPr marL="0" indent="0" algn="just">
              <a:buNone/>
            </a:pPr>
            <a:endParaRPr lang="cs-CZ" dirty="0"/>
          </a:p>
          <a:p>
            <a:pPr marL="0" indent="0" algn="just">
              <a:buNone/>
            </a:pPr>
            <a:endParaRPr lang="cs-CZ" dirty="0"/>
          </a:p>
          <a:p>
            <a:pPr marL="0" indent="0" algn="just">
              <a:buNone/>
            </a:pPr>
            <a:endParaRPr lang="cs-CZ" dirty="0"/>
          </a:p>
        </p:txBody>
      </p:sp>
      <p:sp>
        <p:nvSpPr>
          <p:cNvPr id="12" name="TextovéPole 11"/>
          <p:cNvSpPr txBox="1"/>
          <p:nvPr/>
        </p:nvSpPr>
        <p:spPr>
          <a:xfrm>
            <a:off x="255041" y="1178242"/>
            <a:ext cx="6333183" cy="1938992"/>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cs typeface="Times New Roman" pitchFamily="18" charset="0"/>
              </a:rPr>
              <a:t>Maticové kuličkové řízení </a:t>
            </a:r>
            <a:r>
              <a:rPr lang="cs-CZ" sz="4000" dirty="0" smtClean="0">
                <a:cs typeface="Arial" pitchFamily="34" charset="0"/>
              </a:rPr>
              <a:t>s posilovačem</a:t>
            </a:r>
            <a:endParaRPr lang="cs-CZ" sz="4000" dirty="0">
              <a:cs typeface="Arial" pitchFamily="34" charset="0"/>
            </a:endParaRPr>
          </a:p>
          <a:p>
            <a:endParaRPr lang="cs-CZ" sz="4000" dirty="0">
              <a:latin typeface="+mj-lt"/>
              <a:cs typeface="Arial" pitchFamily="34" charset="0"/>
            </a:endParaRP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117234"/>
            <a:ext cx="2613445" cy="356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ástupný symbol pro obsah 1"/>
          <p:cNvSpPr txBox="1">
            <a:spLocks/>
          </p:cNvSpPr>
          <p:nvPr/>
        </p:nvSpPr>
        <p:spPr>
          <a:xfrm>
            <a:off x="5076056" y="3284984"/>
            <a:ext cx="3096344" cy="299358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dirty="0" smtClean="0"/>
              <a:t>	</a:t>
            </a:r>
            <a:r>
              <a:rPr lang="cs-CZ" sz="4500" dirty="0" smtClean="0"/>
              <a:t>			</a:t>
            </a:r>
            <a:endParaRPr lang="cs-CZ" sz="6400" dirty="0" smtClean="0"/>
          </a:p>
          <a:p>
            <a:pPr marL="0" indent="0">
              <a:buFont typeface="Arial" pitchFamily="34" charset="0"/>
              <a:buNone/>
            </a:pPr>
            <a:r>
              <a:rPr lang="cs-CZ" sz="6400" dirty="0" smtClean="0"/>
              <a:t>				1 – zásobník oleje</a:t>
            </a:r>
          </a:p>
          <a:p>
            <a:pPr marL="0" indent="0">
              <a:buFont typeface="Arial" pitchFamily="34" charset="0"/>
              <a:buNone/>
            </a:pPr>
            <a:r>
              <a:rPr lang="cs-CZ" sz="6400" dirty="0" smtClean="0"/>
              <a:t>				2 – ovládací ventil</a:t>
            </a:r>
          </a:p>
          <a:p>
            <a:pPr marL="0" indent="0">
              <a:buFont typeface="Arial" pitchFamily="34" charset="0"/>
              <a:buNone/>
            </a:pPr>
            <a:r>
              <a:rPr lang="cs-CZ" sz="6400" dirty="0" smtClean="0"/>
              <a:t>				3 – píst posilovače</a:t>
            </a:r>
          </a:p>
          <a:p>
            <a:pPr marL="0" indent="0">
              <a:buFont typeface="Arial" pitchFamily="34" charset="0"/>
              <a:buNone/>
            </a:pPr>
            <a:r>
              <a:rPr lang="cs-CZ" sz="6400" dirty="0" smtClean="0"/>
              <a:t>				4 – hlavní páka řízení</a:t>
            </a:r>
          </a:p>
          <a:p>
            <a:pPr marL="0" indent="0">
              <a:buFont typeface="Arial" pitchFamily="34" charset="0"/>
              <a:buNone/>
            </a:pPr>
            <a:r>
              <a:rPr lang="cs-CZ" sz="6400" dirty="0" smtClean="0"/>
              <a:t>				5 – olejové čerpadlo</a:t>
            </a:r>
          </a:p>
          <a:p>
            <a:pPr marL="0" indent="0">
              <a:buFont typeface="Arial" pitchFamily="34" charset="0"/>
              <a:buNone/>
            </a:pPr>
            <a:r>
              <a:rPr lang="cs-CZ" sz="6400" dirty="0" smtClean="0"/>
              <a:t>	</a:t>
            </a:r>
            <a:endParaRPr lang="cs-CZ" sz="2900" dirty="0" smtClean="0"/>
          </a:p>
          <a:p>
            <a:pPr marL="0" indent="0">
              <a:buFont typeface="Symbol" pitchFamily="18" charset="2"/>
              <a:buNone/>
            </a:pPr>
            <a:endParaRPr lang="cs-CZ" dirty="0" smtClean="0"/>
          </a:p>
          <a:p>
            <a:pPr marL="0" indent="0">
              <a:buFont typeface="Arial" pitchFamily="34" charset="0"/>
              <a:buNone/>
            </a:pPr>
            <a:endParaRPr lang="cs-CZ" dirty="0"/>
          </a:p>
        </p:txBody>
      </p:sp>
    </p:spTree>
    <p:extLst>
      <p:ext uri="{BB962C8B-B14F-4D97-AF65-F5344CB8AC3E}">
        <p14:creationId xmlns:p14="http://schemas.microsoft.com/office/powerpoint/2010/main" val="2193257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1"/>
          <p:cNvSpPr>
            <a:spLocks noGrp="1"/>
          </p:cNvSpPr>
          <p:nvPr>
            <p:ph idx="1"/>
          </p:nvPr>
        </p:nvSpPr>
        <p:spPr>
          <a:xfrm>
            <a:off x="899592" y="2780928"/>
            <a:ext cx="7992888" cy="3744416"/>
          </a:xfrm>
        </p:spPr>
        <p:txBody>
          <a:bodyPr>
            <a:normAutofit/>
          </a:bodyPr>
          <a:lstStyle/>
          <a:p>
            <a:pPr marL="0" indent="0" algn="just">
              <a:buNone/>
            </a:pPr>
            <a:r>
              <a:rPr lang="cs-CZ" dirty="0" smtClean="0"/>
              <a:t>Princip činnosti – otáčením kuličkového šroubu se posouvá i kuličková matice, která tvoří zároveň píst posilovače. Posilovač pracuje na principu přepouštění tlakového oleje z jedné strany pístu na druhou.</a:t>
            </a:r>
            <a:endParaRPr lang="cs-CZ" dirty="0"/>
          </a:p>
        </p:txBody>
      </p:sp>
      <p:sp>
        <p:nvSpPr>
          <p:cNvPr id="11" name="TextovéPole 10"/>
          <p:cNvSpPr txBox="1"/>
          <p:nvPr/>
        </p:nvSpPr>
        <p:spPr>
          <a:xfrm>
            <a:off x="255041" y="1178242"/>
            <a:ext cx="6333183" cy="1938992"/>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cs typeface="Times New Roman" pitchFamily="18" charset="0"/>
              </a:rPr>
              <a:t>Maticové kuličkové řízení </a:t>
            </a:r>
            <a:r>
              <a:rPr lang="cs-CZ" sz="4000" dirty="0" smtClean="0">
                <a:cs typeface="Arial" pitchFamily="34" charset="0"/>
              </a:rPr>
              <a:t>s posilovačem</a:t>
            </a:r>
            <a:endParaRPr lang="cs-CZ" sz="4000" dirty="0">
              <a:cs typeface="Arial" pitchFamily="34" charset="0"/>
            </a:endParaRPr>
          </a:p>
          <a:p>
            <a:endParaRPr lang="cs-CZ" sz="4000" dirty="0">
              <a:latin typeface="+mj-lt"/>
              <a:cs typeface="Arial" pitchFamily="34" charset="0"/>
            </a:endParaRPr>
          </a:p>
        </p:txBody>
      </p:sp>
    </p:spTree>
    <p:extLst>
      <p:ext uri="{BB962C8B-B14F-4D97-AF65-F5344CB8AC3E}">
        <p14:creationId xmlns:p14="http://schemas.microsoft.com/office/powerpoint/2010/main" val="1195895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255041" y="1178242"/>
            <a:ext cx="6333183" cy="1938992"/>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cs typeface="Times New Roman" pitchFamily="18" charset="0"/>
              </a:rPr>
              <a:t>Maticové kuličkové řízení </a:t>
            </a:r>
            <a:r>
              <a:rPr lang="cs-CZ" sz="4000" dirty="0" smtClean="0">
                <a:cs typeface="Arial" pitchFamily="34" charset="0"/>
              </a:rPr>
              <a:t>s posilovačem- princip činnosti</a:t>
            </a:r>
            <a:endParaRPr lang="cs-CZ" sz="4000" dirty="0">
              <a:cs typeface="Arial" pitchFamily="34" charset="0"/>
            </a:endParaRPr>
          </a:p>
          <a:p>
            <a:endParaRPr lang="cs-CZ" sz="4000" dirty="0">
              <a:latin typeface="+mj-lt"/>
              <a:cs typeface="Arial" pitchFamily="34" charset="0"/>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860302"/>
            <a:ext cx="5472608" cy="366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231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1"/>
          <p:cNvSpPr txBox="1">
            <a:spLocks/>
          </p:cNvSpPr>
          <p:nvPr/>
        </p:nvSpPr>
        <p:spPr>
          <a:xfrm>
            <a:off x="611560" y="2708920"/>
            <a:ext cx="8280920" cy="38251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cs-CZ" dirty="0" err="1" smtClean="0"/>
              <a:t>Servotronic</a:t>
            </a:r>
            <a:r>
              <a:rPr lang="cs-CZ" dirty="0" smtClean="0"/>
              <a:t> je elektronicky řízené hřebenové řízení s hydraulickým posilovačem, kde pomocná síla posilovače je ovlivněna rychlostí jízdy. Při nízké rychlosti působí velká pomocná síla, která se se vzrůstající rychlostí postupně zmenšuje. Činnost posilovače je ovládána přes elektromagnetický ventil řídící jednotkou.</a:t>
            </a:r>
          </a:p>
        </p:txBody>
      </p:sp>
      <p:sp>
        <p:nvSpPr>
          <p:cNvPr id="6" name="TextovéPole 5"/>
          <p:cNvSpPr txBox="1"/>
          <p:nvPr/>
        </p:nvSpPr>
        <p:spPr>
          <a:xfrm>
            <a:off x="251520" y="1246747"/>
            <a:ext cx="6588732" cy="1323439"/>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latin typeface="+mj-lt"/>
                <a:cs typeface="Arial" pitchFamily="34" charset="0"/>
              </a:rPr>
              <a:t>Elektronicky řízený hydraulický posilovač - </a:t>
            </a:r>
            <a:r>
              <a:rPr lang="cs-CZ" sz="4000" dirty="0" err="1" smtClean="0">
                <a:latin typeface="+mj-lt"/>
                <a:cs typeface="Arial" pitchFamily="34" charset="0"/>
              </a:rPr>
              <a:t>Servotronic</a:t>
            </a:r>
            <a:endParaRPr lang="cs-CZ" sz="4000" dirty="0">
              <a:latin typeface="+mj-lt"/>
              <a:cs typeface="Arial" pitchFamily="34" charset="0"/>
            </a:endParaRPr>
          </a:p>
        </p:txBody>
      </p:sp>
    </p:spTree>
    <p:extLst>
      <p:ext uri="{BB962C8B-B14F-4D97-AF65-F5344CB8AC3E}">
        <p14:creationId xmlns:p14="http://schemas.microsoft.com/office/powerpoint/2010/main" val="3600263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314</Words>
  <Application>Microsoft Office PowerPoint</Application>
  <PresentationFormat>Předvádění na obrazovce (4:3)</PresentationFormat>
  <Paragraphs>43</Paragraphs>
  <Slides>15</Slides>
  <Notes>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SS-COPT_Kromeriz</dc:creator>
  <cp:lastModifiedBy>ambroz</cp:lastModifiedBy>
  <cp:revision>58</cp:revision>
  <dcterms:created xsi:type="dcterms:W3CDTF">2013-05-10T15:00:24Z</dcterms:created>
  <dcterms:modified xsi:type="dcterms:W3CDTF">2013-09-24T15:09:28Z</dcterms:modified>
</cp:coreProperties>
</file>